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media/image5.jpg" ContentType="image/jpg"/>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6"/>
  </p:notesMasterIdLst>
  <p:sldIdLst>
    <p:sldId id="2896" r:id="rId2"/>
    <p:sldId id="260" r:id="rId3"/>
    <p:sldId id="2933" r:id="rId4"/>
    <p:sldId id="2935" r:id="rId5"/>
    <p:sldId id="2929" r:id="rId6"/>
    <p:sldId id="267" r:id="rId7"/>
    <p:sldId id="268" r:id="rId8"/>
    <p:sldId id="8643" r:id="rId9"/>
    <p:sldId id="7839" r:id="rId10"/>
    <p:sldId id="7840" r:id="rId11"/>
    <p:sldId id="7841" r:id="rId12"/>
    <p:sldId id="7838" r:id="rId13"/>
    <p:sldId id="8654" r:id="rId14"/>
    <p:sldId id="8616" r:id="rId15"/>
    <p:sldId id="8631" r:id="rId16"/>
    <p:sldId id="8661" r:id="rId17"/>
    <p:sldId id="8662" r:id="rId18"/>
    <p:sldId id="7242" r:id="rId19"/>
    <p:sldId id="8663" r:id="rId20"/>
    <p:sldId id="8634" r:id="rId21"/>
    <p:sldId id="8642" r:id="rId22"/>
    <p:sldId id="8640" r:id="rId23"/>
    <p:sldId id="8641" r:id="rId24"/>
    <p:sldId id="8617" r:id="rId25"/>
    <p:sldId id="8659" r:id="rId26"/>
    <p:sldId id="8660" r:id="rId27"/>
    <p:sldId id="8644" r:id="rId28"/>
    <p:sldId id="8672" r:id="rId29"/>
    <p:sldId id="8645" r:id="rId30"/>
    <p:sldId id="8646" r:id="rId31"/>
    <p:sldId id="8673" r:id="rId32"/>
    <p:sldId id="8647" r:id="rId33"/>
    <p:sldId id="8648" r:id="rId34"/>
    <p:sldId id="8674" r:id="rId35"/>
    <p:sldId id="8649" r:id="rId36"/>
    <p:sldId id="8650" r:id="rId37"/>
    <p:sldId id="8675" r:id="rId38"/>
    <p:sldId id="8651" r:id="rId39"/>
    <p:sldId id="8652" r:id="rId40"/>
    <p:sldId id="8676" r:id="rId41"/>
    <p:sldId id="8653" r:id="rId42"/>
    <p:sldId id="8655" r:id="rId43"/>
    <p:sldId id="8619" r:id="rId44"/>
    <p:sldId id="8664" r:id="rId45"/>
    <p:sldId id="8665" r:id="rId46"/>
    <p:sldId id="8620" r:id="rId47"/>
    <p:sldId id="8636" r:id="rId48"/>
    <p:sldId id="8656" r:id="rId49"/>
    <p:sldId id="8622" r:id="rId50"/>
    <p:sldId id="8666" r:id="rId51"/>
    <p:sldId id="8667" r:id="rId52"/>
    <p:sldId id="8623" r:id="rId53"/>
    <p:sldId id="8637" r:id="rId54"/>
    <p:sldId id="8657" r:id="rId55"/>
    <p:sldId id="8625" r:id="rId56"/>
    <p:sldId id="8668" r:id="rId57"/>
    <p:sldId id="8669" r:id="rId58"/>
    <p:sldId id="8626" r:id="rId59"/>
    <p:sldId id="8638" r:id="rId60"/>
    <p:sldId id="8658" r:id="rId61"/>
    <p:sldId id="8628" r:id="rId62"/>
    <p:sldId id="8670" r:id="rId63"/>
    <p:sldId id="8671" r:id="rId64"/>
    <p:sldId id="8629" r:id="rId65"/>
    <p:sldId id="8639" r:id="rId66"/>
    <p:sldId id="8612" r:id="rId67"/>
    <p:sldId id="8609" r:id="rId68"/>
    <p:sldId id="8610" r:id="rId69"/>
    <p:sldId id="8615" r:id="rId70"/>
    <p:sldId id="8611" r:id="rId71"/>
    <p:sldId id="8613" r:id="rId72"/>
    <p:sldId id="7836" r:id="rId73"/>
    <p:sldId id="7837" r:id="rId74"/>
    <p:sldId id="2489" r:id="rId75"/>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BC44"/>
    <a:srgbClr val="5082BE"/>
    <a:srgbClr val="660066"/>
    <a:srgbClr val="4F81BD"/>
    <a:srgbClr val="00B050"/>
    <a:srgbClr val="D9D9D9"/>
    <a:srgbClr val="C5DFB4"/>
    <a:srgbClr val="A9D18E"/>
    <a:srgbClr val="C55A11"/>
    <a:srgbClr val="F1F1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4" d="100"/>
          <a:sy n="64" d="100"/>
        </p:scale>
        <p:origin x="1482" y="60"/>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387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31.xml"/><Relationship Id="rId1" Type="http://schemas.microsoft.com/office/2011/relationships/chartStyle" Target="style31.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32.xml"/><Relationship Id="rId1" Type="http://schemas.microsoft.com/office/2011/relationships/chartStyle" Target="style32.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33.xml"/><Relationship Id="rId1" Type="http://schemas.microsoft.com/office/2011/relationships/chartStyle" Target="style33.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34.xml"/><Relationship Id="rId1" Type="http://schemas.microsoft.com/office/2011/relationships/chartStyle" Target="style34.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35.xml"/><Relationship Id="rId1" Type="http://schemas.microsoft.com/office/2011/relationships/chartStyle" Target="style35.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6.xml"/><Relationship Id="rId1" Type="http://schemas.microsoft.com/office/2011/relationships/chartStyle" Target="style36.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37.xml"/><Relationship Id="rId1" Type="http://schemas.microsoft.com/office/2011/relationships/chartStyle" Target="style37.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8.xml"/><Relationship Id="rId1" Type="http://schemas.microsoft.com/office/2011/relationships/chartStyle" Target="style38.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39.xml"/><Relationship Id="rId1" Type="http://schemas.microsoft.com/office/2011/relationships/chartStyle" Target="style39.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40.xml"/><Relationship Id="rId1" Type="http://schemas.microsoft.com/office/2011/relationships/chartStyle" Target="style40.xml"/></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41.xml"/><Relationship Id="rId1" Type="http://schemas.microsoft.com/office/2011/relationships/chartStyle" Target="style41.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42.xml"/><Relationship Id="rId1" Type="http://schemas.microsoft.com/office/2011/relationships/chartStyle" Target="style42.xml"/></Relationships>
</file>

<file path=ppt/charts/_rels/chart43.xml.rels><?xml version="1.0" encoding="UTF-8" standalone="yes"?>
<Relationships xmlns="http://schemas.openxmlformats.org/package/2006/relationships"><Relationship Id="rId3" Type="http://schemas.openxmlformats.org/officeDocument/2006/relationships/package" Target="../embeddings/Microsoft_Excel_Worksheet42.xlsx"/><Relationship Id="rId2" Type="http://schemas.microsoft.com/office/2011/relationships/chartColorStyle" Target="colors43.xml"/><Relationship Id="rId1" Type="http://schemas.microsoft.com/office/2011/relationships/chartStyle" Target="style43.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5358755224654157E-2"/>
          <c:y val="0.22201828995661382"/>
          <c:w val="0.95804792260294591"/>
          <c:h val="0.55711189280371221"/>
        </c:manualLayout>
      </c:layout>
      <c:barChart>
        <c:barDir val="col"/>
        <c:grouping val="clustered"/>
        <c:varyColors val="0"/>
        <c:ser>
          <c:idx val="0"/>
          <c:order val="0"/>
          <c:tx>
            <c:strRef>
              <c:f>Sheet1!$B$1</c:f>
              <c:strCache>
                <c:ptCount val="1"/>
                <c:pt idx="0">
                  <c:v>Value (USD Million)</c:v>
                </c:pt>
              </c:strCache>
            </c:strRef>
          </c:tx>
          <c:spPr>
            <a:solidFill>
              <a:schemeClr val="bg1">
                <a:lumMod val="75000"/>
              </a:schemeClr>
            </a:solidFill>
            <a:ln>
              <a:noFill/>
            </a:ln>
            <a:effectLst>
              <a:innerShdw blurRad="63500" dist="50800" dir="16200000">
                <a:prstClr val="black">
                  <a:alpha val="50000"/>
                </a:prstClr>
              </a:inn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290.01</c:v>
                </c:pt>
                <c:pt idx="1">
                  <c:v>304.6123</c:v>
                </c:pt>
                <c:pt idx="2">
                  <c:v>319.41140000000001</c:v>
                </c:pt>
                <c:pt idx="3">
                  <c:v>321.27380000000005</c:v>
                </c:pt>
                <c:pt idx="4">
                  <c:v>335.49439999999998</c:v>
                </c:pt>
                <c:pt idx="5">
                  <c:v>353.23944926399997</c:v>
                </c:pt>
                <c:pt idx="6">
                  <c:v>375.26361539947197</c:v>
                </c:pt>
                <c:pt idx="7">
                  <c:v>400.53038442168901</c:v>
                </c:pt>
                <c:pt idx="8">
                  <c:v>426.6403567857156</c:v>
                </c:pt>
                <c:pt idx="9">
                  <c:v>457.28360746517978</c:v>
                </c:pt>
                <c:pt idx="10">
                  <c:v>489.61917867601466</c:v>
                </c:pt>
                <c:pt idx="11">
                  <c:v>523.97036858412935</c:v>
                </c:pt>
                <c:pt idx="12">
                  <c:v>560.65635546761189</c:v>
                </c:pt>
                <c:pt idx="13">
                  <c:v>599.43520575610819</c:v>
                </c:pt>
                <c:pt idx="14">
                  <c:v>637.95163035993869</c:v>
                </c:pt>
                <c:pt idx="15">
                  <c:v>678.235088273987</c:v>
                </c:pt>
                <c:pt idx="16">
                  <c:v>717.43707637622344</c:v>
                </c:pt>
                <c:pt idx="17">
                  <c:v>762.66719746801766</c:v>
                </c:pt>
                <c:pt idx="18">
                  <c:v>804.6901600485055</c:v>
                </c:pt>
              </c:numCache>
            </c:numRef>
          </c:val>
          <c:extLst>
            <c:ext xmlns:c16="http://schemas.microsoft.com/office/drawing/2014/chart" uri="{C3380CC4-5D6E-409C-BE32-E72D297353CC}">
              <c16:uniqueId val="{00000000-F246-4B4B-8456-ED431222B3BB}"/>
            </c:ext>
          </c:extLst>
        </c:ser>
        <c:dLbls>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6968"/>
        <c:crosses val="autoZero"/>
        <c:auto val="1"/>
        <c:lblAlgn val="ctr"/>
        <c:lblOffset val="100"/>
        <c:noMultiLvlLbl val="0"/>
      </c:catAx>
      <c:spPr>
        <a:noFill/>
        <a:ln>
          <a:noFill/>
        </a:ln>
        <a:effectLst/>
      </c:spPr>
    </c:plotArea>
    <c:legend>
      <c:legendPos val="b"/>
      <c:layout>
        <c:manualLayout>
          <c:xMode val="edge"/>
          <c:yMode val="edge"/>
          <c:x val="0.40646579926239695"/>
          <c:y val="0.88788313731838919"/>
          <c:w val="0.18553013957968878"/>
          <c:h val="7.7349740045432103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showDLblsOverMax val="0"/>
  </c:chart>
  <c:spPr>
    <a:noFill/>
    <a:ln>
      <a:noFill/>
    </a:ln>
    <a:effectLst/>
  </c:spPr>
  <c:txPr>
    <a:bodyPr/>
    <a:lstStyle/>
    <a:p>
      <a:pPr>
        <a:defRPr sz="8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7.6431771542781841E-3"/>
          <c:y val="3.870787541169305E-2"/>
          <c:w val="0.95436780434666446"/>
          <c:h val="0.64615872301585142"/>
        </c:manualLayout>
      </c:layout>
      <c:barChart>
        <c:barDir val="col"/>
        <c:grouping val="clustered"/>
        <c:varyColors val="0"/>
        <c:ser>
          <c:idx val="0"/>
          <c:order val="0"/>
          <c:tx>
            <c:strRef>
              <c:f>Sheet1!$B$1</c:f>
              <c:strCache>
                <c:ptCount val="1"/>
                <c:pt idx="0">
                  <c:v>Cotton</c:v>
                </c:pt>
              </c:strCache>
            </c:strRef>
          </c:tx>
          <c:spPr>
            <a:solidFill>
              <a:schemeClr val="accent1"/>
            </a:solidFill>
            <a:ln>
              <a:noFill/>
            </a:ln>
            <a:effectLst/>
            <a:scene3d>
              <a:camera prst="orthographicFront"/>
              <a:lightRig rig="threePt" dir="t"/>
            </a:scene3d>
            <a:sp3d>
              <a:bevelT/>
            </a:sp3d>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Sheet1!$A$2:$A$8</c:f>
              <c:numCache>
                <c:formatCode>General</c:formatCode>
                <c:ptCount val="7"/>
                <c:pt idx="0">
                  <c:v>2005</c:v>
                </c:pt>
                <c:pt idx="1">
                  <c:v>2010</c:v>
                </c:pt>
                <c:pt idx="2">
                  <c:v>2012</c:v>
                </c:pt>
                <c:pt idx="3">
                  <c:v>2016</c:v>
                </c:pt>
                <c:pt idx="4">
                  <c:v>2017</c:v>
                </c:pt>
                <c:pt idx="5">
                  <c:v>2018</c:v>
                </c:pt>
                <c:pt idx="6">
                  <c:v>2021</c:v>
                </c:pt>
              </c:numCache>
            </c:numRef>
          </c:cat>
          <c:val>
            <c:numRef>
              <c:f>Sheet1!$B$2:$B$8</c:f>
              <c:numCache>
                <c:formatCode>General</c:formatCode>
                <c:ptCount val="7"/>
                <c:pt idx="0">
                  <c:v>3.09</c:v>
                </c:pt>
                <c:pt idx="1">
                  <c:v>4.9400000000000004</c:v>
                </c:pt>
                <c:pt idx="2">
                  <c:v>6.14</c:v>
                </c:pt>
                <c:pt idx="3">
                  <c:v>8.15</c:v>
                </c:pt>
                <c:pt idx="4" formatCode="0.00">
                  <c:v>8.9</c:v>
                </c:pt>
                <c:pt idx="5" formatCode="0.00">
                  <c:v>9.7200000000000006</c:v>
                </c:pt>
                <c:pt idx="6" formatCode="0.00">
                  <c:v>10.95</c:v>
                </c:pt>
              </c:numCache>
            </c:numRef>
          </c:val>
          <c:extLst>
            <c:ext xmlns:c16="http://schemas.microsoft.com/office/drawing/2014/chart" uri="{C3380CC4-5D6E-409C-BE32-E72D297353CC}">
              <c16:uniqueId val="{00000000-E5DC-4723-9B96-3E0C0FB10511}"/>
            </c:ext>
          </c:extLst>
        </c:ser>
        <c:dLbls>
          <c:dLblPos val="outEnd"/>
          <c:showLegendKey val="0"/>
          <c:showVal val="1"/>
          <c:showCatName val="0"/>
          <c:showSerName val="0"/>
          <c:showPercent val="0"/>
          <c:showBubbleSize val="0"/>
        </c:dLbls>
        <c:gapWidth val="219"/>
        <c:overlap val="-27"/>
        <c:axId val="816580464"/>
        <c:axId val="725122576"/>
      </c:barChart>
      <c:catAx>
        <c:axId val="8165804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725122576"/>
        <c:crosses val="autoZero"/>
        <c:auto val="1"/>
        <c:lblAlgn val="ctr"/>
        <c:lblOffset val="100"/>
        <c:noMultiLvlLbl val="0"/>
      </c:catAx>
      <c:valAx>
        <c:axId val="725122576"/>
        <c:scaling>
          <c:orientation val="minMax"/>
        </c:scaling>
        <c:delete val="1"/>
        <c:axPos val="l"/>
        <c:numFmt formatCode="General" sourceLinked="1"/>
        <c:majorTickMark val="none"/>
        <c:minorTickMark val="none"/>
        <c:tickLblPos val="nextTo"/>
        <c:crossAx val="816580464"/>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rgbClr val="002060"/>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1.0397200349956234E-3"/>
          <c:y val="0.14218930446194225"/>
          <c:w val="0.78517580888697647"/>
          <c:h val="0.72603724794837632"/>
        </c:manualLayout>
      </c:layout>
      <c:pie3DChart>
        <c:varyColors val="1"/>
        <c:ser>
          <c:idx val="0"/>
          <c:order val="0"/>
          <c:tx>
            <c:strRef>
              <c:f>Sheet1!$B$1</c:f>
              <c:strCache>
                <c:ptCount val="1"/>
                <c:pt idx="0">
                  <c:v>Column1</c:v>
                </c:pt>
              </c:strCache>
            </c:strRef>
          </c:tx>
          <c:spPr>
            <a:ln w="12700"/>
          </c:spPr>
          <c:dPt>
            <c:idx val="0"/>
            <c:bubble3D val="0"/>
            <c:spPr>
              <a:solidFill>
                <a:schemeClr val="accent1"/>
              </a:solidFill>
              <a:ln w="12700">
                <a:solidFill>
                  <a:schemeClr val="lt1"/>
                </a:solidFill>
              </a:ln>
              <a:effectLst/>
              <a:sp3d contourW="12700">
                <a:contourClr>
                  <a:schemeClr val="lt1"/>
                </a:contourClr>
              </a:sp3d>
            </c:spPr>
            <c:extLst>
              <c:ext xmlns:c16="http://schemas.microsoft.com/office/drawing/2014/chart" uri="{C3380CC4-5D6E-409C-BE32-E72D297353CC}">
                <c16:uniqueId val="{00000001-BDE6-49AB-A13D-858080F1F8FD}"/>
              </c:ext>
            </c:extLst>
          </c:dPt>
          <c:dPt>
            <c:idx val="1"/>
            <c:bubble3D val="0"/>
            <c:spPr>
              <a:solidFill>
                <a:schemeClr val="accent3"/>
              </a:solidFill>
              <a:ln w="12700">
                <a:solidFill>
                  <a:schemeClr val="lt1"/>
                </a:solidFill>
              </a:ln>
              <a:effectLst/>
              <a:sp3d contourW="12700">
                <a:contourClr>
                  <a:schemeClr val="lt1"/>
                </a:contourClr>
              </a:sp3d>
            </c:spPr>
            <c:extLst>
              <c:ext xmlns:c16="http://schemas.microsoft.com/office/drawing/2014/chart" uri="{C3380CC4-5D6E-409C-BE32-E72D297353CC}">
                <c16:uniqueId val="{00000003-BDE6-49AB-A13D-858080F1F8FD}"/>
              </c:ext>
            </c:extLst>
          </c:dPt>
          <c:dPt>
            <c:idx val="2"/>
            <c:bubble3D val="0"/>
            <c:spPr>
              <a:solidFill>
                <a:schemeClr val="accent5"/>
              </a:solidFill>
              <a:ln w="12700">
                <a:solidFill>
                  <a:schemeClr val="lt1"/>
                </a:solidFill>
              </a:ln>
              <a:effectLst/>
              <a:sp3d contourW="12700">
                <a:contourClr>
                  <a:schemeClr val="lt1"/>
                </a:contourClr>
              </a:sp3d>
            </c:spPr>
            <c:extLst>
              <c:ext xmlns:c16="http://schemas.microsoft.com/office/drawing/2014/chart" uri="{C3380CC4-5D6E-409C-BE32-E72D297353CC}">
                <c16:uniqueId val="{00000005-BDE6-49AB-A13D-858080F1F8FD}"/>
              </c:ext>
            </c:extLst>
          </c:dPt>
          <c:dPt>
            <c:idx val="3"/>
            <c:bubble3D val="0"/>
            <c:spPr>
              <a:solidFill>
                <a:schemeClr val="accent1">
                  <a:lumMod val="60000"/>
                </a:schemeClr>
              </a:solidFill>
              <a:ln w="12700">
                <a:solidFill>
                  <a:schemeClr val="lt1"/>
                </a:solidFill>
              </a:ln>
              <a:effectLst/>
              <a:sp3d contourW="12700">
                <a:contourClr>
                  <a:schemeClr val="lt1"/>
                </a:contourClr>
              </a:sp3d>
            </c:spPr>
            <c:extLst>
              <c:ext xmlns:c16="http://schemas.microsoft.com/office/drawing/2014/chart" uri="{C3380CC4-5D6E-409C-BE32-E72D297353CC}">
                <c16:uniqueId val="{00000007-BDE6-49AB-A13D-858080F1F8FD}"/>
              </c:ext>
            </c:extLst>
          </c:dPt>
          <c:dPt>
            <c:idx val="4"/>
            <c:bubble3D val="0"/>
            <c:spPr>
              <a:solidFill>
                <a:schemeClr val="accent3">
                  <a:lumMod val="60000"/>
                </a:schemeClr>
              </a:solidFill>
              <a:ln w="12700">
                <a:solidFill>
                  <a:schemeClr val="lt1"/>
                </a:solidFill>
              </a:ln>
              <a:effectLst/>
              <a:sp3d contourW="12700">
                <a:contourClr>
                  <a:schemeClr val="lt1"/>
                </a:contourClr>
              </a:sp3d>
            </c:spPr>
            <c:extLst>
              <c:ext xmlns:c16="http://schemas.microsoft.com/office/drawing/2014/chart" uri="{C3380CC4-5D6E-409C-BE32-E72D297353CC}">
                <c16:uniqueId val="{00000009-BDE6-49AB-A13D-858080F1F8FD}"/>
              </c:ext>
            </c:extLst>
          </c:dPt>
          <c:dPt>
            <c:idx val="5"/>
            <c:bubble3D val="0"/>
            <c:spPr>
              <a:solidFill>
                <a:schemeClr val="accent5">
                  <a:lumMod val="60000"/>
                </a:schemeClr>
              </a:solidFill>
              <a:ln w="12700">
                <a:solidFill>
                  <a:schemeClr val="lt1"/>
                </a:solidFill>
              </a:ln>
              <a:effectLst/>
              <a:sp3d contourW="12700">
                <a:contourClr>
                  <a:schemeClr val="lt1"/>
                </a:contourClr>
              </a:sp3d>
            </c:spPr>
            <c:extLst>
              <c:ext xmlns:c16="http://schemas.microsoft.com/office/drawing/2014/chart" uri="{C3380CC4-5D6E-409C-BE32-E72D297353CC}">
                <c16:uniqueId val="{0000000B-BDE6-49AB-A13D-858080F1F8FD}"/>
              </c:ext>
            </c:extLst>
          </c:dPt>
          <c:dPt>
            <c:idx val="6"/>
            <c:bubble3D val="0"/>
            <c:spPr>
              <a:solidFill>
                <a:schemeClr val="accent1">
                  <a:lumMod val="80000"/>
                  <a:lumOff val="20000"/>
                </a:schemeClr>
              </a:solidFill>
              <a:ln w="12700">
                <a:solidFill>
                  <a:schemeClr val="lt1"/>
                </a:solidFill>
              </a:ln>
              <a:effectLst/>
              <a:sp3d contourW="12700">
                <a:contourClr>
                  <a:schemeClr val="lt1"/>
                </a:contourClr>
              </a:sp3d>
            </c:spPr>
            <c:extLst>
              <c:ext xmlns:c16="http://schemas.microsoft.com/office/drawing/2014/chart" uri="{C3380CC4-5D6E-409C-BE32-E72D297353CC}">
                <c16:uniqueId val="{0000000D-BDE6-49AB-A13D-858080F1F8FD}"/>
              </c:ext>
            </c:extLst>
          </c:dPt>
          <c:dPt>
            <c:idx val="7"/>
            <c:bubble3D val="0"/>
            <c:spPr>
              <a:solidFill>
                <a:schemeClr val="accent3">
                  <a:lumMod val="80000"/>
                  <a:lumOff val="20000"/>
                </a:schemeClr>
              </a:solidFill>
              <a:ln w="12700">
                <a:solidFill>
                  <a:schemeClr val="lt1"/>
                </a:solidFill>
              </a:ln>
              <a:effectLst/>
              <a:sp3d contourW="12700">
                <a:contourClr>
                  <a:schemeClr val="lt1"/>
                </a:contourClr>
              </a:sp3d>
            </c:spPr>
            <c:extLst>
              <c:ext xmlns:c16="http://schemas.microsoft.com/office/drawing/2014/chart" uri="{C3380CC4-5D6E-409C-BE32-E72D297353CC}">
                <c16:uniqueId val="{0000000F-BDE6-49AB-A13D-858080F1F8FD}"/>
              </c:ext>
            </c:extLst>
          </c:dPt>
          <c:dPt>
            <c:idx val="8"/>
            <c:bubble3D val="0"/>
            <c:spPr>
              <a:solidFill>
                <a:schemeClr val="accent5">
                  <a:lumMod val="80000"/>
                  <a:lumOff val="20000"/>
                </a:schemeClr>
              </a:solidFill>
              <a:ln w="12700">
                <a:solidFill>
                  <a:schemeClr val="lt1"/>
                </a:solidFill>
              </a:ln>
              <a:effectLst/>
              <a:sp3d contourW="12700">
                <a:contourClr>
                  <a:schemeClr val="lt1"/>
                </a:contourClr>
              </a:sp3d>
            </c:spPr>
            <c:extLst>
              <c:ext xmlns:c16="http://schemas.microsoft.com/office/drawing/2014/chart" uri="{C3380CC4-5D6E-409C-BE32-E72D297353CC}">
                <c16:uniqueId val="{00000011-BDE6-49AB-A13D-858080F1F8FD}"/>
              </c:ext>
            </c:extLst>
          </c:dPt>
          <c:dPt>
            <c:idx val="9"/>
            <c:bubble3D val="0"/>
            <c:spPr>
              <a:solidFill>
                <a:schemeClr val="accent1">
                  <a:lumMod val="80000"/>
                </a:schemeClr>
              </a:solidFill>
              <a:ln w="12700">
                <a:solidFill>
                  <a:schemeClr val="lt1"/>
                </a:solidFill>
              </a:ln>
              <a:effectLst/>
              <a:sp3d contourW="12700">
                <a:contourClr>
                  <a:schemeClr val="lt1"/>
                </a:contourClr>
              </a:sp3d>
            </c:spPr>
            <c:extLst>
              <c:ext xmlns:c16="http://schemas.microsoft.com/office/drawing/2014/chart" uri="{C3380CC4-5D6E-409C-BE32-E72D297353CC}">
                <c16:uniqueId val="{00000013-BDE6-49AB-A13D-858080F1F8FD}"/>
              </c:ext>
            </c:extLst>
          </c:dPt>
          <c:dLbls>
            <c:dLbl>
              <c:idx val="8"/>
              <c:layout>
                <c:manualLayout>
                  <c:x val="6.5241819772528423E-2"/>
                  <c:y val="-0.14121292650918635"/>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BDE6-49AB-A13D-858080F1F8FD}"/>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Sheet1!$A$2:$A$11</c:f>
              <c:strCache>
                <c:ptCount val="10"/>
                <c:pt idx="0">
                  <c:v>Andhra Pradesh</c:v>
                </c:pt>
                <c:pt idx="1">
                  <c:v>Uttar Pradesh</c:v>
                </c:pt>
                <c:pt idx="2">
                  <c:v>Maharashtra</c:v>
                </c:pt>
                <c:pt idx="3">
                  <c:v>Gujarat</c:v>
                </c:pt>
                <c:pt idx="4">
                  <c:v>Madhya Pradesh</c:v>
                </c:pt>
                <c:pt idx="5">
                  <c:v>Karnataka</c:v>
                </c:pt>
                <c:pt idx="6">
                  <c:v>Tamil Nadu</c:v>
                </c:pt>
                <c:pt idx="7">
                  <c:v>Bihar</c:v>
                </c:pt>
                <c:pt idx="8">
                  <c:v>West Bengal</c:v>
                </c:pt>
                <c:pt idx="9">
                  <c:v>Others</c:v>
                </c:pt>
              </c:strCache>
            </c:strRef>
          </c:cat>
          <c:val>
            <c:numRef>
              <c:f>Sheet1!$B$2:$B$11</c:f>
              <c:numCache>
                <c:formatCode>0%</c:formatCode>
                <c:ptCount val="10"/>
                <c:pt idx="0">
                  <c:v>0.17</c:v>
                </c:pt>
                <c:pt idx="1">
                  <c:v>0.11</c:v>
                </c:pt>
                <c:pt idx="2">
                  <c:v>0.12</c:v>
                </c:pt>
                <c:pt idx="3">
                  <c:v>0.08</c:v>
                </c:pt>
                <c:pt idx="4">
                  <c:v>0.08</c:v>
                </c:pt>
                <c:pt idx="5">
                  <c:v>7.0000000000000007E-2</c:v>
                </c:pt>
                <c:pt idx="6">
                  <c:v>0.05</c:v>
                </c:pt>
                <c:pt idx="7">
                  <c:v>0.05</c:v>
                </c:pt>
                <c:pt idx="8">
                  <c:v>0.04</c:v>
                </c:pt>
                <c:pt idx="9">
                  <c:v>0.22999999999999976</c:v>
                </c:pt>
              </c:numCache>
            </c:numRef>
          </c:val>
          <c:extLst>
            <c:ext xmlns:c16="http://schemas.microsoft.com/office/drawing/2014/chart" uri="{C3380CC4-5D6E-409C-BE32-E72D297353CC}">
              <c16:uniqueId val="{00000014-BDE6-49AB-A13D-858080F1F8FD}"/>
            </c:ext>
          </c:extLst>
        </c:ser>
        <c:dLbls>
          <c:dLblPos val="bestFit"/>
          <c:showLegendKey val="0"/>
          <c:showVal val="1"/>
          <c:showCatName val="0"/>
          <c:showSerName val="0"/>
          <c:showPercent val="0"/>
          <c:showBubbleSize val="0"/>
          <c:showLeaderLines val="1"/>
        </c:dLbls>
      </c:pie3D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1"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6.1486319505736986E-3"/>
          <c:y val="0.10816259925855685"/>
          <c:w val="0.95436780434666446"/>
          <c:h val="0.74709619944067873"/>
        </c:manualLayout>
      </c:layout>
      <c:barChart>
        <c:barDir val="col"/>
        <c:grouping val="clustered"/>
        <c:varyColors val="0"/>
        <c:ser>
          <c:idx val="0"/>
          <c:order val="0"/>
          <c:tx>
            <c:strRef>
              <c:f>Sheet1!$B$1</c:f>
              <c:strCache>
                <c:ptCount val="1"/>
                <c:pt idx="0">
                  <c:v>Area</c:v>
                </c:pt>
              </c:strCache>
            </c:strRef>
          </c:tx>
          <c:spPr>
            <a:solidFill>
              <a:schemeClr val="accent1"/>
            </a:solidFill>
            <a:ln>
              <a:noFill/>
            </a:ln>
            <a:effectLst/>
            <a:scene3d>
              <a:camera prst="orthographicFront"/>
              <a:lightRig rig="threePt" dir="t"/>
            </a:scene3d>
            <a:sp3d>
              <a:bevelT/>
            </a:sp3d>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Andhra Pradesh</c:v>
                </c:pt>
                <c:pt idx="1">
                  <c:v>Gujarat</c:v>
                </c:pt>
                <c:pt idx="2">
                  <c:v>Karnataka</c:v>
                </c:pt>
                <c:pt idx="3">
                  <c:v>Madhya Pradesh</c:v>
                </c:pt>
                <c:pt idx="4">
                  <c:v>Maharashtra</c:v>
                </c:pt>
                <c:pt idx="5">
                  <c:v>Rajasthan</c:v>
                </c:pt>
                <c:pt idx="6">
                  <c:v>Tamil Nadu</c:v>
                </c:pt>
                <c:pt idx="7">
                  <c:v>Assam</c:v>
                </c:pt>
              </c:strCache>
            </c:strRef>
          </c:cat>
          <c:val>
            <c:numRef>
              <c:f>Sheet1!$B$2:$B$9</c:f>
              <c:numCache>
                <c:formatCode>0</c:formatCode>
                <c:ptCount val="8"/>
                <c:pt idx="0">
                  <c:v>121712</c:v>
                </c:pt>
                <c:pt idx="1">
                  <c:v>107649</c:v>
                </c:pt>
                <c:pt idx="2">
                  <c:v>250590</c:v>
                </c:pt>
                <c:pt idx="3">
                  <c:v>15882</c:v>
                </c:pt>
                <c:pt idx="4">
                  <c:v>171098</c:v>
                </c:pt>
                <c:pt idx="5">
                  <c:v>58573</c:v>
                </c:pt>
                <c:pt idx="6">
                  <c:v>263494</c:v>
                </c:pt>
                <c:pt idx="7">
                  <c:v>10873</c:v>
                </c:pt>
              </c:numCache>
            </c:numRef>
          </c:val>
          <c:extLst>
            <c:ext xmlns:c16="http://schemas.microsoft.com/office/drawing/2014/chart" uri="{C3380CC4-5D6E-409C-BE32-E72D297353CC}">
              <c16:uniqueId val="{00000000-3442-41A9-9ED7-0F6EEA7CF43C}"/>
            </c:ext>
          </c:extLst>
        </c:ser>
        <c:dLbls>
          <c:dLblPos val="outEnd"/>
          <c:showLegendKey val="0"/>
          <c:showVal val="1"/>
          <c:showCatName val="0"/>
          <c:showSerName val="0"/>
          <c:showPercent val="0"/>
          <c:showBubbleSize val="0"/>
        </c:dLbls>
        <c:gapWidth val="219"/>
        <c:overlap val="-27"/>
        <c:axId val="816580464"/>
        <c:axId val="725122576"/>
      </c:barChart>
      <c:catAx>
        <c:axId val="8165804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725122576"/>
        <c:crosses val="autoZero"/>
        <c:auto val="1"/>
        <c:lblAlgn val="ctr"/>
        <c:lblOffset val="100"/>
        <c:noMultiLvlLbl val="0"/>
      </c:catAx>
      <c:valAx>
        <c:axId val="725122576"/>
        <c:scaling>
          <c:orientation val="minMax"/>
        </c:scaling>
        <c:delete val="1"/>
        <c:axPos val="l"/>
        <c:numFmt formatCode="0" sourceLinked="1"/>
        <c:majorTickMark val="none"/>
        <c:minorTickMark val="none"/>
        <c:tickLblPos val="nextTo"/>
        <c:crossAx val="816580464"/>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rgbClr val="002060"/>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582434696231198E-2"/>
          <c:y val="0.20120036897787272"/>
          <c:w val="0.95804792260294591"/>
          <c:h val="0.59547327267395322"/>
        </c:manualLayout>
      </c:layout>
      <c:barChart>
        <c:barDir val="col"/>
        <c:grouping val="clustered"/>
        <c:varyColors val="0"/>
        <c:ser>
          <c:idx val="0"/>
          <c:order val="0"/>
          <c:tx>
            <c:strRef>
              <c:f>Sheet1!$B$1</c:f>
              <c:strCache>
                <c:ptCount val="1"/>
                <c:pt idx="0">
                  <c:v>Value (USD Million)</c:v>
                </c:pt>
              </c:strCache>
            </c:strRef>
          </c:tx>
          <c:spPr>
            <a:solidFill>
              <a:schemeClr val="bg1">
                <a:lumMod val="75000"/>
              </a:schemeClr>
            </a:solidFill>
            <a:ln>
              <a:noFill/>
            </a:ln>
            <a:effectLst>
              <a:innerShdw blurRad="63500" dist="50800" dir="16200000">
                <a:prstClr val="black">
                  <a:alpha val="50000"/>
                </a:prstClr>
              </a:inn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98.969479622999998</c:v>
                </c:pt>
                <c:pt idx="1">
                  <c:v>106.23781942781497</c:v>
                </c:pt>
                <c:pt idx="2">
                  <c:v>110.95020729284805</c:v>
                </c:pt>
                <c:pt idx="3">
                  <c:v>110.98952799198001</c:v>
                </c:pt>
                <c:pt idx="4">
                  <c:v>115.367740916608</c:v>
                </c:pt>
                <c:pt idx="5">
                  <c:v>122.07142562591083</c:v>
                </c:pt>
                <c:pt idx="6">
                  <c:v>129.38438001337457</c:v>
                </c:pt>
                <c:pt idx="7">
                  <c:v>138.41986430543733</c:v>
                </c:pt>
                <c:pt idx="8">
                  <c:v>147.22864236501528</c:v>
                </c:pt>
                <c:pt idx="9">
                  <c:v>157.66642175401699</c:v>
                </c:pt>
                <c:pt idx="10">
                  <c:v>168.66955226322432</c:v>
                </c:pt>
                <c:pt idx="11">
                  <c:v>180.40326512840372</c:v>
                </c:pt>
                <c:pt idx="12">
                  <c:v>192.97645423886416</c:v>
                </c:pt>
                <c:pt idx="13">
                  <c:v>206.14764948607171</c:v>
                </c:pt>
                <c:pt idx="14">
                  <c:v>219.13845837143759</c:v>
                </c:pt>
                <c:pt idx="15">
                  <c:v>232.84450156134213</c:v>
                </c:pt>
                <c:pt idx="16">
                  <c:v>245.87244433139119</c:v>
                </c:pt>
                <c:pt idx="17">
                  <c:v>261.37427775135023</c:v>
                </c:pt>
                <c:pt idx="18">
                  <c:v>275.61288171310633</c:v>
                </c:pt>
              </c:numCache>
            </c:numRef>
          </c:val>
          <c:extLst>
            <c:ext xmlns:c16="http://schemas.microsoft.com/office/drawing/2014/chart" uri="{C3380CC4-5D6E-409C-BE32-E72D297353CC}">
              <c16:uniqueId val="{00000000-F246-4B4B-8456-ED431222B3BB}"/>
            </c:ext>
          </c:extLst>
        </c:ser>
        <c:dLbls>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6968"/>
        <c:crosses val="autoZero"/>
        <c:auto val="1"/>
        <c:lblAlgn val="ctr"/>
        <c:lblOffset val="100"/>
        <c:noMultiLvlLbl val="0"/>
      </c:catAx>
      <c:spPr>
        <a:noFill/>
        <a:ln>
          <a:noFill/>
        </a:ln>
        <a:effectLst/>
      </c:spPr>
    </c:plotArea>
    <c:legend>
      <c:legendPos val="b"/>
      <c:layout>
        <c:manualLayout>
          <c:xMode val="edge"/>
          <c:yMode val="edge"/>
          <c:x val="0.42085623012208367"/>
          <c:y val="0.88184843226581489"/>
          <c:w val="0.18553013957968878"/>
          <c:h val="7.7349740045432103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showDLblsOverMax val="0"/>
  </c:chart>
  <c:spPr>
    <a:noFill/>
    <a:ln>
      <a:noFill/>
    </a:ln>
    <a:effectLst/>
  </c:spPr>
  <c:txPr>
    <a:bodyPr/>
    <a:lstStyle/>
    <a:p>
      <a:pPr>
        <a:defRPr sz="8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582434696231198E-2"/>
          <c:y val="0.20120036897787272"/>
          <c:w val="0.95804792260294591"/>
          <c:h val="0.59547327267395322"/>
        </c:manualLayout>
      </c:layout>
      <c:barChart>
        <c:barDir val="col"/>
        <c:grouping val="clustered"/>
        <c:varyColors val="0"/>
        <c:ser>
          <c:idx val="0"/>
          <c:order val="0"/>
          <c:tx>
            <c:strRef>
              <c:f>Sheet1!$B$1</c:f>
              <c:strCache>
                <c:ptCount val="1"/>
                <c:pt idx="0">
                  <c:v>Value (Kilo Tonnes)</c:v>
                </c:pt>
              </c:strCache>
            </c:strRef>
          </c:tx>
          <c:spPr>
            <a:solidFill>
              <a:schemeClr val="bg1">
                <a:lumMod val="75000"/>
              </a:schemeClr>
            </a:solidFill>
            <a:ln>
              <a:noFill/>
            </a:ln>
            <a:effectLst>
              <a:innerShdw blurRad="63500" dist="50800" dir="16200000">
                <a:prstClr val="black">
                  <a:alpha val="50000"/>
                </a:prstClr>
              </a:inn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75.582678809400008</c:v>
                </c:pt>
                <c:pt idx="1">
                  <c:v>80.375215311799991</c:v>
                </c:pt>
                <c:pt idx="2">
                  <c:v>82.349110239900014</c:v>
                </c:pt>
                <c:pt idx="3">
                  <c:v>85.198972044599998</c:v>
                </c:pt>
                <c:pt idx="4">
                  <c:v>86.860733984800007</c:v>
                </c:pt>
                <c:pt idx="5">
                  <c:v>91.790694532160316</c:v>
                </c:pt>
                <c:pt idx="6">
                  <c:v>96.744397334157853</c:v>
                </c:pt>
                <c:pt idx="7">
                  <c:v>102.7958604763146</c:v>
                </c:pt>
                <c:pt idx="8">
                  <c:v>109.1950598889952</c:v>
                </c:pt>
                <c:pt idx="9">
                  <c:v>116.36963273511097</c:v>
                </c:pt>
                <c:pt idx="10">
                  <c:v>124.22200514085851</c:v>
                </c:pt>
                <c:pt idx="11">
                  <c:v>132.31634618292509</c:v>
                </c:pt>
                <c:pt idx="12">
                  <c:v>140.64341076917228</c:v>
                </c:pt>
                <c:pt idx="13">
                  <c:v>149.30615253046955</c:v>
                </c:pt>
                <c:pt idx="14">
                  <c:v>158.3256846437765</c:v>
                </c:pt>
                <c:pt idx="15">
                  <c:v>167.61323978807965</c:v>
                </c:pt>
                <c:pt idx="16">
                  <c:v>177.03023822281222</c:v>
                </c:pt>
                <c:pt idx="17">
                  <c:v>187.01473889190885</c:v>
                </c:pt>
                <c:pt idx="18">
                  <c:v>197.21967562686052</c:v>
                </c:pt>
              </c:numCache>
            </c:numRef>
          </c:val>
          <c:extLst>
            <c:ext xmlns:c16="http://schemas.microsoft.com/office/drawing/2014/chart" uri="{C3380CC4-5D6E-409C-BE32-E72D297353CC}">
              <c16:uniqueId val="{00000000-82EC-46F5-8A31-AF08E4A14CCB}"/>
            </c:ext>
          </c:extLst>
        </c:ser>
        <c:dLbls>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6968"/>
        <c:crosses val="autoZero"/>
        <c:auto val="1"/>
        <c:lblAlgn val="ctr"/>
        <c:lblOffset val="100"/>
        <c:noMultiLvlLbl val="0"/>
      </c:catAx>
      <c:spPr>
        <a:noFill/>
        <a:ln>
          <a:noFill/>
        </a:ln>
        <a:effectLst/>
      </c:spPr>
    </c:plotArea>
    <c:legend>
      <c:legendPos val="b"/>
      <c:layout>
        <c:manualLayout>
          <c:xMode val="edge"/>
          <c:yMode val="edge"/>
          <c:x val="0.42085623012208367"/>
          <c:y val="0.88184843226581489"/>
          <c:w val="0.18553013957968878"/>
          <c:h val="7.7349740045432103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showDLblsOverMax val="0"/>
  </c:chart>
  <c:spPr>
    <a:noFill/>
    <a:ln>
      <a:noFill/>
    </a:ln>
    <a:effectLst/>
  </c:spPr>
  <c:txPr>
    <a:bodyPr/>
    <a:lstStyle/>
    <a:p>
      <a:pPr>
        <a:defRPr sz="8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882114980519271"/>
          <c:y val="1.3025668036933996E-2"/>
          <c:w val="0.80561568268456463"/>
          <c:h val="0.68263800641667716"/>
        </c:manualLayout>
      </c:layout>
      <c:barChart>
        <c:barDir val="col"/>
        <c:grouping val="stacked"/>
        <c:varyColors val="0"/>
        <c:ser>
          <c:idx val="3"/>
          <c:order val="0"/>
          <c:tx>
            <c:strRef>
              <c:f>Sheet1!$E$1</c:f>
              <c:strCache>
                <c:ptCount val="1"/>
                <c:pt idx="0">
                  <c:v>Field &amp; Cash Crops</c:v>
                </c:pt>
              </c:strCache>
            </c:strRef>
          </c:tx>
          <c:spPr>
            <a:solidFill>
              <a:schemeClr val="accent1">
                <a:lumMod val="60000"/>
              </a:schemeClr>
            </a:solidFill>
            <a:ln>
              <a:noFill/>
            </a:ln>
            <a:effectLst/>
          </c:spPr>
          <c:invertIfNegative val="0"/>
          <c:val>
            <c:numRef>
              <c:f>Sheet1!$E$2:$E$20</c:f>
              <c:numCache>
                <c:formatCode>0.00%</c:formatCode>
                <c:ptCount val="19"/>
                <c:pt idx="0">
                  <c:v>0.1202896</c:v>
                </c:pt>
                <c:pt idx="1">
                  <c:v>0.11961628999999974</c:v>
                </c:pt>
                <c:pt idx="2">
                  <c:v>0.11957286999999994</c:v>
                </c:pt>
                <c:pt idx="3">
                  <c:v>0.11864724999999987</c:v>
                </c:pt>
                <c:pt idx="4">
                  <c:v>0.11840005999999992</c:v>
                </c:pt>
                <c:pt idx="5">
                  <c:v>0.11789698999999998</c:v>
                </c:pt>
                <c:pt idx="6">
                  <c:v>0.11697615000000017</c:v>
                </c:pt>
                <c:pt idx="7">
                  <c:v>0.11668200000000006</c:v>
                </c:pt>
                <c:pt idx="8">
                  <c:v>0.1159468699999997</c:v>
                </c:pt>
                <c:pt idx="9">
                  <c:v>0.11599563999999996</c:v>
                </c:pt>
                <c:pt idx="10">
                  <c:v>0.11560593000000008</c:v>
                </c:pt>
                <c:pt idx="11">
                  <c:v>0.11495979000000001</c:v>
                </c:pt>
                <c:pt idx="12">
                  <c:v>0.11489152999999996</c:v>
                </c:pt>
                <c:pt idx="13">
                  <c:v>0.11446685999999984</c:v>
                </c:pt>
                <c:pt idx="14">
                  <c:v>0.11413558000000001</c:v>
                </c:pt>
                <c:pt idx="15">
                  <c:v>0.11379587999999996</c:v>
                </c:pt>
                <c:pt idx="16">
                  <c:v>0.11409451000000004</c:v>
                </c:pt>
                <c:pt idx="17">
                  <c:v>0.11381460999999993</c:v>
                </c:pt>
                <c:pt idx="18">
                  <c:v>0.11353593000000006</c:v>
                </c:pt>
              </c:numCache>
            </c:numRef>
          </c:val>
          <c:extLst>
            <c:ext xmlns:c16="http://schemas.microsoft.com/office/drawing/2014/chart" uri="{C3380CC4-5D6E-409C-BE32-E72D297353CC}">
              <c16:uniqueId val="{00000000-46BB-4EC3-BE26-A705C3137079}"/>
            </c:ext>
          </c:extLst>
        </c:ser>
        <c:ser>
          <c:idx val="1"/>
          <c:order val="1"/>
          <c:tx>
            <c:strRef>
              <c:f>Sheet1!$C$1</c:f>
              <c:strCache>
                <c:ptCount val="1"/>
                <c:pt idx="0">
                  <c:v>Foliage Crops</c:v>
                </c:pt>
              </c:strCache>
            </c:strRef>
          </c:tx>
          <c:spPr>
            <a:solidFill>
              <a:schemeClr val="accent3"/>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Sheet1!$C$2:$C$20</c:f>
              <c:numCache>
                <c:formatCode>0.00%</c:formatCode>
                <c:ptCount val="19"/>
                <c:pt idx="0">
                  <c:v>0.21175303000000004</c:v>
                </c:pt>
                <c:pt idx="1">
                  <c:v>0.21204540000000005</c:v>
                </c:pt>
                <c:pt idx="2">
                  <c:v>0.21187931000000002</c:v>
                </c:pt>
                <c:pt idx="3">
                  <c:v>0.21219823000000002</c:v>
                </c:pt>
                <c:pt idx="4">
                  <c:v>0.21192393000000001</c:v>
                </c:pt>
                <c:pt idx="5">
                  <c:v>0.21204244</c:v>
                </c:pt>
                <c:pt idx="6">
                  <c:v>0.21225176000000001</c:v>
                </c:pt>
                <c:pt idx="7">
                  <c:v>0.21255345</c:v>
                </c:pt>
                <c:pt idx="8">
                  <c:v>0.21277845000000006</c:v>
                </c:pt>
                <c:pt idx="9">
                  <c:v>0.21262182000000002</c:v>
                </c:pt>
                <c:pt idx="10">
                  <c:v>0.21297732000000003</c:v>
                </c:pt>
                <c:pt idx="11">
                  <c:v>0.21289045000000001</c:v>
                </c:pt>
                <c:pt idx="12">
                  <c:v>0.21280486000000001</c:v>
                </c:pt>
                <c:pt idx="13">
                  <c:v>0.21260076000000006</c:v>
                </c:pt>
                <c:pt idx="14">
                  <c:v>0.21256303999999998</c:v>
                </c:pt>
                <c:pt idx="15">
                  <c:v>0.21229438999999997</c:v>
                </c:pt>
                <c:pt idx="16">
                  <c:v>0.21212206999999997</c:v>
                </c:pt>
                <c:pt idx="17">
                  <c:v>0.21193252000000007</c:v>
                </c:pt>
                <c:pt idx="18">
                  <c:v>0.21205159000000004</c:v>
                </c:pt>
              </c:numCache>
            </c:numRef>
          </c:val>
          <c:extLst>
            <c:ext xmlns:c16="http://schemas.microsoft.com/office/drawing/2014/chart" uri="{C3380CC4-5D6E-409C-BE32-E72D297353CC}">
              <c16:uniqueId val="{00000003-46BB-4EC3-BE26-A705C3137079}"/>
            </c:ext>
          </c:extLst>
        </c:ser>
        <c:ser>
          <c:idx val="2"/>
          <c:order val="2"/>
          <c:tx>
            <c:strRef>
              <c:f>Sheet1!$D$1</c:f>
              <c:strCache>
                <c:ptCount val="1"/>
                <c:pt idx="0">
                  <c:v>Fruits &amp; Vegetable</c:v>
                </c:pt>
              </c:strCache>
            </c:strRef>
          </c:tx>
          <c:spPr>
            <a:solidFill>
              <a:schemeClr val="accent5"/>
            </a:solidFill>
            <a:ln>
              <a:noFill/>
            </a:ln>
            <a:effectLst/>
          </c:spPr>
          <c:invertIfNegative val="0"/>
          <c:val>
            <c:numRef>
              <c:f>Sheet1!$D$2:$D$20</c:f>
              <c:numCache>
                <c:formatCode>0.00%</c:formatCode>
                <c:ptCount val="19"/>
                <c:pt idx="0">
                  <c:v>0.26627566000000003</c:v>
                </c:pt>
                <c:pt idx="1">
                  <c:v>0.2665642800000001</c:v>
                </c:pt>
                <c:pt idx="2">
                  <c:v>0.26671915000000002</c:v>
                </c:pt>
                <c:pt idx="3">
                  <c:v>0.26683003000000005</c:v>
                </c:pt>
                <c:pt idx="4">
                  <c:v>0.26691172000000002</c:v>
                </c:pt>
                <c:pt idx="5">
                  <c:v>0.26716405000000004</c:v>
                </c:pt>
                <c:pt idx="6">
                  <c:v>0.26738470999999997</c:v>
                </c:pt>
                <c:pt idx="7">
                  <c:v>0.26729398999999998</c:v>
                </c:pt>
                <c:pt idx="8">
                  <c:v>0.26757675000000009</c:v>
                </c:pt>
                <c:pt idx="9">
                  <c:v>0.26753206000000002</c:v>
                </c:pt>
                <c:pt idx="10">
                  <c:v>0.26769662</c:v>
                </c:pt>
                <c:pt idx="11">
                  <c:v>0.26780704</c:v>
                </c:pt>
                <c:pt idx="12">
                  <c:v>0.26810923000000003</c:v>
                </c:pt>
                <c:pt idx="13">
                  <c:v>0.26822805</c:v>
                </c:pt>
                <c:pt idx="14">
                  <c:v>0.26848342000000003</c:v>
                </c:pt>
                <c:pt idx="15">
                  <c:v>0.26868579000000004</c:v>
                </c:pt>
                <c:pt idx="16">
                  <c:v>0.26857818</c:v>
                </c:pt>
                <c:pt idx="17">
                  <c:v>0.26877897000000001</c:v>
                </c:pt>
                <c:pt idx="18">
                  <c:v>0.26899149</c:v>
                </c:pt>
              </c:numCache>
            </c:numRef>
          </c:val>
          <c:extLst>
            <c:ext xmlns:c16="http://schemas.microsoft.com/office/drawing/2014/chart" uri="{C3380CC4-5D6E-409C-BE32-E72D297353CC}">
              <c16:uniqueId val="{00000001-46BB-4EC3-BE26-A705C3137079}"/>
            </c:ext>
          </c:extLst>
        </c:ser>
        <c:ser>
          <c:idx val="0"/>
          <c:order val="3"/>
          <c:tx>
            <c:strRef>
              <c:f>Sheet1!$B$1</c:f>
              <c:strCache>
                <c:ptCount val="1"/>
                <c:pt idx="0">
                  <c:v>Gardening &amp; Horticulture</c:v>
                </c:pt>
              </c:strCache>
            </c:strRef>
          </c:tx>
          <c:spPr>
            <a:solidFill>
              <a:schemeClr val="accent1"/>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0.40168170999999997</c:v>
                </c:pt>
                <c:pt idx="1">
                  <c:v>0.40177403000000012</c:v>
                </c:pt>
                <c:pt idx="2">
                  <c:v>0.40182867</c:v>
                </c:pt>
                <c:pt idx="3">
                  <c:v>0.40232449000000003</c:v>
                </c:pt>
                <c:pt idx="4">
                  <c:v>0.40276428999999997</c:v>
                </c:pt>
                <c:pt idx="5">
                  <c:v>0.40289651999999998</c:v>
                </c:pt>
                <c:pt idx="6">
                  <c:v>0.40338737999999991</c:v>
                </c:pt>
                <c:pt idx="7">
                  <c:v>0.40347055999999998</c:v>
                </c:pt>
                <c:pt idx="8">
                  <c:v>0.40369793000000004</c:v>
                </c:pt>
                <c:pt idx="9">
                  <c:v>0.40385048000000007</c:v>
                </c:pt>
                <c:pt idx="10">
                  <c:v>0.40372012999999995</c:v>
                </c:pt>
                <c:pt idx="11">
                  <c:v>0.40434271999999999</c:v>
                </c:pt>
                <c:pt idx="12">
                  <c:v>0.40419438000000002</c:v>
                </c:pt>
                <c:pt idx="13">
                  <c:v>0.40470433</c:v>
                </c:pt>
                <c:pt idx="14">
                  <c:v>0.40481795999999998</c:v>
                </c:pt>
                <c:pt idx="15">
                  <c:v>0.40522394</c:v>
                </c:pt>
                <c:pt idx="16">
                  <c:v>0.40520523999999997</c:v>
                </c:pt>
                <c:pt idx="17">
                  <c:v>0.4054739</c:v>
                </c:pt>
                <c:pt idx="18">
                  <c:v>0.40542098999999993</c:v>
                </c:pt>
              </c:numCache>
            </c:numRef>
          </c:val>
          <c:extLst>
            <c:ext xmlns:c16="http://schemas.microsoft.com/office/drawing/2014/chart" uri="{C3380CC4-5D6E-409C-BE32-E72D297353CC}">
              <c16:uniqueId val="{00000002-46BB-4EC3-BE26-A705C3137079}"/>
            </c:ext>
          </c:extLst>
        </c:ser>
        <c:dLbls>
          <c:showLegendKey val="0"/>
          <c:showVal val="0"/>
          <c:showCatName val="0"/>
          <c:showSerName val="0"/>
          <c:showPercent val="0"/>
          <c:showBubbleSize val="0"/>
        </c:dLbls>
        <c:gapWidth val="92"/>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8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6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582434696231198E-2"/>
          <c:y val="0.20120036897787272"/>
          <c:w val="0.95804792260294591"/>
          <c:h val="0.59547327267395322"/>
        </c:manualLayout>
      </c:layout>
      <c:barChart>
        <c:barDir val="col"/>
        <c:grouping val="clustered"/>
        <c:varyColors val="0"/>
        <c:ser>
          <c:idx val="0"/>
          <c:order val="0"/>
          <c:tx>
            <c:strRef>
              <c:f>Sheet1!$B$1</c:f>
              <c:strCache>
                <c:ptCount val="1"/>
                <c:pt idx="0">
                  <c:v>Value (USD Million)</c:v>
                </c:pt>
              </c:strCache>
            </c:strRef>
          </c:tx>
          <c:spPr>
            <a:solidFill>
              <a:schemeClr val="bg1">
                <a:lumMod val="75000"/>
              </a:schemeClr>
            </a:solidFill>
            <a:ln>
              <a:noFill/>
            </a:ln>
            <a:effectLst>
              <a:innerShdw blurRad="63500" dist="50800" dir="16200000">
                <a:prstClr val="black">
                  <a:alpha val="50000"/>
                </a:prstClr>
              </a:inn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45.541491242100008</c:v>
                </c:pt>
                <c:pt idx="1">
                  <c:v>44.361490379348993</c:v>
                </c:pt>
                <c:pt idx="2">
                  <c:v>46.676552504427995</c:v>
                </c:pt>
                <c:pt idx="3">
                  <c:v>47.173364558264005</c:v>
                </c:pt>
                <c:pt idx="4">
                  <c:v>49.529672356415986</c:v>
                </c:pt>
                <c:pt idx="5">
                  <c:v>52.326097889925265</c:v>
                </c:pt>
                <c:pt idx="6">
                  <c:v>55.888779531854929</c:v>
                </c:pt>
                <c:pt idx="7">
                  <c:v>59.851780038936582</c:v>
                </c:pt>
                <c:pt idx="8">
                  <c:v>64.009944927874287</c:v>
                </c:pt>
                <c:pt idx="9">
                  <c:v>68.928141559295653</c:v>
                </c:pt>
                <c:pt idx="10">
                  <c:v>74.193183919380687</c:v>
                </c:pt>
                <c:pt idx="11">
                  <c:v>79.712555319367041</c:v>
                </c:pt>
                <c:pt idx="12">
                  <c:v>85.46318620093038</c:v>
                </c:pt>
                <c:pt idx="13">
                  <c:v>91.612485738881702</c:v>
                </c:pt>
                <c:pt idx="14">
                  <c:v>97.689673506376067</c:v>
                </c:pt>
                <c:pt idx="15">
                  <c:v>103.92539964109973</c:v>
                </c:pt>
                <c:pt idx="16">
                  <c:v>110.14632074335063</c:v>
                </c:pt>
                <c:pt idx="17">
                  <c:v>117.16605237193185</c:v>
                </c:pt>
                <c:pt idx="18">
                  <c:v>123.46161562464528</c:v>
                </c:pt>
              </c:numCache>
            </c:numRef>
          </c:val>
          <c:extLst>
            <c:ext xmlns:c16="http://schemas.microsoft.com/office/drawing/2014/chart" uri="{C3380CC4-5D6E-409C-BE32-E72D297353CC}">
              <c16:uniqueId val="{00000000-F246-4B4B-8456-ED431222B3BB}"/>
            </c:ext>
          </c:extLst>
        </c:ser>
        <c:dLbls>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6968"/>
        <c:crosses val="autoZero"/>
        <c:auto val="1"/>
        <c:lblAlgn val="ctr"/>
        <c:lblOffset val="100"/>
        <c:noMultiLvlLbl val="0"/>
      </c:catAx>
      <c:spPr>
        <a:noFill/>
        <a:ln>
          <a:noFill/>
        </a:ln>
        <a:effectLst/>
      </c:spPr>
    </c:plotArea>
    <c:legend>
      <c:legendPos val="b"/>
      <c:layout>
        <c:manualLayout>
          <c:xMode val="edge"/>
          <c:yMode val="edge"/>
          <c:x val="0.42085623012208367"/>
          <c:y val="0.88184843226581489"/>
          <c:w val="0.18553013957968878"/>
          <c:h val="7.7349740045432103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showDLblsOverMax val="0"/>
  </c:chart>
  <c:spPr>
    <a:noFill/>
    <a:ln>
      <a:noFill/>
    </a:ln>
    <a:effectLst/>
  </c:spPr>
  <c:txPr>
    <a:bodyPr/>
    <a:lstStyle/>
    <a:p>
      <a:pPr>
        <a:defRPr sz="8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582434696231198E-2"/>
          <c:y val="0.20120036897787272"/>
          <c:w val="0.95804792260294591"/>
          <c:h val="0.59547327267395322"/>
        </c:manualLayout>
      </c:layout>
      <c:barChart>
        <c:barDir val="col"/>
        <c:grouping val="clustered"/>
        <c:varyColors val="0"/>
        <c:ser>
          <c:idx val="0"/>
          <c:order val="0"/>
          <c:tx>
            <c:strRef>
              <c:f>Sheet1!$B$1</c:f>
              <c:strCache>
                <c:ptCount val="1"/>
                <c:pt idx="0">
                  <c:v>Value (Kilo Tonnes)</c:v>
                </c:pt>
              </c:strCache>
            </c:strRef>
          </c:tx>
          <c:spPr>
            <a:solidFill>
              <a:schemeClr val="bg1">
                <a:lumMod val="75000"/>
              </a:schemeClr>
            </a:solidFill>
            <a:ln>
              <a:noFill/>
            </a:ln>
            <a:effectLst>
              <a:innerShdw blurRad="63500" dist="50800" dir="16200000">
                <a:prstClr val="black">
                  <a:alpha val="50000"/>
                </a:prstClr>
              </a:inn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26.516074449200005</c:v>
                </c:pt>
                <c:pt idx="1">
                  <c:v>25.3673377008</c:v>
                </c:pt>
                <c:pt idx="2">
                  <c:v>26.185215903699998</c:v>
                </c:pt>
                <c:pt idx="3">
                  <c:v>27.371788183399996</c:v>
                </c:pt>
                <c:pt idx="4">
                  <c:v>28.195170096000002</c:v>
                </c:pt>
                <c:pt idx="5">
                  <c:v>29.78299283762512</c:v>
                </c:pt>
                <c:pt idx="6">
                  <c:v>31.64877431577434</c:v>
                </c:pt>
                <c:pt idx="7">
                  <c:v>33.689476715643409</c:v>
                </c:pt>
                <c:pt idx="8">
                  <c:v>35.998412885883944</c:v>
                </c:pt>
                <c:pt idx="9">
                  <c:v>38.598117418539601</c:v>
                </c:pt>
                <c:pt idx="10">
                  <c:v>41.486165783335501</c:v>
                </c:pt>
                <c:pt idx="11">
                  <c:v>44.411688135777837</c:v>
                </c:pt>
                <c:pt idx="12">
                  <c:v>47.325513626542353</c:v>
                </c:pt>
                <c:pt idx="13">
                  <c:v>50.428689348537802</c:v>
                </c:pt>
                <c:pt idx="14">
                  <c:v>53.650930696854957</c:v>
                </c:pt>
                <c:pt idx="15">
                  <c:v>56.867585008596279</c:v>
                </c:pt>
                <c:pt idx="16">
                  <c:v>60.288944837616242</c:v>
                </c:pt>
                <c:pt idx="17">
                  <c:v>63.736111992412191</c:v>
                </c:pt>
                <c:pt idx="18">
                  <c:v>67.14591693364595</c:v>
                </c:pt>
              </c:numCache>
            </c:numRef>
          </c:val>
          <c:extLst>
            <c:ext xmlns:c16="http://schemas.microsoft.com/office/drawing/2014/chart" uri="{C3380CC4-5D6E-409C-BE32-E72D297353CC}">
              <c16:uniqueId val="{00000000-82EC-46F5-8A31-AF08E4A14CCB}"/>
            </c:ext>
          </c:extLst>
        </c:ser>
        <c:dLbls>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6968"/>
        <c:crosses val="autoZero"/>
        <c:auto val="1"/>
        <c:lblAlgn val="ctr"/>
        <c:lblOffset val="100"/>
        <c:noMultiLvlLbl val="0"/>
      </c:catAx>
      <c:spPr>
        <a:noFill/>
        <a:ln>
          <a:noFill/>
        </a:ln>
        <a:effectLst/>
      </c:spPr>
    </c:plotArea>
    <c:legend>
      <c:legendPos val="b"/>
      <c:layout>
        <c:manualLayout>
          <c:xMode val="edge"/>
          <c:yMode val="edge"/>
          <c:x val="0.42085623012208367"/>
          <c:y val="0.88184843226581489"/>
          <c:w val="0.18553013957968878"/>
          <c:h val="7.7349740045432103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showDLblsOverMax val="0"/>
  </c:chart>
  <c:spPr>
    <a:noFill/>
    <a:ln>
      <a:noFill/>
    </a:ln>
    <a:effectLst/>
  </c:spPr>
  <c:txPr>
    <a:bodyPr/>
    <a:lstStyle/>
    <a:p>
      <a:pPr>
        <a:defRPr sz="8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882114980519271"/>
          <c:y val="1.3025668036933996E-2"/>
          <c:w val="0.80561568268456463"/>
          <c:h val="0.68263800641667716"/>
        </c:manualLayout>
      </c:layout>
      <c:barChart>
        <c:barDir val="col"/>
        <c:grouping val="stacked"/>
        <c:varyColors val="0"/>
        <c:ser>
          <c:idx val="3"/>
          <c:order val="0"/>
          <c:tx>
            <c:strRef>
              <c:f>Sheet1!$E$1</c:f>
              <c:strCache>
                <c:ptCount val="1"/>
                <c:pt idx="0">
                  <c:v>Field &amp; Cash Crops</c:v>
                </c:pt>
              </c:strCache>
            </c:strRef>
          </c:tx>
          <c:spPr>
            <a:solidFill>
              <a:schemeClr val="accent1">
                <a:lumMod val="60000"/>
              </a:schemeClr>
            </a:solidFill>
            <a:ln>
              <a:noFill/>
            </a:ln>
            <a:effectLst/>
          </c:spPr>
          <c:invertIfNegative val="0"/>
          <c:val>
            <c:numRef>
              <c:f>Sheet1!$E$2:$E$20</c:f>
              <c:numCache>
                <c:formatCode>0.00%</c:formatCode>
                <c:ptCount val="19"/>
                <c:pt idx="0">
                  <c:v>0.12148959999999986</c:v>
                </c:pt>
                <c:pt idx="1">
                  <c:v>0.11961628999999974</c:v>
                </c:pt>
                <c:pt idx="2">
                  <c:v>0.11957286999999994</c:v>
                </c:pt>
                <c:pt idx="3">
                  <c:v>0.11864724999999987</c:v>
                </c:pt>
                <c:pt idx="4">
                  <c:v>0.11840005999999992</c:v>
                </c:pt>
                <c:pt idx="5">
                  <c:v>0.11789698999999998</c:v>
                </c:pt>
                <c:pt idx="6">
                  <c:v>0.11697615000000017</c:v>
                </c:pt>
                <c:pt idx="7">
                  <c:v>0.11668200000000006</c:v>
                </c:pt>
                <c:pt idx="8">
                  <c:v>0.1159468699999997</c:v>
                </c:pt>
                <c:pt idx="9">
                  <c:v>0.11599563999999996</c:v>
                </c:pt>
                <c:pt idx="10">
                  <c:v>0.11560593000000008</c:v>
                </c:pt>
                <c:pt idx="11">
                  <c:v>0.11495979000000001</c:v>
                </c:pt>
                <c:pt idx="12">
                  <c:v>0.11489152999999996</c:v>
                </c:pt>
                <c:pt idx="13">
                  <c:v>0.11446685999999984</c:v>
                </c:pt>
                <c:pt idx="14">
                  <c:v>0.11413558000000001</c:v>
                </c:pt>
                <c:pt idx="15">
                  <c:v>0.11379587999999996</c:v>
                </c:pt>
                <c:pt idx="16">
                  <c:v>0.11409451000000004</c:v>
                </c:pt>
                <c:pt idx="17">
                  <c:v>0.11381460999999993</c:v>
                </c:pt>
                <c:pt idx="18">
                  <c:v>0.11353593000000006</c:v>
                </c:pt>
              </c:numCache>
            </c:numRef>
          </c:val>
          <c:extLst>
            <c:ext xmlns:c16="http://schemas.microsoft.com/office/drawing/2014/chart" uri="{C3380CC4-5D6E-409C-BE32-E72D297353CC}">
              <c16:uniqueId val="{00000000-46BB-4EC3-BE26-A705C3137079}"/>
            </c:ext>
          </c:extLst>
        </c:ser>
        <c:ser>
          <c:idx val="1"/>
          <c:order val="1"/>
          <c:tx>
            <c:strRef>
              <c:f>Sheet1!$C$1</c:f>
              <c:strCache>
                <c:ptCount val="1"/>
                <c:pt idx="0">
                  <c:v>Foliage Crops</c:v>
                </c:pt>
              </c:strCache>
            </c:strRef>
          </c:tx>
          <c:spPr>
            <a:solidFill>
              <a:schemeClr val="accent3"/>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Sheet1!$C$2:$C$20</c:f>
              <c:numCache>
                <c:formatCode>0.00%</c:formatCode>
                <c:ptCount val="19"/>
                <c:pt idx="0">
                  <c:v>0.21095303000000004</c:v>
                </c:pt>
                <c:pt idx="1">
                  <c:v>0.21204540000000005</c:v>
                </c:pt>
                <c:pt idx="2">
                  <c:v>0.21187931000000002</c:v>
                </c:pt>
                <c:pt idx="3">
                  <c:v>0.21219823000000002</c:v>
                </c:pt>
                <c:pt idx="4">
                  <c:v>0.21192393000000001</c:v>
                </c:pt>
                <c:pt idx="5">
                  <c:v>0.21204244</c:v>
                </c:pt>
                <c:pt idx="6">
                  <c:v>0.21225176000000001</c:v>
                </c:pt>
                <c:pt idx="7">
                  <c:v>0.21255345</c:v>
                </c:pt>
                <c:pt idx="8">
                  <c:v>0.21277845000000006</c:v>
                </c:pt>
                <c:pt idx="9">
                  <c:v>0.21262182000000002</c:v>
                </c:pt>
                <c:pt idx="10">
                  <c:v>0.21297732000000003</c:v>
                </c:pt>
                <c:pt idx="11">
                  <c:v>0.21289045000000001</c:v>
                </c:pt>
                <c:pt idx="12">
                  <c:v>0.21280486000000001</c:v>
                </c:pt>
                <c:pt idx="13">
                  <c:v>0.21260076000000006</c:v>
                </c:pt>
                <c:pt idx="14">
                  <c:v>0.21256303999999998</c:v>
                </c:pt>
                <c:pt idx="15">
                  <c:v>0.21229438999999997</c:v>
                </c:pt>
                <c:pt idx="16">
                  <c:v>0.21212206999999997</c:v>
                </c:pt>
                <c:pt idx="17">
                  <c:v>0.21193252000000007</c:v>
                </c:pt>
                <c:pt idx="18">
                  <c:v>0.21205159000000004</c:v>
                </c:pt>
              </c:numCache>
            </c:numRef>
          </c:val>
          <c:extLst>
            <c:ext xmlns:c16="http://schemas.microsoft.com/office/drawing/2014/chart" uri="{C3380CC4-5D6E-409C-BE32-E72D297353CC}">
              <c16:uniqueId val="{00000003-46BB-4EC3-BE26-A705C3137079}"/>
            </c:ext>
          </c:extLst>
        </c:ser>
        <c:ser>
          <c:idx val="2"/>
          <c:order val="2"/>
          <c:tx>
            <c:strRef>
              <c:f>Sheet1!$D$1</c:f>
              <c:strCache>
                <c:ptCount val="1"/>
                <c:pt idx="0">
                  <c:v>Fruits &amp; Vegetable</c:v>
                </c:pt>
              </c:strCache>
            </c:strRef>
          </c:tx>
          <c:spPr>
            <a:solidFill>
              <a:schemeClr val="accent5"/>
            </a:solidFill>
            <a:ln>
              <a:noFill/>
            </a:ln>
            <a:effectLst/>
          </c:spPr>
          <c:invertIfNegative val="0"/>
          <c:val>
            <c:numRef>
              <c:f>Sheet1!$D$2:$D$20</c:f>
              <c:numCache>
                <c:formatCode>0.00%</c:formatCode>
                <c:ptCount val="19"/>
                <c:pt idx="0">
                  <c:v>0.26457566000000005</c:v>
                </c:pt>
                <c:pt idx="1">
                  <c:v>0.2665642800000001</c:v>
                </c:pt>
                <c:pt idx="2">
                  <c:v>0.26671915000000002</c:v>
                </c:pt>
                <c:pt idx="3">
                  <c:v>0.26683003000000005</c:v>
                </c:pt>
                <c:pt idx="4">
                  <c:v>0.26691172000000002</c:v>
                </c:pt>
                <c:pt idx="5">
                  <c:v>0.26716405000000004</c:v>
                </c:pt>
                <c:pt idx="6">
                  <c:v>0.26738470999999997</c:v>
                </c:pt>
                <c:pt idx="7">
                  <c:v>0.26729398999999998</c:v>
                </c:pt>
                <c:pt idx="8">
                  <c:v>0.26757675000000009</c:v>
                </c:pt>
                <c:pt idx="9">
                  <c:v>0.26753206000000002</c:v>
                </c:pt>
                <c:pt idx="10">
                  <c:v>0.26769662</c:v>
                </c:pt>
                <c:pt idx="11">
                  <c:v>0.26780704</c:v>
                </c:pt>
                <c:pt idx="12">
                  <c:v>0.26810923000000003</c:v>
                </c:pt>
                <c:pt idx="13">
                  <c:v>0.26822805</c:v>
                </c:pt>
                <c:pt idx="14">
                  <c:v>0.26848342000000003</c:v>
                </c:pt>
                <c:pt idx="15">
                  <c:v>0.26868579000000004</c:v>
                </c:pt>
                <c:pt idx="16">
                  <c:v>0.26857818</c:v>
                </c:pt>
                <c:pt idx="17">
                  <c:v>0.26877897000000001</c:v>
                </c:pt>
                <c:pt idx="18">
                  <c:v>0.26899149</c:v>
                </c:pt>
              </c:numCache>
            </c:numRef>
          </c:val>
          <c:extLst>
            <c:ext xmlns:c16="http://schemas.microsoft.com/office/drawing/2014/chart" uri="{C3380CC4-5D6E-409C-BE32-E72D297353CC}">
              <c16:uniqueId val="{00000001-46BB-4EC3-BE26-A705C3137079}"/>
            </c:ext>
          </c:extLst>
        </c:ser>
        <c:ser>
          <c:idx val="0"/>
          <c:order val="3"/>
          <c:tx>
            <c:strRef>
              <c:f>Sheet1!$B$1</c:f>
              <c:strCache>
                <c:ptCount val="1"/>
                <c:pt idx="0">
                  <c:v>Gardening &amp; Horticulture</c:v>
                </c:pt>
              </c:strCache>
            </c:strRef>
          </c:tx>
          <c:spPr>
            <a:solidFill>
              <a:schemeClr val="accent1"/>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0.40298170999999999</c:v>
                </c:pt>
                <c:pt idx="1">
                  <c:v>0.40177403000000012</c:v>
                </c:pt>
                <c:pt idx="2">
                  <c:v>0.40182867</c:v>
                </c:pt>
                <c:pt idx="3">
                  <c:v>0.40232449000000003</c:v>
                </c:pt>
                <c:pt idx="4">
                  <c:v>0.40276428999999997</c:v>
                </c:pt>
                <c:pt idx="5">
                  <c:v>0.40289651999999998</c:v>
                </c:pt>
                <c:pt idx="6">
                  <c:v>0.40338737999999991</c:v>
                </c:pt>
                <c:pt idx="7">
                  <c:v>0.40347055999999998</c:v>
                </c:pt>
                <c:pt idx="8">
                  <c:v>0.40369793000000004</c:v>
                </c:pt>
                <c:pt idx="9">
                  <c:v>0.40385048000000007</c:v>
                </c:pt>
                <c:pt idx="10">
                  <c:v>0.40372012999999995</c:v>
                </c:pt>
                <c:pt idx="11">
                  <c:v>0.40434271999999999</c:v>
                </c:pt>
                <c:pt idx="12">
                  <c:v>0.40419438000000002</c:v>
                </c:pt>
                <c:pt idx="13">
                  <c:v>0.40470433</c:v>
                </c:pt>
                <c:pt idx="14">
                  <c:v>0.40481795999999998</c:v>
                </c:pt>
                <c:pt idx="15">
                  <c:v>0.40522394</c:v>
                </c:pt>
                <c:pt idx="16">
                  <c:v>0.40520523999999997</c:v>
                </c:pt>
                <c:pt idx="17">
                  <c:v>0.4054739</c:v>
                </c:pt>
                <c:pt idx="18">
                  <c:v>0.40542098999999993</c:v>
                </c:pt>
              </c:numCache>
            </c:numRef>
          </c:val>
          <c:extLst>
            <c:ext xmlns:c16="http://schemas.microsoft.com/office/drawing/2014/chart" uri="{C3380CC4-5D6E-409C-BE32-E72D297353CC}">
              <c16:uniqueId val="{00000002-46BB-4EC3-BE26-A705C3137079}"/>
            </c:ext>
          </c:extLst>
        </c:ser>
        <c:dLbls>
          <c:showLegendKey val="0"/>
          <c:showVal val="0"/>
          <c:showCatName val="0"/>
          <c:showSerName val="0"/>
          <c:showPercent val="0"/>
          <c:showBubbleSize val="0"/>
        </c:dLbls>
        <c:gapWidth val="92"/>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8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6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582434696231198E-2"/>
          <c:y val="0.20120036897787272"/>
          <c:w val="0.95804792260294591"/>
          <c:h val="0.59547327267395322"/>
        </c:manualLayout>
      </c:layout>
      <c:barChart>
        <c:barDir val="col"/>
        <c:grouping val="clustered"/>
        <c:varyColors val="0"/>
        <c:ser>
          <c:idx val="0"/>
          <c:order val="0"/>
          <c:tx>
            <c:strRef>
              <c:f>Sheet1!$B$1</c:f>
              <c:strCache>
                <c:ptCount val="1"/>
                <c:pt idx="0">
                  <c:v>Value (USD Million)</c:v>
                </c:pt>
              </c:strCache>
            </c:strRef>
          </c:tx>
          <c:spPr>
            <a:solidFill>
              <a:schemeClr val="bg1">
                <a:lumMod val="75000"/>
              </a:schemeClr>
            </a:solidFill>
            <a:ln>
              <a:noFill/>
            </a:ln>
            <a:effectLst>
              <a:innerShdw blurRad="63500" dist="50800" dir="16200000">
                <a:prstClr val="black">
                  <a:alpha val="50000"/>
                </a:prstClr>
              </a:inn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26.451307482600004</c:v>
                </c:pt>
                <c:pt idx="1">
                  <c:v>24.585456730995002</c:v>
                </c:pt>
                <c:pt idx="2">
                  <c:v>25.364599815016</c:v>
                </c:pt>
                <c:pt idx="3">
                  <c:v>25.159028383712005</c:v>
                </c:pt>
                <c:pt idx="4">
                  <c:v>25.903482364671998</c:v>
                </c:pt>
                <c:pt idx="5">
                  <c:v>26.70806738982381</c:v>
                </c:pt>
                <c:pt idx="6">
                  <c:v>28.147724479613601</c:v>
                </c:pt>
                <c:pt idx="7">
                  <c:v>29.602267476811328</c:v>
                </c:pt>
                <c:pt idx="8">
                  <c:v>31.062093009037138</c:v>
                </c:pt>
                <c:pt idx="9">
                  <c:v>32.788931177437085</c:v>
                </c:pt>
                <c:pt idx="10">
                  <c:v>34.618901035055202</c:v>
                </c:pt>
                <c:pt idx="11">
                  <c:v>36.471083258186795</c:v>
                </c:pt>
                <c:pt idx="12">
                  <c:v>39.19096692051567</c:v>
                </c:pt>
                <c:pt idx="13">
                  <c:v>42.023501009164903</c:v>
                </c:pt>
                <c:pt idx="14">
                  <c:v>44.788708389778044</c:v>
                </c:pt>
                <c:pt idx="15">
                  <c:v>47.752864107054258</c:v>
                </c:pt>
                <c:pt idx="16">
                  <c:v>50.729939798708941</c:v>
                </c:pt>
                <c:pt idx="17">
                  <c:v>54.157653585993771</c:v>
                </c:pt>
                <c:pt idx="18">
                  <c:v>57.382165624601306</c:v>
                </c:pt>
              </c:numCache>
            </c:numRef>
          </c:val>
          <c:extLst>
            <c:ext xmlns:c16="http://schemas.microsoft.com/office/drawing/2014/chart" uri="{C3380CC4-5D6E-409C-BE32-E72D297353CC}">
              <c16:uniqueId val="{00000000-F246-4B4B-8456-ED431222B3BB}"/>
            </c:ext>
          </c:extLst>
        </c:ser>
        <c:dLbls>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6968"/>
        <c:crosses val="autoZero"/>
        <c:auto val="1"/>
        <c:lblAlgn val="ctr"/>
        <c:lblOffset val="100"/>
        <c:noMultiLvlLbl val="0"/>
      </c:catAx>
      <c:spPr>
        <a:noFill/>
        <a:ln>
          <a:noFill/>
        </a:ln>
        <a:effectLst/>
      </c:spPr>
    </c:plotArea>
    <c:legend>
      <c:legendPos val="b"/>
      <c:layout>
        <c:manualLayout>
          <c:xMode val="edge"/>
          <c:yMode val="edge"/>
          <c:x val="0.42085623012208367"/>
          <c:y val="0.88184843226581489"/>
          <c:w val="0.18553013957968878"/>
          <c:h val="7.7349740045432103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showDLblsOverMax val="0"/>
  </c:chart>
  <c:spPr>
    <a:noFill/>
    <a:ln>
      <a:noFill/>
    </a:ln>
    <a:effectLst/>
  </c:spPr>
  <c:txPr>
    <a:bodyPr/>
    <a:lstStyle/>
    <a:p>
      <a:pPr>
        <a:defRPr sz="8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1024547541707933E-2"/>
          <c:y val="0.25476560858819375"/>
          <c:w val="0.95804792260294591"/>
          <c:h val="0.55389904349935737"/>
        </c:manualLayout>
      </c:layout>
      <c:barChart>
        <c:barDir val="col"/>
        <c:grouping val="clustered"/>
        <c:varyColors val="0"/>
        <c:ser>
          <c:idx val="0"/>
          <c:order val="0"/>
          <c:tx>
            <c:strRef>
              <c:f>Sheet1!$B$1</c:f>
              <c:strCache>
                <c:ptCount val="1"/>
                <c:pt idx="0">
                  <c:v>Volume (Kilo Tonnes)</c:v>
                </c:pt>
              </c:strCache>
            </c:strRef>
          </c:tx>
          <c:spPr>
            <a:solidFill>
              <a:schemeClr val="bg1">
                <a:lumMod val="75000"/>
              </a:schemeClr>
            </a:solidFill>
            <a:ln>
              <a:noFill/>
            </a:ln>
            <a:effectLst>
              <a:innerShdw blurRad="63500" dist="50800" dir="16200000">
                <a:prstClr val="black">
                  <a:alpha val="50000"/>
                </a:prstClr>
              </a:inn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193.34</c:v>
                </c:pt>
                <c:pt idx="1">
                  <c:v>201.73</c:v>
                </c:pt>
                <c:pt idx="2">
                  <c:v>207.41</c:v>
                </c:pt>
                <c:pt idx="3">
                  <c:v>215.62</c:v>
                </c:pt>
                <c:pt idx="4">
                  <c:v>220.72</c:v>
                </c:pt>
                <c:pt idx="5">
                  <c:v>232.24</c:v>
                </c:pt>
                <c:pt idx="6">
                  <c:v>245.27</c:v>
                </c:pt>
                <c:pt idx="7">
                  <c:v>260.08</c:v>
                </c:pt>
                <c:pt idx="8">
                  <c:v>276.63</c:v>
                </c:pt>
                <c:pt idx="9">
                  <c:v>295.02</c:v>
                </c:pt>
                <c:pt idx="10">
                  <c:v>315.17</c:v>
                </c:pt>
                <c:pt idx="11">
                  <c:v>335.88</c:v>
                </c:pt>
                <c:pt idx="12">
                  <c:v>357.11</c:v>
                </c:pt>
                <c:pt idx="13">
                  <c:v>379.39</c:v>
                </c:pt>
                <c:pt idx="14">
                  <c:v>402.72</c:v>
                </c:pt>
                <c:pt idx="15">
                  <c:v>426.56</c:v>
                </c:pt>
                <c:pt idx="16">
                  <c:v>451.22</c:v>
                </c:pt>
                <c:pt idx="17">
                  <c:v>476.67</c:v>
                </c:pt>
                <c:pt idx="18">
                  <c:v>502.93</c:v>
                </c:pt>
              </c:numCache>
            </c:numRef>
          </c:val>
          <c:extLst>
            <c:ext xmlns:c16="http://schemas.microsoft.com/office/drawing/2014/chart" uri="{C3380CC4-5D6E-409C-BE32-E72D297353CC}">
              <c16:uniqueId val="{00000000-8496-4EB5-941B-8405BC5A0141}"/>
            </c:ext>
          </c:extLst>
        </c:ser>
        <c:dLbls>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6968"/>
        <c:crosses val="autoZero"/>
        <c:auto val="1"/>
        <c:lblAlgn val="ctr"/>
        <c:lblOffset val="100"/>
        <c:noMultiLvlLbl val="0"/>
      </c:catAx>
      <c:spPr>
        <a:noFill/>
        <a:ln>
          <a:noFill/>
        </a:ln>
        <a:effectLst/>
      </c:spPr>
    </c:plotArea>
    <c:legend>
      <c:legendPos val="b"/>
      <c:layout>
        <c:manualLayout>
          <c:xMode val="edge"/>
          <c:yMode val="edge"/>
          <c:x val="0.41652202243913738"/>
          <c:y val="0.89455126716117694"/>
          <c:w val="0.18553013957968878"/>
          <c:h val="7.7349740045432103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showDLblsOverMax val="0"/>
  </c:chart>
  <c:spPr>
    <a:noFill/>
    <a:ln>
      <a:noFill/>
    </a:ln>
    <a:effectLst/>
  </c:spPr>
  <c:txPr>
    <a:bodyPr/>
    <a:lstStyle/>
    <a:p>
      <a:pPr>
        <a:defRPr sz="8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582434696231198E-2"/>
          <c:y val="0.20120036897787272"/>
          <c:w val="0.95804792260294591"/>
          <c:h val="0.59547327267395322"/>
        </c:manualLayout>
      </c:layout>
      <c:barChart>
        <c:barDir val="col"/>
        <c:grouping val="clustered"/>
        <c:varyColors val="0"/>
        <c:ser>
          <c:idx val="0"/>
          <c:order val="0"/>
          <c:tx>
            <c:strRef>
              <c:f>Sheet1!$B$1</c:f>
              <c:strCache>
                <c:ptCount val="1"/>
                <c:pt idx="0">
                  <c:v>Value (Kilo Tonnes)</c:v>
                </c:pt>
              </c:strCache>
            </c:strRef>
          </c:tx>
          <c:spPr>
            <a:solidFill>
              <a:schemeClr val="bg1">
                <a:lumMod val="75000"/>
              </a:schemeClr>
            </a:solidFill>
            <a:ln>
              <a:noFill/>
            </a:ln>
            <a:effectLst>
              <a:innerShdw blurRad="63500" dist="50800" dir="16200000">
                <a:prstClr val="black">
                  <a:alpha val="50000"/>
                </a:prstClr>
              </a:inn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15.048951444800004</c:v>
                </c:pt>
                <c:pt idx="1">
                  <c:v>13.5833543909</c:v>
                </c:pt>
                <c:pt idx="2">
                  <c:v>13.6962239414</c:v>
                </c:pt>
                <c:pt idx="3">
                  <c:v>14.002405923999996</c:v>
                </c:pt>
                <c:pt idx="4">
                  <c:v>14.091691824</c:v>
                </c:pt>
                <c:pt idx="5">
                  <c:v>14.455668378654398</c:v>
                </c:pt>
                <c:pt idx="6">
                  <c:v>15.121259646038569</c:v>
                </c:pt>
                <c:pt idx="7">
                  <c:v>15.749767612635694</c:v>
                </c:pt>
                <c:pt idx="8">
                  <c:v>16.446796265245137</c:v>
                </c:pt>
                <c:pt idx="9">
                  <c:v>17.216881232338778</c:v>
                </c:pt>
                <c:pt idx="10">
                  <c:v>18.07820562495202</c:v>
                </c:pt>
                <c:pt idx="11">
                  <c:v>18.89879501021694</c:v>
                </c:pt>
                <c:pt idx="12">
                  <c:v>20.200591329881611</c:v>
                </c:pt>
                <c:pt idx="13">
                  <c:v>21.539319347642572</c:v>
                </c:pt>
                <c:pt idx="14">
                  <c:v>22.90433618637099</c:v>
                </c:pt>
                <c:pt idx="15">
                  <c:v>24.348669528442535</c:v>
                </c:pt>
                <c:pt idx="16">
                  <c:v>25.89281396308224</c:v>
                </c:pt>
                <c:pt idx="17">
                  <c:v>27.497317537591535</c:v>
                </c:pt>
                <c:pt idx="18">
                  <c:v>29.165501978235035</c:v>
                </c:pt>
              </c:numCache>
            </c:numRef>
          </c:val>
          <c:extLst>
            <c:ext xmlns:c16="http://schemas.microsoft.com/office/drawing/2014/chart" uri="{C3380CC4-5D6E-409C-BE32-E72D297353CC}">
              <c16:uniqueId val="{00000000-82EC-46F5-8A31-AF08E4A14CCB}"/>
            </c:ext>
          </c:extLst>
        </c:ser>
        <c:dLbls>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6968"/>
        <c:crosses val="autoZero"/>
        <c:auto val="1"/>
        <c:lblAlgn val="ctr"/>
        <c:lblOffset val="100"/>
        <c:noMultiLvlLbl val="0"/>
      </c:catAx>
      <c:spPr>
        <a:noFill/>
        <a:ln>
          <a:noFill/>
        </a:ln>
        <a:effectLst/>
      </c:spPr>
    </c:plotArea>
    <c:legend>
      <c:legendPos val="b"/>
      <c:layout>
        <c:manualLayout>
          <c:xMode val="edge"/>
          <c:yMode val="edge"/>
          <c:x val="0.42085623012208367"/>
          <c:y val="0.88184843226581489"/>
          <c:w val="0.18553013957968878"/>
          <c:h val="7.7349740045432103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showDLblsOverMax val="0"/>
  </c:chart>
  <c:spPr>
    <a:noFill/>
    <a:ln>
      <a:noFill/>
    </a:ln>
    <a:effectLst/>
  </c:spPr>
  <c:txPr>
    <a:bodyPr/>
    <a:lstStyle/>
    <a:p>
      <a:pPr>
        <a:defRPr sz="8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882114980519271"/>
          <c:y val="1.3025668036933996E-2"/>
          <c:w val="0.80561568268456463"/>
          <c:h val="0.68263800641667716"/>
        </c:manualLayout>
      </c:layout>
      <c:barChart>
        <c:barDir val="col"/>
        <c:grouping val="stacked"/>
        <c:varyColors val="0"/>
        <c:ser>
          <c:idx val="3"/>
          <c:order val="0"/>
          <c:tx>
            <c:strRef>
              <c:f>Sheet1!$E$1</c:f>
              <c:strCache>
                <c:ptCount val="1"/>
                <c:pt idx="0">
                  <c:v>Field &amp; Cash Crops</c:v>
                </c:pt>
              </c:strCache>
            </c:strRef>
          </c:tx>
          <c:spPr>
            <a:solidFill>
              <a:schemeClr val="accent1">
                <a:lumMod val="60000"/>
              </a:schemeClr>
            </a:solidFill>
            <a:ln>
              <a:noFill/>
            </a:ln>
            <a:effectLst/>
          </c:spPr>
          <c:invertIfNegative val="0"/>
          <c:val>
            <c:numRef>
              <c:f>Sheet1!$E$2:$E$20</c:f>
              <c:numCache>
                <c:formatCode>0.00%</c:formatCode>
                <c:ptCount val="19"/>
                <c:pt idx="0">
                  <c:v>0.12268959999999995</c:v>
                </c:pt>
                <c:pt idx="1">
                  <c:v>0.12201628999999969</c:v>
                </c:pt>
                <c:pt idx="2">
                  <c:v>0.12197287000000001</c:v>
                </c:pt>
                <c:pt idx="3">
                  <c:v>0.12104724999999994</c:v>
                </c:pt>
                <c:pt idx="4">
                  <c:v>0.12080005999999999</c:v>
                </c:pt>
                <c:pt idx="5">
                  <c:v>0.12029698999999994</c:v>
                </c:pt>
                <c:pt idx="6">
                  <c:v>0.11937615000000013</c:v>
                </c:pt>
                <c:pt idx="7">
                  <c:v>0.11908199999999991</c:v>
                </c:pt>
                <c:pt idx="8">
                  <c:v>0.11834686999999977</c:v>
                </c:pt>
                <c:pt idx="9">
                  <c:v>0.11839563999999991</c:v>
                </c:pt>
                <c:pt idx="10">
                  <c:v>0.11800593000000004</c:v>
                </c:pt>
                <c:pt idx="11">
                  <c:v>0.11735979000000007</c:v>
                </c:pt>
                <c:pt idx="12">
                  <c:v>0.11729152999999992</c:v>
                </c:pt>
                <c:pt idx="13">
                  <c:v>0.11686685999999991</c:v>
                </c:pt>
                <c:pt idx="14">
                  <c:v>0.11653558000000008</c:v>
                </c:pt>
                <c:pt idx="15">
                  <c:v>0.11619588000000003</c:v>
                </c:pt>
                <c:pt idx="16">
                  <c:v>0.11649451000000011</c:v>
                </c:pt>
                <c:pt idx="17">
                  <c:v>0.11621460999999988</c:v>
                </c:pt>
                <c:pt idx="18">
                  <c:v>0.11593593000000002</c:v>
                </c:pt>
              </c:numCache>
            </c:numRef>
          </c:val>
          <c:extLst>
            <c:ext xmlns:c16="http://schemas.microsoft.com/office/drawing/2014/chart" uri="{C3380CC4-5D6E-409C-BE32-E72D297353CC}">
              <c16:uniqueId val="{00000000-46BB-4EC3-BE26-A705C3137079}"/>
            </c:ext>
          </c:extLst>
        </c:ser>
        <c:ser>
          <c:idx val="1"/>
          <c:order val="1"/>
          <c:tx>
            <c:strRef>
              <c:f>Sheet1!$C$1</c:f>
              <c:strCache>
                <c:ptCount val="1"/>
                <c:pt idx="0">
                  <c:v>Foliage Crops</c:v>
                </c:pt>
              </c:strCache>
            </c:strRef>
          </c:tx>
          <c:spPr>
            <a:solidFill>
              <a:schemeClr val="accent3"/>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Sheet1!$C$2:$C$20</c:f>
              <c:numCache>
                <c:formatCode>0.00%</c:formatCode>
                <c:ptCount val="19"/>
                <c:pt idx="0">
                  <c:v>0.20795303000000004</c:v>
                </c:pt>
                <c:pt idx="1">
                  <c:v>0.20824540000000005</c:v>
                </c:pt>
                <c:pt idx="2">
                  <c:v>0.20807931000000002</c:v>
                </c:pt>
                <c:pt idx="3">
                  <c:v>0.20839823000000002</c:v>
                </c:pt>
                <c:pt idx="4">
                  <c:v>0.20812393000000001</c:v>
                </c:pt>
                <c:pt idx="5">
                  <c:v>0.20824244</c:v>
                </c:pt>
                <c:pt idx="6">
                  <c:v>0.20845176000000001</c:v>
                </c:pt>
                <c:pt idx="7">
                  <c:v>0.20875345000000001</c:v>
                </c:pt>
                <c:pt idx="8">
                  <c:v>0.20897845000000007</c:v>
                </c:pt>
                <c:pt idx="9">
                  <c:v>0.20882182000000002</c:v>
                </c:pt>
                <c:pt idx="10">
                  <c:v>0.20917732000000003</c:v>
                </c:pt>
                <c:pt idx="11">
                  <c:v>0.20909045000000001</c:v>
                </c:pt>
                <c:pt idx="12">
                  <c:v>0.20900486000000001</c:v>
                </c:pt>
                <c:pt idx="13">
                  <c:v>0.20880076000000006</c:v>
                </c:pt>
                <c:pt idx="14">
                  <c:v>0.20876303999999998</c:v>
                </c:pt>
                <c:pt idx="15">
                  <c:v>0.20849438999999997</c:v>
                </c:pt>
                <c:pt idx="16">
                  <c:v>0.20832206999999997</c:v>
                </c:pt>
                <c:pt idx="17">
                  <c:v>0.20813252000000007</c:v>
                </c:pt>
                <c:pt idx="18">
                  <c:v>0.20825159000000004</c:v>
                </c:pt>
              </c:numCache>
            </c:numRef>
          </c:val>
          <c:extLst>
            <c:ext xmlns:c16="http://schemas.microsoft.com/office/drawing/2014/chart" uri="{C3380CC4-5D6E-409C-BE32-E72D297353CC}">
              <c16:uniqueId val="{00000003-46BB-4EC3-BE26-A705C3137079}"/>
            </c:ext>
          </c:extLst>
        </c:ser>
        <c:ser>
          <c:idx val="2"/>
          <c:order val="2"/>
          <c:tx>
            <c:strRef>
              <c:f>Sheet1!$D$1</c:f>
              <c:strCache>
                <c:ptCount val="1"/>
                <c:pt idx="0">
                  <c:v>Fruits &amp; Vegetable</c:v>
                </c:pt>
              </c:strCache>
            </c:strRef>
          </c:tx>
          <c:spPr>
            <a:solidFill>
              <a:schemeClr val="accent5"/>
            </a:solidFill>
            <a:ln>
              <a:noFill/>
            </a:ln>
            <a:effectLst/>
          </c:spPr>
          <c:invertIfNegative val="0"/>
          <c:val>
            <c:numRef>
              <c:f>Sheet1!$D$2:$D$20</c:f>
              <c:numCache>
                <c:formatCode>0.00%</c:formatCode>
                <c:ptCount val="19"/>
                <c:pt idx="0">
                  <c:v>0.26357566000000004</c:v>
                </c:pt>
                <c:pt idx="1">
                  <c:v>0.26386428000000012</c:v>
                </c:pt>
                <c:pt idx="2">
                  <c:v>0.26401915000000004</c:v>
                </c:pt>
                <c:pt idx="3">
                  <c:v>0.26413003000000007</c:v>
                </c:pt>
                <c:pt idx="4">
                  <c:v>0.26421172000000004</c:v>
                </c:pt>
                <c:pt idx="5">
                  <c:v>0.26446405000000006</c:v>
                </c:pt>
                <c:pt idx="6">
                  <c:v>0.26468470999999999</c:v>
                </c:pt>
                <c:pt idx="7">
                  <c:v>0.26459399</c:v>
                </c:pt>
                <c:pt idx="8">
                  <c:v>0.26487675000000011</c:v>
                </c:pt>
                <c:pt idx="9">
                  <c:v>0.26483206000000004</c:v>
                </c:pt>
                <c:pt idx="10">
                  <c:v>0.26499662000000002</c:v>
                </c:pt>
                <c:pt idx="11">
                  <c:v>0.26510704000000002</c:v>
                </c:pt>
                <c:pt idx="12">
                  <c:v>0.26540923000000005</c:v>
                </c:pt>
                <c:pt idx="13">
                  <c:v>0.26552805000000002</c:v>
                </c:pt>
                <c:pt idx="14">
                  <c:v>0.26578342000000005</c:v>
                </c:pt>
                <c:pt idx="15">
                  <c:v>0.26598579000000006</c:v>
                </c:pt>
                <c:pt idx="16">
                  <c:v>0.26587818000000002</c:v>
                </c:pt>
                <c:pt idx="17">
                  <c:v>0.26607897000000003</c:v>
                </c:pt>
                <c:pt idx="18">
                  <c:v>0.26629149000000002</c:v>
                </c:pt>
              </c:numCache>
            </c:numRef>
          </c:val>
          <c:extLst>
            <c:ext xmlns:c16="http://schemas.microsoft.com/office/drawing/2014/chart" uri="{C3380CC4-5D6E-409C-BE32-E72D297353CC}">
              <c16:uniqueId val="{00000001-46BB-4EC3-BE26-A705C3137079}"/>
            </c:ext>
          </c:extLst>
        </c:ser>
        <c:ser>
          <c:idx val="0"/>
          <c:order val="3"/>
          <c:tx>
            <c:strRef>
              <c:f>Sheet1!$B$1</c:f>
              <c:strCache>
                <c:ptCount val="1"/>
                <c:pt idx="0">
                  <c:v>Gardening &amp; Horticulture</c:v>
                </c:pt>
              </c:strCache>
            </c:strRef>
          </c:tx>
          <c:spPr>
            <a:solidFill>
              <a:schemeClr val="accent1"/>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0.40578170999999996</c:v>
                </c:pt>
                <c:pt idx="1">
                  <c:v>0.40587403000000011</c:v>
                </c:pt>
                <c:pt idx="2">
                  <c:v>0.40592866999999999</c:v>
                </c:pt>
                <c:pt idx="3">
                  <c:v>0.40642449000000003</c:v>
                </c:pt>
                <c:pt idx="4">
                  <c:v>0.40686428999999996</c:v>
                </c:pt>
                <c:pt idx="5">
                  <c:v>0.40699651999999997</c:v>
                </c:pt>
                <c:pt idx="6">
                  <c:v>0.4074873799999999</c:v>
                </c:pt>
                <c:pt idx="7">
                  <c:v>0.40757055999999997</c:v>
                </c:pt>
                <c:pt idx="8">
                  <c:v>0.40779793000000003</c:v>
                </c:pt>
                <c:pt idx="9">
                  <c:v>0.40795048000000006</c:v>
                </c:pt>
                <c:pt idx="10">
                  <c:v>0.40782012999999995</c:v>
                </c:pt>
                <c:pt idx="11">
                  <c:v>0.40844271999999998</c:v>
                </c:pt>
                <c:pt idx="12">
                  <c:v>0.40829438000000001</c:v>
                </c:pt>
                <c:pt idx="13">
                  <c:v>0.40880432999999999</c:v>
                </c:pt>
                <c:pt idx="14">
                  <c:v>0.40891795999999997</c:v>
                </c:pt>
                <c:pt idx="15">
                  <c:v>0.40932394</c:v>
                </c:pt>
                <c:pt idx="16">
                  <c:v>0.40930523999999996</c:v>
                </c:pt>
                <c:pt idx="17">
                  <c:v>0.40957389999999999</c:v>
                </c:pt>
                <c:pt idx="18">
                  <c:v>0.40952098999999992</c:v>
                </c:pt>
              </c:numCache>
            </c:numRef>
          </c:val>
          <c:extLst>
            <c:ext xmlns:c16="http://schemas.microsoft.com/office/drawing/2014/chart" uri="{C3380CC4-5D6E-409C-BE32-E72D297353CC}">
              <c16:uniqueId val="{00000002-46BB-4EC3-BE26-A705C3137079}"/>
            </c:ext>
          </c:extLst>
        </c:ser>
        <c:dLbls>
          <c:showLegendKey val="0"/>
          <c:showVal val="0"/>
          <c:showCatName val="0"/>
          <c:showSerName val="0"/>
          <c:showPercent val="0"/>
          <c:showBubbleSize val="0"/>
        </c:dLbls>
        <c:gapWidth val="92"/>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8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6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582434696231198E-2"/>
          <c:y val="0.20120036897787272"/>
          <c:w val="0.95804792260294591"/>
          <c:h val="0.59547327267395322"/>
        </c:manualLayout>
      </c:layout>
      <c:barChart>
        <c:barDir val="col"/>
        <c:grouping val="clustered"/>
        <c:varyColors val="0"/>
        <c:ser>
          <c:idx val="0"/>
          <c:order val="0"/>
          <c:tx>
            <c:strRef>
              <c:f>Sheet1!$B$1</c:f>
              <c:strCache>
                <c:ptCount val="1"/>
                <c:pt idx="0">
                  <c:v>Value (USD Million)</c:v>
                </c:pt>
              </c:strCache>
            </c:strRef>
          </c:tx>
          <c:spPr>
            <a:solidFill>
              <a:schemeClr val="bg1">
                <a:lumMod val="75000"/>
              </a:schemeClr>
            </a:solidFill>
            <a:ln>
              <a:noFill/>
            </a:ln>
            <a:effectLst>
              <a:innerShdw blurRad="63500" dist="50800" dir="16200000">
                <a:prstClr val="black">
                  <a:alpha val="50000"/>
                </a:prstClr>
              </a:inn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88.683570248699993</c:v>
                </c:pt>
                <c:pt idx="1">
                  <c:v>94.611505098581006</c:v>
                </c:pt>
                <c:pt idx="2">
                  <c:v>99.399479763892032</c:v>
                </c:pt>
                <c:pt idx="3">
                  <c:v>100.23608910099202</c:v>
                </c:pt>
                <c:pt idx="4">
                  <c:v>104.77350210835201</c:v>
                </c:pt>
                <c:pt idx="5">
                  <c:v>109.502551384456</c:v>
                </c:pt>
                <c:pt idx="6">
                  <c:v>115.91685558910373</c:v>
                </c:pt>
                <c:pt idx="7">
                  <c:v>123.0407431931401</c:v>
                </c:pt>
                <c:pt idx="8">
                  <c:v>130.80526262186694</c:v>
                </c:pt>
                <c:pt idx="9">
                  <c:v>139.69645637473627</c:v>
                </c:pt>
                <c:pt idx="10">
                  <c:v>149.03678285190637</c:v>
                </c:pt>
                <c:pt idx="11">
                  <c:v>158.86417940035008</c:v>
                </c:pt>
                <c:pt idx="12">
                  <c:v>169.59350722831692</c:v>
                </c:pt>
                <c:pt idx="13">
                  <c:v>180.96511274076707</c:v>
                </c:pt>
                <c:pt idx="14">
                  <c:v>192.33856332567419</c:v>
                </c:pt>
                <c:pt idx="15">
                  <c:v>204.34827798638764</c:v>
                </c:pt>
                <c:pt idx="16">
                  <c:v>215.87350172231277</c:v>
                </c:pt>
                <c:pt idx="17">
                  <c:v>229.10204579717904</c:v>
                </c:pt>
                <c:pt idx="18">
                  <c:v>241.56373728251631</c:v>
                </c:pt>
              </c:numCache>
            </c:numRef>
          </c:val>
          <c:extLst>
            <c:ext xmlns:c16="http://schemas.microsoft.com/office/drawing/2014/chart" uri="{C3380CC4-5D6E-409C-BE32-E72D297353CC}">
              <c16:uniqueId val="{00000000-F246-4B4B-8456-ED431222B3BB}"/>
            </c:ext>
          </c:extLst>
        </c:ser>
        <c:dLbls>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6968"/>
        <c:crosses val="autoZero"/>
        <c:auto val="1"/>
        <c:lblAlgn val="ctr"/>
        <c:lblOffset val="100"/>
        <c:noMultiLvlLbl val="0"/>
      </c:catAx>
      <c:spPr>
        <a:noFill/>
        <a:ln>
          <a:noFill/>
        </a:ln>
        <a:effectLst/>
      </c:spPr>
    </c:plotArea>
    <c:legend>
      <c:legendPos val="b"/>
      <c:layout>
        <c:manualLayout>
          <c:xMode val="edge"/>
          <c:yMode val="edge"/>
          <c:x val="0.42085623012208367"/>
          <c:y val="0.88184843226581489"/>
          <c:w val="0.18553013957968878"/>
          <c:h val="7.7349740045432103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showDLblsOverMax val="0"/>
  </c:chart>
  <c:spPr>
    <a:noFill/>
    <a:ln>
      <a:noFill/>
    </a:ln>
    <a:effectLst/>
  </c:spPr>
  <c:txPr>
    <a:bodyPr/>
    <a:lstStyle/>
    <a:p>
      <a:pPr>
        <a:defRPr sz="8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582434696231198E-2"/>
          <c:y val="0.20120036897787272"/>
          <c:w val="0.95804792260294591"/>
          <c:h val="0.59547327267395322"/>
        </c:manualLayout>
      </c:layout>
      <c:barChart>
        <c:barDir val="col"/>
        <c:grouping val="clustered"/>
        <c:varyColors val="0"/>
        <c:ser>
          <c:idx val="0"/>
          <c:order val="0"/>
          <c:tx>
            <c:strRef>
              <c:f>Sheet1!$B$1</c:f>
              <c:strCache>
                <c:ptCount val="1"/>
                <c:pt idx="0">
                  <c:v>Value (Kilo Tonnes)</c:v>
                </c:pt>
              </c:strCache>
            </c:strRef>
          </c:tx>
          <c:spPr>
            <a:solidFill>
              <a:schemeClr val="bg1">
                <a:lumMod val="75000"/>
              </a:schemeClr>
            </a:solidFill>
            <a:ln>
              <a:noFill/>
            </a:ln>
            <a:effectLst>
              <a:innerShdw blurRad="63500" dist="50800" dir="16200000">
                <a:prstClr val="black">
                  <a:alpha val="50000"/>
                </a:prstClr>
              </a:inn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58.073597668800005</c:v>
                </c:pt>
                <c:pt idx="1">
                  <c:v>61.561685885600006</c:v>
                </c:pt>
                <c:pt idx="2">
                  <c:v>63.419633328099991</c:v>
                </c:pt>
                <c:pt idx="3">
                  <c:v>66.103065420999997</c:v>
                </c:pt>
                <c:pt idx="4">
                  <c:v>67.733198379200005</c:v>
                </c:pt>
                <c:pt idx="5">
                  <c:v>70.734722658641743</c:v>
                </c:pt>
                <c:pt idx="6">
                  <c:v>74.434089972743209</c:v>
                </c:pt>
                <c:pt idx="7">
                  <c:v>78.488352867585149</c:v>
                </c:pt>
                <c:pt idx="8">
                  <c:v>83.314081569425937</c:v>
                </c:pt>
                <c:pt idx="9">
                  <c:v>88.530537136914887</c:v>
                </c:pt>
                <c:pt idx="10">
                  <c:v>94.230685703785028</c:v>
                </c:pt>
                <c:pt idx="11">
                  <c:v>100.01971617640673</c:v>
                </c:pt>
                <c:pt idx="12">
                  <c:v>106.0912630391164</c:v>
                </c:pt>
                <c:pt idx="13">
                  <c:v>112.48485481064299</c:v>
                </c:pt>
                <c:pt idx="14">
                  <c:v>119.24150813753961</c:v>
                </c:pt>
                <c:pt idx="15">
                  <c:v>126.2168412530654</c:v>
                </c:pt>
                <c:pt idx="16">
                  <c:v>133.33240479975731</c:v>
                </c:pt>
                <c:pt idx="17">
                  <c:v>140.61459569832294</c:v>
                </c:pt>
                <c:pt idx="18">
                  <c:v>148.26323156593955</c:v>
                </c:pt>
              </c:numCache>
            </c:numRef>
          </c:val>
          <c:extLst>
            <c:ext xmlns:c16="http://schemas.microsoft.com/office/drawing/2014/chart" uri="{C3380CC4-5D6E-409C-BE32-E72D297353CC}">
              <c16:uniqueId val="{00000000-82EC-46F5-8A31-AF08E4A14CCB}"/>
            </c:ext>
          </c:extLst>
        </c:ser>
        <c:dLbls>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6968"/>
        <c:crosses val="autoZero"/>
        <c:auto val="1"/>
        <c:lblAlgn val="ctr"/>
        <c:lblOffset val="100"/>
        <c:noMultiLvlLbl val="0"/>
      </c:catAx>
      <c:spPr>
        <a:noFill/>
        <a:ln>
          <a:noFill/>
        </a:ln>
        <a:effectLst/>
      </c:spPr>
    </c:plotArea>
    <c:legend>
      <c:legendPos val="b"/>
      <c:layout>
        <c:manualLayout>
          <c:xMode val="edge"/>
          <c:yMode val="edge"/>
          <c:x val="0.42085623012208367"/>
          <c:y val="0.88184843226581489"/>
          <c:w val="0.18553013957968878"/>
          <c:h val="7.7349740045432103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showDLblsOverMax val="0"/>
  </c:chart>
  <c:spPr>
    <a:noFill/>
    <a:ln>
      <a:noFill/>
    </a:ln>
    <a:effectLst/>
  </c:spPr>
  <c:txPr>
    <a:bodyPr/>
    <a:lstStyle/>
    <a:p>
      <a:pPr>
        <a:defRPr sz="8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882114980519271"/>
          <c:y val="1.3025668036933996E-2"/>
          <c:w val="0.80561568268456463"/>
          <c:h val="0.68263800641667716"/>
        </c:manualLayout>
      </c:layout>
      <c:barChart>
        <c:barDir val="col"/>
        <c:grouping val="stacked"/>
        <c:varyColors val="0"/>
        <c:ser>
          <c:idx val="3"/>
          <c:order val="0"/>
          <c:tx>
            <c:strRef>
              <c:f>Sheet1!$E$1</c:f>
              <c:strCache>
                <c:ptCount val="1"/>
                <c:pt idx="0">
                  <c:v>Field &amp; Cash Crops</c:v>
                </c:pt>
              </c:strCache>
            </c:strRef>
          </c:tx>
          <c:spPr>
            <a:solidFill>
              <a:schemeClr val="accent1">
                <a:lumMod val="60000"/>
              </a:schemeClr>
            </a:solidFill>
            <a:ln>
              <a:noFill/>
            </a:ln>
            <a:effectLst/>
          </c:spPr>
          <c:invertIfNegative val="0"/>
          <c:val>
            <c:numRef>
              <c:f>Sheet1!$E$2:$E$20</c:f>
              <c:numCache>
                <c:formatCode>0.00%</c:formatCode>
                <c:ptCount val="19"/>
                <c:pt idx="0">
                  <c:v>0.11628959999999999</c:v>
                </c:pt>
                <c:pt idx="1">
                  <c:v>0.11561628999999973</c:v>
                </c:pt>
                <c:pt idx="2">
                  <c:v>0.11557287000000005</c:v>
                </c:pt>
                <c:pt idx="3">
                  <c:v>0.11464724999999998</c:v>
                </c:pt>
                <c:pt idx="4">
                  <c:v>0.11440006000000003</c:v>
                </c:pt>
                <c:pt idx="5">
                  <c:v>0.11389698999999998</c:v>
                </c:pt>
                <c:pt idx="6">
                  <c:v>0.11297615000000016</c:v>
                </c:pt>
                <c:pt idx="7">
                  <c:v>0.11268200000000017</c:v>
                </c:pt>
                <c:pt idx="8">
                  <c:v>0.11194686999999981</c:v>
                </c:pt>
                <c:pt idx="9">
                  <c:v>0.11199563999999995</c:v>
                </c:pt>
                <c:pt idx="10">
                  <c:v>0.11160593000000008</c:v>
                </c:pt>
                <c:pt idx="11">
                  <c:v>0.11095979000000011</c:v>
                </c:pt>
                <c:pt idx="12">
                  <c:v>0.11089152999999996</c:v>
                </c:pt>
                <c:pt idx="13">
                  <c:v>0.11046685999999994</c:v>
                </c:pt>
                <c:pt idx="14">
                  <c:v>0.11013558000000012</c:v>
                </c:pt>
                <c:pt idx="15">
                  <c:v>0.10979588000000007</c:v>
                </c:pt>
                <c:pt idx="16">
                  <c:v>0.11009451000000015</c:v>
                </c:pt>
                <c:pt idx="17">
                  <c:v>0.10981460999999992</c:v>
                </c:pt>
                <c:pt idx="18">
                  <c:v>0.10953593000000006</c:v>
                </c:pt>
              </c:numCache>
            </c:numRef>
          </c:val>
          <c:extLst>
            <c:ext xmlns:c16="http://schemas.microsoft.com/office/drawing/2014/chart" uri="{C3380CC4-5D6E-409C-BE32-E72D297353CC}">
              <c16:uniqueId val="{00000000-46BB-4EC3-BE26-A705C3137079}"/>
            </c:ext>
          </c:extLst>
        </c:ser>
        <c:ser>
          <c:idx val="1"/>
          <c:order val="1"/>
          <c:tx>
            <c:strRef>
              <c:f>Sheet1!$C$1</c:f>
              <c:strCache>
                <c:ptCount val="1"/>
                <c:pt idx="0">
                  <c:v>Foliage Crops</c:v>
                </c:pt>
              </c:strCache>
            </c:strRef>
          </c:tx>
          <c:spPr>
            <a:solidFill>
              <a:schemeClr val="accent3"/>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Sheet1!$C$2:$C$20</c:f>
              <c:numCache>
                <c:formatCode>0.00%</c:formatCode>
                <c:ptCount val="19"/>
                <c:pt idx="0">
                  <c:v>0.21745303000000005</c:v>
                </c:pt>
                <c:pt idx="1">
                  <c:v>0.21774540000000006</c:v>
                </c:pt>
                <c:pt idx="2">
                  <c:v>0.21757931000000003</c:v>
                </c:pt>
                <c:pt idx="3">
                  <c:v>0.21789823000000003</c:v>
                </c:pt>
                <c:pt idx="4">
                  <c:v>0.21762393000000002</c:v>
                </c:pt>
                <c:pt idx="5">
                  <c:v>0.21774244000000001</c:v>
                </c:pt>
                <c:pt idx="6">
                  <c:v>0.21795176000000002</c:v>
                </c:pt>
                <c:pt idx="7">
                  <c:v>0.21825345000000002</c:v>
                </c:pt>
                <c:pt idx="8">
                  <c:v>0.21847845000000007</c:v>
                </c:pt>
                <c:pt idx="9">
                  <c:v>0.21832182000000003</c:v>
                </c:pt>
                <c:pt idx="10">
                  <c:v>0.21867732000000004</c:v>
                </c:pt>
                <c:pt idx="11">
                  <c:v>0.21859045000000002</c:v>
                </c:pt>
                <c:pt idx="12">
                  <c:v>0.21850486000000002</c:v>
                </c:pt>
                <c:pt idx="13">
                  <c:v>0.21830076000000007</c:v>
                </c:pt>
                <c:pt idx="14">
                  <c:v>0.21826303999999999</c:v>
                </c:pt>
                <c:pt idx="15">
                  <c:v>0.21799438999999998</c:v>
                </c:pt>
                <c:pt idx="16">
                  <c:v>0.21782206999999998</c:v>
                </c:pt>
                <c:pt idx="17">
                  <c:v>0.21763252000000008</c:v>
                </c:pt>
                <c:pt idx="18">
                  <c:v>0.21775159000000005</c:v>
                </c:pt>
              </c:numCache>
            </c:numRef>
          </c:val>
          <c:extLst>
            <c:ext xmlns:c16="http://schemas.microsoft.com/office/drawing/2014/chart" uri="{C3380CC4-5D6E-409C-BE32-E72D297353CC}">
              <c16:uniqueId val="{00000003-46BB-4EC3-BE26-A705C3137079}"/>
            </c:ext>
          </c:extLst>
        </c:ser>
        <c:ser>
          <c:idx val="2"/>
          <c:order val="2"/>
          <c:tx>
            <c:strRef>
              <c:f>Sheet1!$D$1</c:f>
              <c:strCache>
                <c:ptCount val="1"/>
                <c:pt idx="0">
                  <c:v>Fruits &amp; Vegetable</c:v>
                </c:pt>
              </c:strCache>
            </c:strRef>
          </c:tx>
          <c:spPr>
            <a:solidFill>
              <a:schemeClr val="accent5"/>
            </a:solidFill>
            <a:ln>
              <a:noFill/>
            </a:ln>
            <a:effectLst/>
          </c:spPr>
          <c:invertIfNegative val="0"/>
          <c:val>
            <c:numRef>
              <c:f>Sheet1!$D$2:$D$20</c:f>
              <c:numCache>
                <c:formatCode>0.00%</c:formatCode>
                <c:ptCount val="19"/>
                <c:pt idx="0">
                  <c:v>0.26297566</c:v>
                </c:pt>
                <c:pt idx="1">
                  <c:v>0.26326428000000007</c:v>
                </c:pt>
                <c:pt idx="2">
                  <c:v>0.26341914999999999</c:v>
                </c:pt>
                <c:pt idx="3">
                  <c:v>0.26353003000000003</c:v>
                </c:pt>
                <c:pt idx="4">
                  <c:v>0.26361171999999999</c:v>
                </c:pt>
                <c:pt idx="5">
                  <c:v>0.26386405000000002</c:v>
                </c:pt>
                <c:pt idx="6">
                  <c:v>0.26408470999999994</c:v>
                </c:pt>
                <c:pt idx="7">
                  <c:v>0.26399398999999996</c:v>
                </c:pt>
                <c:pt idx="8">
                  <c:v>0.26427675000000006</c:v>
                </c:pt>
                <c:pt idx="9">
                  <c:v>0.26423205999999999</c:v>
                </c:pt>
                <c:pt idx="10">
                  <c:v>0.26439661999999997</c:v>
                </c:pt>
                <c:pt idx="11">
                  <c:v>0.26450703999999997</c:v>
                </c:pt>
                <c:pt idx="12">
                  <c:v>0.26480923000000001</c:v>
                </c:pt>
                <c:pt idx="13">
                  <c:v>0.26492804999999997</c:v>
                </c:pt>
                <c:pt idx="14">
                  <c:v>0.26518342</c:v>
                </c:pt>
                <c:pt idx="15">
                  <c:v>0.26538579000000001</c:v>
                </c:pt>
                <c:pt idx="16">
                  <c:v>0.26527817999999997</c:v>
                </c:pt>
                <c:pt idx="17">
                  <c:v>0.26547896999999998</c:v>
                </c:pt>
                <c:pt idx="18">
                  <c:v>0.26569148999999997</c:v>
                </c:pt>
              </c:numCache>
            </c:numRef>
          </c:val>
          <c:extLst>
            <c:ext xmlns:c16="http://schemas.microsoft.com/office/drawing/2014/chart" uri="{C3380CC4-5D6E-409C-BE32-E72D297353CC}">
              <c16:uniqueId val="{00000001-46BB-4EC3-BE26-A705C3137079}"/>
            </c:ext>
          </c:extLst>
        </c:ser>
        <c:ser>
          <c:idx val="0"/>
          <c:order val="3"/>
          <c:tx>
            <c:strRef>
              <c:f>Sheet1!$B$1</c:f>
              <c:strCache>
                <c:ptCount val="1"/>
                <c:pt idx="0">
                  <c:v>Gardening &amp; Horticulture</c:v>
                </c:pt>
              </c:strCache>
            </c:strRef>
          </c:tx>
          <c:spPr>
            <a:solidFill>
              <a:schemeClr val="accent1"/>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0.40328170999999996</c:v>
                </c:pt>
                <c:pt idx="1">
                  <c:v>0.40337403000000011</c:v>
                </c:pt>
                <c:pt idx="2">
                  <c:v>0.40342866999999999</c:v>
                </c:pt>
                <c:pt idx="3">
                  <c:v>0.40392449000000002</c:v>
                </c:pt>
                <c:pt idx="4">
                  <c:v>0.40436428999999996</c:v>
                </c:pt>
                <c:pt idx="5">
                  <c:v>0.40449651999999997</c:v>
                </c:pt>
                <c:pt idx="6">
                  <c:v>0.4049873799999999</c:v>
                </c:pt>
                <c:pt idx="7">
                  <c:v>0.40507055999999997</c:v>
                </c:pt>
                <c:pt idx="8">
                  <c:v>0.40529793000000003</c:v>
                </c:pt>
                <c:pt idx="9">
                  <c:v>0.40545048000000006</c:v>
                </c:pt>
                <c:pt idx="10">
                  <c:v>0.40532012999999995</c:v>
                </c:pt>
                <c:pt idx="11">
                  <c:v>0.40594271999999998</c:v>
                </c:pt>
                <c:pt idx="12">
                  <c:v>0.40579438000000001</c:v>
                </c:pt>
                <c:pt idx="13">
                  <c:v>0.40630432999999999</c:v>
                </c:pt>
                <c:pt idx="14">
                  <c:v>0.40641795999999997</c:v>
                </c:pt>
                <c:pt idx="15">
                  <c:v>0.40682394</c:v>
                </c:pt>
                <c:pt idx="16">
                  <c:v>0.40680523999999996</c:v>
                </c:pt>
                <c:pt idx="17">
                  <c:v>0.40707389999999999</c:v>
                </c:pt>
                <c:pt idx="18">
                  <c:v>0.40702098999999992</c:v>
                </c:pt>
              </c:numCache>
            </c:numRef>
          </c:val>
          <c:extLst>
            <c:ext xmlns:c16="http://schemas.microsoft.com/office/drawing/2014/chart" uri="{C3380CC4-5D6E-409C-BE32-E72D297353CC}">
              <c16:uniqueId val="{00000002-46BB-4EC3-BE26-A705C3137079}"/>
            </c:ext>
          </c:extLst>
        </c:ser>
        <c:dLbls>
          <c:showLegendKey val="0"/>
          <c:showVal val="0"/>
          <c:showCatName val="0"/>
          <c:showSerName val="0"/>
          <c:showPercent val="0"/>
          <c:showBubbleSize val="0"/>
        </c:dLbls>
        <c:gapWidth val="92"/>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8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6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582434696231198E-2"/>
          <c:y val="0.20120036897787272"/>
          <c:w val="0.95804792260294591"/>
          <c:h val="0.59547327267395322"/>
        </c:manualLayout>
      </c:layout>
      <c:barChart>
        <c:barDir val="col"/>
        <c:grouping val="clustered"/>
        <c:varyColors val="0"/>
        <c:ser>
          <c:idx val="0"/>
          <c:order val="0"/>
          <c:tx>
            <c:strRef>
              <c:f>Sheet1!$B$1</c:f>
              <c:strCache>
                <c:ptCount val="1"/>
                <c:pt idx="0">
                  <c:v>Value (USD Million)</c:v>
                </c:pt>
              </c:strCache>
            </c:strRef>
          </c:tx>
          <c:spPr>
            <a:solidFill>
              <a:schemeClr val="bg1">
                <a:lumMod val="75000"/>
              </a:schemeClr>
            </a:solidFill>
            <a:ln>
              <a:noFill/>
            </a:ln>
            <a:effectLst>
              <a:innerShdw blurRad="63500" dist="50800" dir="16200000">
                <a:prstClr val="black">
                  <a:alpha val="50000"/>
                </a:prstClr>
              </a:inn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30.364151403600012</c:v>
                </c:pt>
                <c:pt idx="1">
                  <c:v>34.816028363260031</c:v>
                </c:pt>
                <c:pt idx="2">
                  <c:v>37.020560623815989</c:v>
                </c:pt>
                <c:pt idx="3">
                  <c:v>37.715789965052025</c:v>
                </c:pt>
                <c:pt idx="4">
                  <c:v>39.920002253951985</c:v>
                </c:pt>
                <c:pt idx="5">
                  <c:v>42.631306973884037</c:v>
                </c:pt>
                <c:pt idx="6">
                  <c:v>45.925875785525143</c:v>
                </c:pt>
                <c:pt idx="7">
                  <c:v>49.615729407363659</c:v>
                </c:pt>
                <c:pt idx="8">
                  <c:v>53.534413861921941</c:v>
                </c:pt>
                <c:pt idx="9">
                  <c:v>58.203656599693801</c:v>
                </c:pt>
                <c:pt idx="10">
                  <c:v>63.100758606448089</c:v>
                </c:pt>
                <c:pt idx="11">
                  <c:v>68.519285477821754</c:v>
                </c:pt>
                <c:pt idx="12">
                  <c:v>73.432240878984658</c:v>
                </c:pt>
                <c:pt idx="13">
                  <c:v>78.686456781222844</c:v>
                </c:pt>
                <c:pt idx="14">
                  <c:v>83.996226766672791</c:v>
                </c:pt>
                <c:pt idx="15">
                  <c:v>89.364044978103209</c:v>
                </c:pt>
                <c:pt idx="16">
                  <c:v>94.814869780459929</c:v>
                </c:pt>
                <c:pt idx="17">
                  <c:v>100.86716796156266</c:v>
                </c:pt>
                <c:pt idx="18">
                  <c:v>106.66975980363631</c:v>
                </c:pt>
              </c:numCache>
            </c:numRef>
          </c:val>
          <c:extLst>
            <c:ext xmlns:c16="http://schemas.microsoft.com/office/drawing/2014/chart" uri="{C3380CC4-5D6E-409C-BE32-E72D297353CC}">
              <c16:uniqueId val="{00000000-F246-4B4B-8456-ED431222B3BB}"/>
            </c:ext>
          </c:extLst>
        </c:ser>
        <c:dLbls>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6968"/>
        <c:crosses val="autoZero"/>
        <c:auto val="1"/>
        <c:lblAlgn val="ctr"/>
        <c:lblOffset val="100"/>
        <c:noMultiLvlLbl val="0"/>
      </c:catAx>
      <c:spPr>
        <a:noFill/>
        <a:ln>
          <a:noFill/>
        </a:ln>
        <a:effectLst/>
      </c:spPr>
    </c:plotArea>
    <c:legend>
      <c:legendPos val="b"/>
      <c:layout>
        <c:manualLayout>
          <c:xMode val="edge"/>
          <c:yMode val="edge"/>
          <c:x val="0.42085623012208367"/>
          <c:y val="0.88184843226581489"/>
          <c:w val="0.18553013957968878"/>
          <c:h val="7.7349740045432103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showDLblsOverMax val="0"/>
  </c:chart>
  <c:spPr>
    <a:noFill/>
    <a:ln>
      <a:noFill/>
    </a:ln>
    <a:effectLst/>
  </c:spPr>
  <c:txPr>
    <a:bodyPr/>
    <a:lstStyle/>
    <a:p>
      <a:pPr>
        <a:defRPr sz="8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582434696231198E-2"/>
          <c:y val="0.20120036897787272"/>
          <c:w val="0.95804792260294591"/>
          <c:h val="0.59547327267395322"/>
        </c:manualLayout>
      </c:layout>
      <c:barChart>
        <c:barDir val="col"/>
        <c:grouping val="clustered"/>
        <c:varyColors val="0"/>
        <c:ser>
          <c:idx val="0"/>
          <c:order val="0"/>
          <c:tx>
            <c:strRef>
              <c:f>Sheet1!$B$1</c:f>
              <c:strCache>
                <c:ptCount val="1"/>
                <c:pt idx="0">
                  <c:v>Value (Kilo Tonnes)</c:v>
                </c:pt>
              </c:strCache>
            </c:strRef>
          </c:tx>
          <c:spPr>
            <a:solidFill>
              <a:schemeClr val="bg1">
                <a:lumMod val="75000"/>
              </a:schemeClr>
            </a:solidFill>
            <a:ln>
              <a:noFill/>
            </a:ln>
            <a:effectLst>
              <a:innerShdw blurRad="63500" dist="50800" dir="16200000">
                <a:prstClr val="black">
                  <a:alpha val="50000"/>
                </a:prstClr>
              </a:inn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18.118697627800003</c:v>
                </c:pt>
                <c:pt idx="1">
                  <c:v>20.842406710900026</c:v>
                </c:pt>
                <c:pt idx="2">
                  <c:v>21.759816586899998</c:v>
                </c:pt>
                <c:pt idx="3">
                  <c:v>22.943768427000027</c:v>
                </c:pt>
                <c:pt idx="4">
                  <c:v>23.839205716000002</c:v>
                </c:pt>
                <c:pt idx="5">
                  <c:v>25.477505592918394</c:v>
                </c:pt>
                <c:pt idx="6">
                  <c:v>27.321815593686001</c:v>
                </c:pt>
                <c:pt idx="7">
                  <c:v>29.361207536710111</c:v>
                </c:pt>
                <c:pt idx="8">
                  <c:v>31.671699306624102</c:v>
                </c:pt>
                <c:pt idx="9">
                  <c:v>34.30651371269569</c:v>
                </c:pt>
                <c:pt idx="10">
                  <c:v>37.15460087936026</c:v>
                </c:pt>
                <c:pt idx="11">
                  <c:v>40.231895894756335</c:v>
                </c:pt>
                <c:pt idx="12">
                  <c:v>42.8451801318555</c:v>
                </c:pt>
                <c:pt idx="13">
                  <c:v>45.630354694421072</c:v>
                </c:pt>
                <c:pt idx="14">
                  <c:v>48.599357367172303</c:v>
                </c:pt>
                <c:pt idx="15">
                  <c:v>51.516613021808048</c:v>
                </c:pt>
                <c:pt idx="16">
                  <c:v>54.673885205803387</c:v>
                </c:pt>
                <c:pt idx="17">
                  <c:v>57.804234297275514</c:v>
                </c:pt>
                <c:pt idx="18">
                  <c:v>61.137023925634786</c:v>
                </c:pt>
              </c:numCache>
            </c:numRef>
          </c:val>
          <c:extLst>
            <c:ext xmlns:c16="http://schemas.microsoft.com/office/drawing/2014/chart" uri="{C3380CC4-5D6E-409C-BE32-E72D297353CC}">
              <c16:uniqueId val="{00000000-82EC-46F5-8A31-AF08E4A14CCB}"/>
            </c:ext>
          </c:extLst>
        </c:ser>
        <c:dLbls>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6968"/>
        <c:crosses val="autoZero"/>
        <c:auto val="1"/>
        <c:lblAlgn val="ctr"/>
        <c:lblOffset val="100"/>
        <c:noMultiLvlLbl val="0"/>
      </c:catAx>
      <c:spPr>
        <a:noFill/>
        <a:ln>
          <a:noFill/>
        </a:ln>
        <a:effectLst/>
      </c:spPr>
    </c:plotArea>
    <c:legend>
      <c:legendPos val="b"/>
      <c:layout>
        <c:manualLayout>
          <c:xMode val="edge"/>
          <c:yMode val="edge"/>
          <c:x val="0.42085623012208367"/>
          <c:y val="0.88184843226581489"/>
          <c:w val="0.18553013957968878"/>
          <c:h val="7.7349740045432103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showDLblsOverMax val="0"/>
  </c:chart>
  <c:spPr>
    <a:noFill/>
    <a:ln>
      <a:noFill/>
    </a:ln>
    <a:effectLst/>
  </c:spPr>
  <c:txPr>
    <a:bodyPr/>
    <a:lstStyle/>
    <a:p>
      <a:pPr>
        <a:defRPr sz="8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882114980519271"/>
          <c:y val="1.3025668036933996E-2"/>
          <c:w val="0.80561568268456463"/>
          <c:h val="0.68263800641667716"/>
        </c:manualLayout>
      </c:layout>
      <c:barChart>
        <c:barDir val="col"/>
        <c:grouping val="stacked"/>
        <c:varyColors val="0"/>
        <c:ser>
          <c:idx val="3"/>
          <c:order val="0"/>
          <c:tx>
            <c:strRef>
              <c:f>Sheet1!$E$1</c:f>
              <c:strCache>
                <c:ptCount val="1"/>
                <c:pt idx="0">
                  <c:v>Field &amp; Cash Crops</c:v>
                </c:pt>
              </c:strCache>
            </c:strRef>
          </c:tx>
          <c:spPr>
            <a:solidFill>
              <a:schemeClr val="accent1">
                <a:lumMod val="60000"/>
              </a:schemeClr>
            </a:solidFill>
            <a:ln>
              <a:noFill/>
            </a:ln>
            <a:effectLst/>
          </c:spPr>
          <c:invertIfNegative val="0"/>
          <c:val>
            <c:numRef>
              <c:f>Sheet1!$E$2:$E$20</c:f>
              <c:numCache>
                <c:formatCode>0.00%</c:formatCode>
                <c:ptCount val="19"/>
                <c:pt idx="0">
                  <c:v>0.11718959999999989</c:v>
                </c:pt>
                <c:pt idx="1">
                  <c:v>0.11651628999999986</c:v>
                </c:pt>
                <c:pt idx="2">
                  <c:v>0.11647286999999995</c:v>
                </c:pt>
                <c:pt idx="3">
                  <c:v>0.11554724999999988</c:v>
                </c:pt>
                <c:pt idx="4">
                  <c:v>0.11530006000000004</c:v>
                </c:pt>
                <c:pt idx="5">
                  <c:v>0.11479698999999999</c:v>
                </c:pt>
                <c:pt idx="6">
                  <c:v>0.11387615000000006</c:v>
                </c:pt>
                <c:pt idx="7">
                  <c:v>0.11358200000000007</c:v>
                </c:pt>
                <c:pt idx="8">
                  <c:v>0.11284686999999982</c:v>
                </c:pt>
                <c:pt idx="9">
                  <c:v>0.11289563999999996</c:v>
                </c:pt>
                <c:pt idx="10">
                  <c:v>0.11250593000000009</c:v>
                </c:pt>
                <c:pt idx="11">
                  <c:v>0.11185979000000001</c:v>
                </c:pt>
                <c:pt idx="12">
                  <c:v>0.11179152999999997</c:v>
                </c:pt>
                <c:pt idx="13">
                  <c:v>0.11136685999999996</c:v>
                </c:pt>
                <c:pt idx="14">
                  <c:v>0.11103558000000002</c:v>
                </c:pt>
                <c:pt idx="15">
                  <c:v>0.11069587999999997</c:v>
                </c:pt>
                <c:pt idx="16">
                  <c:v>0.11099451000000005</c:v>
                </c:pt>
                <c:pt idx="17">
                  <c:v>0.11071460999999994</c:v>
                </c:pt>
                <c:pt idx="18">
                  <c:v>0.11043593000000018</c:v>
                </c:pt>
              </c:numCache>
            </c:numRef>
          </c:val>
          <c:extLst>
            <c:ext xmlns:c16="http://schemas.microsoft.com/office/drawing/2014/chart" uri="{C3380CC4-5D6E-409C-BE32-E72D297353CC}">
              <c16:uniqueId val="{00000000-46BB-4EC3-BE26-A705C3137079}"/>
            </c:ext>
          </c:extLst>
        </c:ser>
        <c:ser>
          <c:idx val="1"/>
          <c:order val="1"/>
          <c:tx>
            <c:strRef>
              <c:f>Sheet1!$C$1</c:f>
              <c:strCache>
                <c:ptCount val="1"/>
                <c:pt idx="0">
                  <c:v>Foliage Crops</c:v>
                </c:pt>
              </c:strCache>
            </c:strRef>
          </c:tx>
          <c:spPr>
            <a:solidFill>
              <a:schemeClr val="accent3"/>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Sheet1!$C$2:$C$20</c:f>
              <c:numCache>
                <c:formatCode>0.00%</c:formatCode>
                <c:ptCount val="19"/>
                <c:pt idx="0">
                  <c:v>0.21395303000000004</c:v>
                </c:pt>
                <c:pt idx="1">
                  <c:v>0.21424540000000006</c:v>
                </c:pt>
                <c:pt idx="2">
                  <c:v>0.21407931000000002</c:v>
                </c:pt>
                <c:pt idx="3">
                  <c:v>0.21439823000000002</c:v>
                </c:pt>
                <c:pt idx="4">
                  <c:v>0.21412393000000002</c:v>
                </c:pt>
                <c:pt idx="5">
                  <c:v>0.21424244000000001</c:v>
                </c:pt>
                <c:pt idx="6">
                  <c:v>0.21445176000000002</c:v>
                </c:pt>
                <c:pt idx="7">
                  <c:v>0.21475345000000001</c:v>
                </c:pt>
                <c:pt idx="8">
                  <c:v>0.21497845000000007</c:v>
                </c:pt>
                <c:pt idx="9">
                  <c:v>0.21482182000000002</c:v>
                </c:pt>
                <c:pt idx="10">
                  <c:v>0.21517732000000003</c:v>
                </c:pt>
                <c:pt idx="11">
                  <c:v>0.21509045000000002</c:v>
                </c:pt>
                <c:pt idx="12">
                  <c:v>0.21500486000000002</c:v>
                </c:pt>
                <c:pt idx="13">
                  <c:v>0.21480076000000006</c:v>
                </c:pt>
                <c:pt idx="14">
                  <c:v>0.21476303999999999</c:v>
                </c:pt>
                <c:pt idx="15">
                  <c:v>0.21449438999999998</c:v>
                </c:pt>
                <c:pt idx="16">
                  <c:v>0.21432206999999998</c:v>
                </c:pt>
                <c:pt idx="17">
                  <c:v>0.21413252000000008</c:v>
                </c:pt>
                <c:pt idx="18">
                  <c:v>0.21425159000000005</c:v>
                </c:pt>
              </c:numCache>
            </c:numRef>
          </c:val>
          <c:extLst>
            <c:ext xmlns:c16="http://schemas.microsoft.com/office/drawing/2014/chart" uri="{C3380CC4-5D6E-409C-BE32-E72D297353CC}">
              <c16:uniqueId val="{00000003-46BB-4EC3-BE26-A705C3137079}"/>
            </c:ext>
          </c:extLst>
        </c:ser>
        <c:ser>
          <c:idx val="2"/>
          <c:order val="2"/>
          <c:tx>
            <c:strRef>
              <c:f>Sheet1!$D$1</c:f>
              <c:strCache>
                <c:ptCount val="1"/>
                <c:pt idx="0">
                  <c:v>Fruits &amp; Vegetable</c:v>
                </c:pt>
              </c:strCache>
            </c:strRef>
          </c:tx>
          <c:spPr>
            <a:solidFill>
              <a:schemeClr val="accent5"/>
            </a:solidFill>
            <a:ln>
              <a:noFill/>
            </a:ln>
            <a:effectLst/>
          </c:spPr>
          <c:invertIfNegative val="0"/>
          <c:val>
            <c:numRef>
              <c:f>Sheet1!$D$2:$D$20</c:f>
              <c:numCache>
                <c:formatCode>0.00%</c:formatCode>
                <c:ptCount val="19"/>
                <c:pt idx="0">
                  <c:v>0.26997566000000001</c:v>
                </c:pt>
                <c:pt idx="1">
                  <c:v>0.27026428000000008</c:v>
                </c:pt>
                <c:pt idx="2">
                  <c:v>0.27041915</c:v>
                </c:pt>
                <c:pt idx="3">
                  <c:v>0.27053003000000003</c:v>
                </c:pt>
                <c:pt idx="4">
                  <c:v>0.27061172</c:v>
                </c:pt>
                <c:pt idx="5">
                  <c:v>0.27086405000000002</c:v>
                </c:pt>
                <c:pt idx="6">
                  <c:v>0.27108470999999995</c:v>
                </c:pt>
                <c:pt idx="7">
                  <c:v>0.27099398999999996</c:v>
                </c:pt>
                <c:pt idx="8">
                  <c:v>0.27127675000000007</c:v>
                </c:pt>
                <c:pt idx="9">
                  <c:v>0.27123206</c:v>
                </c:pt>
                <c:pt idx="10">
                  <c:v>0.27139661999999998</c:v>
                </c:pt>
                <c:pt idx="11">
                  <c:v>0.27150703999999998</c:v>
                </c:pt>
                <c:pt idx="12">
                  <c:v>0.27180923000000001</c:v>
                </c:pt>
                <c:pt idx="13">
                  <c:v>0.27192804999999998</c:v>
                </c:pt>
                <c:pt idx="14">
                  <c:v>0.27218342000000001</c:v>
                </c:pt>
                <c:pt idx="15">
                  <c:v>0.27238579000000002</c:v>
                </c:pt>
                <c:pt idx="16">
                  <c:v>0.27227817999999998</c:v>
                </c:pt>
                <c:pt idx="17">
                  <c:v>0.27247896999999999</c:v>
                </c:pt>
                <c:pt idx="18">
                  <c:v>0.27269148999999998</c:v>
                </c:pt>
              </c:numCache>
            </c:numRef>
          </c:val>
          <c:extLst>
            <c:ext xmlns:c16="http://schemas.microsoft.com/office/drawing/2014/chart" uri="{C3380CC4-5D6E-409C-BE32-E72D297353CC}">
              <c16:uniqueId val="{00000001-46BB-4EC3-BE26-A705C3137079}"/>
            </c:ext>
          </c:extLst>
        </c:ser>
        <c:ser>
          <c:idx val="0"/>
          <c:order val="3"/>
          <c:tx>
            <c:strRef>
              <c:f>Sheet1!$B$1</c:f>
              <c:strCache>
                <c:ptCount val="1"/>
                <c:pt idx="0">
                  <c:v>Gardening &amp; Horticulture</c:v>
                </c:pt>
              </c:strCache>
            </c:strRef>
          </c:tx>
          <c:spPr>
            <a:solidFill>
              <a:schemeClr val="accent1"/>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0.39888170999999994</c:v>
                </c:pt>
                <c:pt idx="1">
                  <c:v>0.39897403000000009</c:v>
                </c:pt>
                <c:pt idx="2">
                  <c:v>0.39902866999999997</c:v>
                </c:pt>
                <c:pt idx="3">
                  <c:v>0.39952449000000001</c:v>
                </c:pt>
                <c:pt idx="4">
                  <c:v>0.39996428999999994</c:v>
                </c:pt>
                <c:pt idx="5">
                  <c:v>0.40009651999999996</c:v>
                </c:pt>
                <c:pt idx="6">
                  <c:v>0.40058737999999988</c:v>
                </c:pt>
                <c:pt idx="7">
                  <c:v>0.40067055999999995</c:v>
                </c:pt>
                <c:pt idx="8">
                  <c:v>0.40089793000000001</c:v>
                </c:pt>
                <c:pt idx="9">
                  <c:v>0.40105048000000004</c:v>
                </c:pt>
                <c:pt idx="10">
                  <c:v>0.40092012999999993</c:v>
                </c:pt>
                <c:pt idx="11">
                  <c:v>0.40154271999999996</c:v>
                </c:pt>
                <c:pt idx="12">
                  <c:v>0.40139438</c:v>
                </c:pt>
                <c:pt idx="13">
                  <c:v>0.40190432999999998</c:v>
                </c:pt>
                <c:pt idx="14">
                  <c:v>0.40201795999999995</c:v>
                </c:pt>
                <c:pt idx="15">
                  <c:v>0.40242393999999998</c:v>
                </c:pt>
                <c:pt idx="16">
                  <c:v>0.40240523999999994</c:v>
                </c:pt>
                <c:pt idx="17">
                  <c:v>0.40267389999999997</c:v>
                </c:pt>
                <c:pt idx="18">
                  <c:v>0.4026209899999999</c:v>
                </c:pt>
              </c:numCache>
            </c:numRef>
          </c:val>
          <c:extLst>
            <c:ext xmlns:c16="http://schemas.microsoft.com/office/drawing/2014/chart" uri="{C3380CC4-5D6E-409C-BE32-E72D297353CC}">
              <c16:uniqueId val="{00000002-46BB-4EC3-BE26-A705C3137079}"/>
            </c:ext>
          </c:extLst>
        </c:ser>
        <c:dLbls>
          <c:showLegendKey val="0"/>
          <c:showVal val="0"/>
          <c:showCatName val="0"/>
          <c:showSerName val="0"/>
          <c:showPercent val="0"/>
          <c:showBubbleSize val="0"/>
        </c:dLbls>
        <c:gapWidth val="93"/>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8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6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248227013284971E-2"/>
          <c:y val="0.15979860728988801"/>
          <c:w val="0.95804792260294591"/>
          <c:h val="0.56693605322477425"/>
        </c:manualLayout>
      </c:layout>
      <c:barChart>
        <c:barDir val="col"/>
        <c:grouping val="clustered"/>
        <c:varyColors val="0"/>
        <c:ser>
          <c:idx val="0"/>
          <c:order val="0"/>
          <c:tx>
            <c:strRef>
              <c:f>Sheet1!$B$1</c:f>
              <c:strCache>
                <c:ptCount val="1"/>
                <c:pt idx="0">
                  <c:v>Value (USD Million)</c:v>
                </c:pt>
              </c:strCache>
            </c:strRef>
          </c:tx>
          <c:spPr>
            <a:solidFill>
              <a:schemeClr val="bg1">
                <a:lumMod val="75000"/>
              </a:schemeClr>
            </a:solidFill>
            <a:ln>
              <a:noFill/>
            </a:ln>
            <a:effectLst>
              <a:innerShdw blurRad="63500" dist="50800" dir="16200000">
                <a:prstClr val="black">
                  <a:alpha val="50000"/>
                </a:prstClr>
              </a:inn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140.567847</c:v>
                </c:pt>
                <c:pt idx="1">
                  <c:v>147.70650427000001</c:v>
                </c:pt>
                <c:pt idx="2">
                  <c:v>154.78676444000001</c:v>
                </c:pt>
                <c:pt idx="3">
                  <c:v>155.81779300000002</c:v>
                </c:pt>
                <c:pt idx="4">
                  <c:v>162.81543231999999</c:v>
                </c:pt>
                <c:pt idx="5">
                  <c:v>171.46242867274557</c:v>
                </c:pt>
                <c:pt idx="6">
                  <c:v>182.22801163798357</c:v>
                </c:pt>
                <c:pt idx="7">
                  <c:v>194.65776682894085</c:v>
                </c:pt>
                <c:pt idx="8">
                  <c:v>207.26188532650065</c:v>
                </c:pt>
                <c:pt idx="9">
                  <c:v>222.10264814583783</c:v>
                </c:pt>
                <c:pt idx="10">
                  <c:v>237.90595891867551</c:v>
                </c:pt>
                <c:pt idx="11">
                  <c:v>254.80679024246211</c:v>
                </c:pt>
                <c:pt idx="12">
                  <c:v>272.47898875725934</c:v>
                </c:pt>
                <c:pt idx="13">
                  <c:v>291.565284079771</c:v>
                </c:pt>
                <c:pt idx="14">
                  <c:v>310.36346817011014</c:v>
                </c:pt>
                <c:pt idx="15">
                  <c:v>330.16484097177687</c:v>
                </c:pt>
                <c:pt idx="16">
                  <c:v>349.32011248758317</c:v>
                </c:pt>
                <c:pt idx="17">
                  <c:v>371.41892516692457</c:v>
                </c:pt>
                <c:pt idx="18">
                  <c:v>391.7231699116125</c:v>
                </c:pt>
              </c:numCache>
            </c:numRef>
          </c:val>
          <c:extLst>
            <c:ext xmlns:c16="http://schemas.microsoft.com/office/drawing/2014/chart" uri="{C3380CC4-5D6E-409C-BE32-E72D297353CC}">
              <c16:uniqueId val="{00000000-F246-4B4B-8456-ED431222B3BB}"/>
            </c:ext>
          </c:extLst>
        </c:ser>
        <c:dLbls>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6968"/>
        <c:crosses val="autoZero"/>
        <c:auto val="1"/>
        <c:lblAlgn val="ctr"/>
        <c:lblOffset val="100"/>
        <c:noMultiLvlLbl val="0"/>
      </c:catAx>
      <c:spPr>
        <a:noFill/>
        <a:ln>
          <a:noFill/>
        </a:ln>
        <a:effectLst/>
      </c:spPr>
    </c:plotArea>
    <c:legend>
      <c:legendPos val="b"/>
      <c:layout>
        <c:manualLayout>
          <c:xMode val="edge"/>
          <c:yMode val="edge"/>
          <c:x val="0.41796675833345281"/>
          <c:y val="0.79546416035571932"/>
          <c:w val="0.18553013957968878"/>
          <c:h val="7.7349740045432103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showDLblsOverMax val="0"/>
  </c:chart>
  <c:spPr>
    <a:noFill/>
    <a:ln>
      <a:noFill/>
    </a:ln>
    <a:effectLst/>
  </c:spPr>
  <c:txPr>
    <a:bodyPr/>
    <a:lstStyle/>
    <a:p>
      <a:pPr>
        <a:defRPr sz="8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914019330338751E-2"/>
          <c:y val="0.25476560858819375"/>
          <c:w val="0.95804792260294591"/>
          <c:h val="0.48834277578382229"/>
        </c:manualLayout>
      </c:layout>
      <c:barChart>
        <c:barDir val="col"/>
        <c:grouping val="clustered"/>
        <c:varyColors val="0"/>
        <c:ser>
          <c:idx val="0"/>
          <c:order val="0"/>
          <c:tx>
            <c:strRef>
              <c:f>Sheet1!$B$1</c:f>
              <c:strCache>
                <c:ptCount val="1"/>
                <c:pt idx="0">
                  <c:v>Value (USD Million)</c:v>
                </c:pt>
              </c:strCache>
            </c:strRef>
          </c:tx>
          <c:spPr>
            <a:solidFill>
              <a:schemeClr val="bg1">
                <a:lumMod val="75000"/>
              </a:schemeClr>
            </a:solidFill>
            <a:ln>
              <a:noFill/>
            </a:ln>
            <a:effectLst>
              <a:innerShdw blurRad="63500" dist="50800" dir="16200000">
                <a:prstClr val="black">
                  <a:alpha val="50000"/>
                </a:prstClr>
              </a:inn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105.33163200000001</c:v>
                </c:pt>
                <c:pt idx="1">
                  <c:v>109.94285000000001</c:v>
                </c:pt>
                <c:pt idx="2">
                  <c:v>112.97622699999999</c:v>
                </c:pt>
                <c:pt idx="3">
                  <c:v>117.534462</c:v>
                </c:pt>
                <c:pt idx="4">
                  <c:v>120.38068799999999</c:v>
                </c:pt>
                <c:pt idx="5">
                  <c:v>126.68778407199999</c:v>
                </c:pt>
                <c:pt idx="6">
                  <c:v>133.84402282581166</c:v>
                </c:pt>
                <c:pt idx="7">
                  <c:v>142.03223567057427</c:v>
                </c:pt>
                <c:pt idx="8">
                  <c:v>151.01016064923957</c:v>
                </c:pt>
                <c:pt idx="9">
                  <c:v>161.02283416419044</c:v>
                </c:pt>
                <c:pt idx="10">
                  <c:v>172.0837280702311</c:v>
                </c:pt>
                <c:pt idx="11">
                  <c:v>183.52398038100532</c:v>
                </c:pt>
                <c:pt idx="12">
                  <c:v>195.01556415341588</c:v>
                </c:pt>
                <c:pt idx="13">
                  <c:v>207.3362911048817</c:v>
                </c:pt>
                <c:pt idx="14">
                  <c:v>220.12774518953509</c:v>
                </c:pt>
                <c:pt idx="15">
                  <c:v>233.28727658933559</c:v>
                </c:pt>
                <c:pt idx="16">
                  <c:v>246.81640300490207</c:v>
                </c:pt>
                <c:pt idx="17">
                  <c:v>260.78451483422032</c:v>
                </c:pt>
                <c:pt idx="18">
                  <c:v>275.05315533157977</c:v>
                </c:pt>
              </c:numCache>
            </c:numRef>
          </c:val>
          <c:extLst>
            <c:ext xmlns:c16="http://schemas.microsoft.com/office/drawing/2014/chart" uri="{C3380CC4-5D6E-409C-BE32-E72D297353CC}">
              <c16:uniqueId val="{00000000-8204-497E-831C-9C575235CF25}"/>
            </c:ext>
          </c:extLst>
        </c:ser>
        <c:dLbls>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6968"/>
        <c:crosses val="autoZero"/>
        <c:auto val="1"/>
        <c:lblAlgn val="ctr"/>
        <c:lblOffset val="100"/>
        <c:noMultiLvlLbl val="0"/>
      </c:catAx>
      <c:spPr>
        <a:noFill/>
        <a:ln>
          <a:noFill/>
        </a:ln>
        <a:effectLst/>
      </c:spPr>
    </c:plotArea>
    <c:legend>
      <c:legendPos val="b"/>
      <c:layout>
        <c:manualLayout>
          <c:xMode val="edge"/>
          <c:yMode val="edge"/>
          <c:x val="0.41796675833345281"/>
          <c:y val="0.83773593317171591"/>
          <c:w val="0.18553013957968878"/>
          <c:h val="7.7349740045432103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showDLblsOverMax val="0"/>
  </c:chart>
  <c:spPr>
    <a:noFill/>
    <a:ln>
      <a:noFill/>
    </a:ln>
    <a:effectLst/>
  </c:spPr>
  <c:txPr>
    <a:bodyPr/>
    <a:lstStyle/>
    <a:p>
      <a:pPr>
        <a:defRPr sz="8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940525629657151"/>
          <c:y val="3.3687395821065287E-2"/>
          <c:w val="0.74989047791810814"/>
          <c:h val="0.54562308021987371"/>
        </c:manualLayout>
      </c:layout>
      <c:barChart>
        <c:barDir val="col"/>
        <c:grouping val="stacked"/>
        <c:varyColors val="0"/>
        <c:ser>
          <c:idx val="2"/>
          <c:order val="0"/>
          <c:tx>
            <c:strRef>
              <c:f>Sheet1!$D$1</c:f>
              <c:strCache>
                <c:ptCount val="1"/>
                <c:pt idx="0">
                  <c:v>Potassium Sulphate (0-0-50)</c:v>
                </c:pt>
              </c:strCache>
            </c:strRef>
          </c:tx>
          <c:spPr>
            <a:solidFill>
              <a:schemeClr val="accent5"/>
            </a:solidFill>
            <a:ln>
              <a:noFill/>
            </a:ln>
            <a:effectLst/>
          </c:spPr>
          <c:invertIfNegative val="0"/>
          <c:val>
            <c:numRef>
              <c:f>Sheet1!$D$2:$D$20</c:f>
              <c:numCache>
                <c:formatCode>0.00%</c:formatCode>
                <c:ptCount val="19"/>
                <c:pt idx="0">
                  <c:v>7.7836720000000012E-2</c:v>
                </c:pt>
                <c:pt idx="1">
                  <c:v>6.7334330000000012E-2</c:v>
                </c:pt>
                <c:pt idx="2">
                  <c:v>6.6034540000000003E-2</c:v>
                </c:pt>
                <c:pt idx="3">
                  <c:v>6.4940199999999976E-2</c:v>
                </c:pt>
                <c:pt idx="4">
                  <c:v>6.3844200000000004E-2</c:v>
                </c:pt>
                <c:pt idx="5">
                  <c:v>6.2244099999999997E-2</c:v>
                </c:pt>
                <c:pt idx="6">
                  <c:v>6.1651400000000002E-2</c:v>
                </c:pt>
                <c:pt idx="7">
                  <c:v>6.0556309999999995E-2</c:v>
                </c:pt>
                <c:pt idx="8">
                  <c:v>5.9454979999999977E-2</c:v>
                </c:pt>
                <c:pt idx="9">
                  <c:v>5.8358019999999983E-2</c:v>
                </c:pt>
                <c:pt idx="10">
                  <c:v>5.7359869999999979E-2</c:v>
                </c:pt>
                <c:pt idx="11">
                  <c:v>5.6266769999999987E-2</c:v>
                </c:pt>
                <c:pt idx="12">
                  <c:v>5.6567499999999979E-2</c:v>
                </c:pt>
                <c:pt idx="13">
                  <c:v>5.6773649999999995E-2</c:v>
                </c:pt>
                <c:pt idx="14">
                  <c:v>5.6873839999999974E-2</c:v>
                </c:pt>
                <c:pt idx="15">
                  <c:v>5.7081069999999991E-2</c:v>
                </c:pt>
                <c:pt idx="16">
                  <c:v>5.7384229999999981E-2</c:v>
                </c:pt>
                <c:pt idx="17">
                  <c:v>5.7686640000000011E-2</c:v>
                </c:pt>
                <c:pt idx="18">
                  <c:v>5.799101999999997E-2</c:v>
                </c:pt>
              </c:numCache>
            </c:numRef>
          </c:val>
          <c:extLst>
            <c:ext xmlns:c16="http://schemas.microsoft.com/office/drawing/2014/chart" uri="{C3380CC4-5D6E-409C-BE32-E72D297353CC}">
              <c16:uniqueId val="{00000000-F6C3-4BFC-9062-B2F81AF8CAE1}"/>
            </c:ext>
          </c:extLst>
        </c:ser>
        <c:ser>
          <c:idx val="4"/>
          <c:order val="1"/>
          <c:tx>
            <c:strRef>
              <c:f>Sheet1!$F$1</c:f>
              <c:strCache>
                <c:ptCount val="1"/>
                <c:pt idx="0">
                  <c:v>Mono Potassium Phosphate (0- 52-34)</c:v>
                </c:pt>
              </c:strCache>
            </c:strRef>
          </c:tx>
          <c:spPr>
            <a:solidFill>
              <a:schemeClr val="accent3">
                <a:lumMod val="60000"/>
              </a:schemeClr>
            </a:solidFill>
            <a:ln>
              <a:noFill/>
            </a:ln>
            <a:effectLst/>
          </c:spPr>
          <c:invertIfNegative val="0"/>
          <c:val>
            <c:numRef>
              <c:f>Sheet1!$F$2:$F$20</c:f>
              <c:numCache>
                <c:formatCode>0.00%</c:formatCode>
                <c:ptCount val="19"/>
                <c:pt idx="0">
                  <c:v>9.3714170000000013E-2</c:v>
                </c:pt>
                <c:pt idx="1">
                  <c:v>0.10331833000000012</c:v>
                </c:pt>
                <c:pt idx="2">
                  <c:v>0.10491208999999999</c:v>
                </c:pt>
                <c:pt idx="3">
                  <c:v>0.10640835000000012</c:v>
                </c:pt>
                <c:pt idx="4">
                  <c:v>0.10800655000000001</c:v>
                </c:pt>
                <c:pt idx="5">
                  <c:v>0.10970259999999998</c:v>
                </c:pt>
                <c:pt idx="6">
                  <c:v>0.11139470000000004</c:v>
                </c:pt>
                <c:pt idx="7">
                  <c:v>0.11289096000000014</c:v>
                </c:pt>
                <c:pt idx="8">
                  <c:v>0.11449283000000017</c:v>
                </c:pt>
                <c:pt idx="9">
                  <c:v>0.11628471999999994</c:v>
                </c:pt>
                <c:pt idx="10">
                  <c:v>0.1178868700000001</c:v>
                </c:pt>
                <c:pt idx="11">
                  <c:v>0.1197811200000001</c:v>
                </c:pt>
                <c:pt idx="12">
                  <c:v>0.11997890000000011</c:v>
                </c:pt>
                <c:pt idx="13">
                  <c:v>0.12027315000000006</c:v>
                </c:pt>
                <c:pt idx="14">
                  <c:v>0.12067724000000003</c:v>
                </c:pt>
                <c:pt idx="15">
                  <c:v>0.12077142000000003</c:v>
                </c:pt>
                <c:pt idx="16">
                  <c:v>0.12116948000000013</c:v>
                </c:pt>
                <c:pt idx="17">
                  <c:v>0.12126754000000012</c:v>
                </c:pt>
                <c:pt idx="18">
                  <c:v>0.12156137000000009</c:v>
                </c:pt>
              </c:numCache>
            </c:numRef>
          </c:val>
          <c:extLst>
            <c:ext xmlns:c16="http://schemas.microsoft.com/office/drawing/2014/chart" uri="{C3380CC4-5D6E-409C-BE32-E72D297353CC}">
              <c16:uniqueId val="{00000001-F6C3-4BFC-9062-B2F81AF8CAE1}"/>
            </c:ext>
          </c:extLst>
        </c:ser>
        <c:ser>
          <c:idx val="1"/>
          <c:order val="2"/>
          <c:tx>
            <c:strRef>
              <c:f>Sheet1!$C$1</c:f>
              <c:strCache>
                <c:ptCount val="1"/>
                <c:pt idx="0">
                  <c:v>Potassium Nitrate (13-0-45)</c:v>
                </c:pt>
              </c:strCache>
            </c:strRef>
          </c:tx>
          <c:spPr>
            <a:solidFill>
              <a:schemeClr val="accent3"/>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Sheet1!$C$2:$C$20</c:f>
              <c:numCache>
                <c:formatCode>0.00%</c:formatCode>
                <c:ptCount val="19"/>
                <c:pt idx="0">
                  <c:v>0.13714738000000001</c:v>
                </c:pt>
                <c:pt idx="1">
                  <c:v>0.12574896000000002</c:v>
                </c:pt>
                <c:pt idx="2">
                  <c:v>0.12624857</c:v>
                </c:pt>
                <c:pt idx="3">
                  <c:v>0.12694456999999998</c:v>
                </c:pt>
                <c:pt idx="4">
                  <c:v>0.12774180000000002</c:v>
                </c:pt>
                <c:pt idx="5">
                  <c:v>0.12824143000000002</c:v>
                </c:pt>
                <c:pt idx="6">
                  <c:v>0.12903629000000003</c:v>
                </c:pt>
                <c:pt idx="7">
                  <c:v>0.12953273000000001</c:v>
                </c:pt>
                <c:pt idx="8">
                  <c:v>0.13013385000000002</c:v>
                </c:pt>
                <c:pt idx="9">
                  <c:v>0.13083146000000001</c:v>
                </c:pt>
                <c:pt idx="10">
                  <c:v>0.13163037999999999</c:v>
                </c:pt>
                <c:pt idx="11">
                  <c:v>0.13222548000000001</c:v>
                </c:pt>
                <c:pt idx="12">
                  <c:v>0.13252513000000002</c:v>
                </c:pt>
                <c:pt idx="13">
                  <c:v>0.13292066999999996</c:v>
                </c:pt>
                <c:pt idx="14">
                  <c:v>0.13322081999999999</c:v>
                </c:pt>
                <c:pt idx="15">
                  <c:v>0.13331580999999998</c:v>
                </c:pt>
                <c:pt idx="16">
                  <c:v>0.1336137</c:v>
                </c:pt>
                <c:pt idx="17">
                  <c:v>0.13371203000000001</c:v>
                </c:pt>
                <c:pt idx="18">
                  <c:v>0.13350910999999999</c:v>
                </c:pt>
              </c:numCache>
            </c:numRef>
          </c:val>
          <c:extLst>
            <c:ext xmlns:c16="http://schemas.microsoft.com/office/drawing/2014/chart" uri="{C3380CC4-5D6E-409C-BE32-E72D297353CC}">
              <c16:uniqueId val="{00000002-F6C3-4BFC-9062-B2F81AF8CAE1}"/>
            </c:ext>
          </c:extLst>
        </c:ser>
        <c:ser>
          <c:idx val="3"/>
          <c:order val="3"/>
          <c:tx>
            <c:strRef>
              <c:f>Sheet1!$E$1</c:f>
              <c:strCache>
                <c:ptCount val="1"/>
                <c:pt idx="0">
                  <c:v>Mono Ammonium Phosphate (12-61-0)</c:v>
                </c:pt>
              </c:strCache>
            </c:strRef>
          </c:tx>
          <c:spPr>
            <a:solidFill>
              <a:schemeClr val="accent1">
                <a:lumMod val="60000"/>
              </a:schemeClr>
            </a:solidFill>
            <a:ln>
              <a:noFill/>
            </a:ln>
            <a:effectLst/>
          </c:spPr>
          <c:invertIfNegative val="0"/>
          <c:val>
            <c:numRef>
              <c:f>Sheet1!$E$2:$E$20</c:f>
              <c:numCache>
                <c:formatCode>0.00%</c:formatCode>
                <c:ptCount val="19"/>
                <c:pt idx="0">
                  <c:v>0.30037032000000002</c:v>
                </c:pt>
                <c:pt idx="1">
                  <c:v>0.30516872000000006</c:v>
                </c:pt>
                <c:pt idx="2">
                  <c:v>0.30576940999999996</c:v>
                </c:pt>
                <c:pt idx="3">
                  <c:v>0.30657204999999998</c:v>
                </c:pt>
                <c:pt idx="4">
                  <c:v>0.30687386</c:v>
                </c:pt>
                <c:pt idx="5">
                  <c:v>0.30457388999999996</c:v>
                </c:pt>
                <c:pt idx="6">
                  <c:v>0.30347774999999999</c:v>
                </c:pt>
                <c:pt idx="7">
                  <c:v>0.30178000999999993</c:v>
                </c:pt>
                <c:pt idx="8">
                  <c:v>0.30117945000000007</c:v>
                </c:pt>
                <c:pt idx="9">
                  <c:v>0.30008146000000002</c:v>
                </c:pt>
                <c:pt idx="10">
                  <c:v>0.29898209999999992</c:v>
                </c:pt>
                <c:pt idx="11">
                  <c:v>0.29778546</c:v>
                </c:pt>
                <c:pt idx="12">
                  <c:v>0.29708623000000001</c:v>
                </c:pt>
                <c:pt idx="13">
                  <c:v>0.29648920999999995</c:v>
                </c:pt>
                <c:pt idx="14">
                  <c:v>0.29608901999999998</c:v>
                </c:pt>
                <c:pt idx="15">
                  <c:v>0.29589265000000003</c:v>
                </c:pt>
                <c:pt idx="16">
                  <c:v>0.29549424000000002</c:v>
                </c:pt>
                <c:pt idx="17">
                  <c:v>0.29499544999999999</c:v>
                </c:pt>
                <c:pt idx="18">
                  <c:v>0.29479814999999993</c:v>
                </c:pt>
              </c:numCache>
            </c:numRef>
          </c:val>
          <c:extLst>
            <c:ext xmlns:c16="http://schemas.microsoft.com/office/drawing/2014/chart" uri="{C3380CC4-5D6E-409C-BE32-E72D297353CC}">
              <c16:uniqueId val="{00000003-F6C3-4BFC-9062-B2F81AF8CAE1}"/>
            </c:ext>
          </c:extLst>
        </c:ser>
        <c:ser>
          <c:idx val="0"/>
          <c:order val="4"/>
          <c:tx>
            <c:strRef>
              <c:f>Sheet1!$B$1</c:f>
              <c:strCache>
                <c:ptCount val="1"/>
                <c:pt idx="0">
                  <c:v>Calcium Nitrate (15.5-0-0-19)</c:v>
                </c:pt>
              </c:strCache>
            </c:strRef>
          </c:tx>
          <c:spPr>
            <a:solidFill>
              <a:schemeClr val="accent1"/>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0.39093141000000003</c:v>
                </c:pt>
                <c:pt idx="1">
                  <c:v>0.39842965999999996</c:v>
                </c:pt>
                <c:pt idx="2">
                  <c:v>0.3970353900000001</c:v>
                </c:pt>
                <c:pt idx="3">
                  <c:v>0.39513482999999999</c:v>
                </c:pt>
                <c:pt idx="4">
                  <c:v>0.39353359000000004</c:v>
                </c:pt>
                <c:pt idx="5">
                  <c:v>0.39523797999999999</c:v>
                </c:pt>
                <c:pt idx="6">
                  <c:v>0.39443985999999981</c:v>
                </c:pt>
                <c:pt idx="7">
                  <c:v>0.39523998999999993</c:v>
                </c:pt>
                <c:pt idx="8">
                  <c:v>0.3947388899999999</c:v>
                </c:pt>
                <c:pt idx="9">
                  <c:v>0.39444434000000017</c:v>
                </c:pt>
                <c:pt idx="10">
                  <c:v>0.39414077999999986</c:v>
                </c:pt>
                <c:pt idx="11">
                  <c:v>0.39394116999999995</c:v>
                </c:pt>
                <c:pt idx="12">
                  <c:v>0.39384223999999984</c:v>
                </c:pt>
                <c:pt idx="13">
                  <c:v>0.39354331999999997</c:v>
                </c:pt>
                <c:pt idx="14">
                  <c:v>0.39313907999999992</c:v>
                </c:pt>
                <c:pt idx="15">
                  <c:v>0.39293905000000001</c:v>
                </c:pt>
                <c:pt idx="16">
                  <c:v>0.39233834999999989</c:v>
                </c:pt>
                <c:pt idx="17">
                  <c:v>0.3923383399999999</c:v>
                </c:pt>
                <c:pt idx="18">
                  <c:v>0.39214034999999986</c:v>
                </c:pt>
              </c:numCache>
            </c:numRef>
          </c:val>
          <c:extLst>
            <c:ext xmlns:c16="http://schemas.microsoft.com/office/drawing/2014/chart" uri="{C3380CC4-5D6E-409C-BE32-E72D297353CC}">
              <c16:uniqueId val="{00000004-F6C3-4BFC-9062-B2F81AF8CAE1}"/>
            </c:ext>
          </c:extLst>
        </c:ser>
        <c:dLbls>
          <c:showLegendKey val="0"/>
          <c:showVal val="0"/>
          <c:showCatName val="0"/>
          <c:showSerName val="0"/>
          <c:showPercent val="0"/>
          <c:showBubbleSize val="0"/>
        </c:dLbls>
        <c:gapWidth val="75"/>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0"/>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8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6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131082768754233"/>
          <c:y val="0"/>
          <c:w val="0.74989047791810814"/>
          <c:h val="0.66602278401618464"/>
        </c:manualLayout>
      </c:layout>
      <c:barChart>
        <c:barDir val="col"/>
        <c:grouping val="stacked"/>
        <c:varyColors val="0"/>
        <c:ser>
          <c:idx val="2"/>
          <c:order val="0"/>
          <c:tx>
            <c:strRef>
              <c:f>Sheet1!$D$1</c:f>
              <c:strCache>
                <c:ptCount val="1"/>
                <c:pt idx="0">
                  <c:v>Potassium Sulphate (0-0-50)</c:v>
                </c:pt>
              </c:strCache>
            </c:strRef>
          </c:tx>
          <c:spPr>
            <a:solidFill>
              <a:schemeClr val="accent5"/>
            </a:solidFill>
            <a:ln>
              <a:noFill/>
            </a:ln>
            <a:effectLst/>
          </c:spPr>
          <c:invertIfNegative val="0"/>
          <c:val>
            <c:numRef>
              <c:f>Sheet1!$D$2:$D$20</c:f>
              <c:numCache>
                <c:formatCode>0.00%</c:formatCode>
                <c:ptCount val="19"/>
                <c:pt idx="0">
                  <c:v>7.5400000000000009E-2</c:v>
                </c:pt>
                <c:pt idx="1">
                  <c:v>6.4899999999999999E-2</c:v>
                </c:pt>
                <c:pt idx="2">
                  <c:v>6.3600000000000004E-2</c:v>
                </c:pt>
                <c:pt idx="3">
                  <c:v>6.2499999999999979E-2</c:v>
                </c:pt>
                <c:pt idx="4">
                  <c:v>6.1399999999999989E-2</c:v>
                </c:pt>
                <c:pt idx="5">
                  <c:v>5.9799999999999999E-2</c:v>
                </c:pt>
                <c:pt idx="6">
                  <c:v>5.920000000000001E-2</c:v>
                </c:pt>
                <c:pt idx="7">
                  <c:v>5.8099999999999992E-2</c:v>
                </c:pt>
                <c:pt idx="8">
                  <c:v>5.6999999999999974E-2</c:v>
                </c:pt>
                <c:pt idx="9">
                  <c:v>5.5899999999999984E-2</c:v>
                </c:pt>
                <c:pt idx="10">
                  <c:v>5.4899999999999984E-2</c:v>
                </c:pt>
                <c:pt idx="11">
                  <c:v>5.3799999999999994E-2</c:v>
                </c:pt>
                <c:pt idx="12">
                  <c:v>5.4099999999999988E-2</c:v>
                </c:pt>
                <c:pt idx="13">
                  <c:v>5.4299999999999994E-2</c:v>
                </c:pt>
                <c:pt idx="14">
                  <c:v>5.4399999999999983E-2</c:v>
                </c:pt>
                <c:pt idx="15">
                  <c:v>5.4599999999999989E-2</c:v>
                </c:pt>
                <c:pt idx="16">
                  <c:v>5.4899999999999984E-2</c:v>
                </c:pt>
                <c:pt idx="17">
                  <c:v>5.5200000000000006E-2</c:v>
                </c:pt>
                <c:pt idx="18">
                  <c:v>5.5499999999999973E-2</c:v>
                </c:pt>
              </c:numCache>
            </c:numRef>
          </c:val>
          <c:extLst>
            <c:ext xmlns:c16="http://schemas.microsoft.com/office/drawing/2014/chart" uri="{C3380CC4-5D6E-409C-BE32-E72D297353CC}">
              <c16:uniqueId val="{00000000-7C1E-4CEB-9919-EC1858381045}"/>
            </c:ext>
          </c:extLst>
        </c:ser>
        <c:ser>
          <c:idx val="4"/>
          <c:order val="1"/>
          <c:tx>
            <c:strRef>
              <c:f>Sheet1!$F$1</c:f>
              <c:strCache>
                <c:ptCount val="1"/>
                <c:pt idx="0">
                  <c:v>Mono Potassium Phosphate (0- 52-34)</c:v>
                </c:pt>
              </c:strCache>
            </c:strRef>
          </c:tx>
          <c:spPr>
            <a:solidFill>
              <a:schemeClr val="accent3">
                <a:lumMod val="60000"/>
              </a:schemeClr>
            </a:solidFill>
            <a:ln>
              <a:noFill/>
            </a:ln>
            <a:effectLst/>
          </c:spPr>
          <c:invertIfNegative val="0"/>
          <c:val>
            <c:numRef>
              <c:f>Sheet1!$F$2:$F$20</c:f>
              <c:numCache>
                <c:formatCode>0.00%</c:formatCode>
                <c:ptCount val="19"/>
                <c:pt idx="0">
                  <c:v>9.9899999999999989E-2</c:v>
                </c:pt>
                <c:pt idx="1">
                  <c:v>0.10950000000000015</c:v>
                </c:pt>
                <c:pt idx="2">
                  <c:v>0.11109999999999998</c:v>
                </c:pt>
                <c:pt idx="3">
                  <c:v>0.11260000000000014</c:v>
                </c:pt>
                <c:pt idx="4">
                  <c:v>0.11420000000000008</c:v>
                </c:pt>
                <c:pt idx="5">
                  <c:v>0.1159</c:v>
                </c:pt>
                <c:pt idx="6">
                  <c:v>0.11760000000000004</c:v>
                </c:pt>
                <c:pt idx="7">
                  <c:v>0.11910000000000009</c:v>
                </c:pt>
                <c:pt idx="8">
                  <c:v>0.12070000000000014</c:v>
                </c:pt>
                <c:pt idx="9">
                  <c:v>0.12249999999999994</c:v>
                </c:pt>
                <c:pt idx="10">
                  <c:v>0.1241000000000001</c:v>
                </c:pt>
                <c:pt idx="11">
                  <c:v>0.12600000000000011</c:v>
                </c:pt>
                <c:pt idx="12">
                  <c:v>0.12620000000000009</c:v>
                </c:pt>
                <c:pt idx="13">
                  <c:v>0.12650000000000006</c:v>
                </c:pt>
                <c:pt idx="14">
                  <c:v>0.12690000000000001</c:v>
                </c:pt>
                <c:pt idx="15">
                  <c:v>0.127</c:v>
                </c:pt>
                <c:pt idx="16">
                  <c:v>0.12740000000000018</c:v>
                </c:pt>
                <c:pt idx="17">
                  <c:v>0.12750000000000017</c:v>
                </c:pt>
                <c:pt idx="18">
                  <c:v>0.12780000000000014</c:v>
                </c:pt>
              </c:numCache>
            </c:numRef>
          </c:val>
          <c:extLst>
            <c:ext xmlns:c16="http://schemas.microsoft.com/office/drawing/2014/chart" uri="{C3380CC4-5D6E-409C-BE32-E72D297353CC}">
              <c16:uniqueId val="{00000001-7C1E-4CEB-9919-EC1858381045}"/>
            </c:ext>
          </c:extLst>
        </c:ser>
        <c:ser>
          <c:idx val="1"/>
          <c:order val="2"/>
          <c:tx>
            <c:strRef>
              <c:f>Sheet1!$C$1</c:f>
              <c:strCache>
                <c:ptCount val="1"/>
                <c:pt idx="0">
                  <c:v>Potassium Nitrate (13-0-45)</c:v>
                </c:pt>
              </c:strCache>
            </c:strRef>
          </c:tx>
          <c:spPr>
            <a:solidFill>
              <a:schemeClr val="accent3"/>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Sheet1!$C$2:$C$20</c:f>
              <c:numCache>
                <c:formatCode>0.00%</c:formatCode>
                <c:ptCount val="19"/>
                <c:pt idx="0">
                  <c:v>0.13870000000000002</c:v>
                </c:pt>
                <c:pt idx="1">
                  <c:v>0.1273</c:v>
                </c:pt>
                <c:pt idx="2">
                  <c:v>0.1278</c:v>
                </c:pt>
                <c:pt idx="3">
                  <c:v>0.12849999999999998</c:v>
                </c:pt>
                <c:pt idx="4">
                  <c:v>0.1293</c:v>
                </c:pt>
                <c:pt idx="5">
                  <c:v>0.1298</c:v>
                </c:pt>
                <c:pt idx="6">
                  <c:v>0.13060000000000002</c:v>
                </c:pt>
                <c:pt idx="7">
                  <c:v>0.13110000000000002</c:v>
                </c:pt>
                <c:pt idx="8">
                  <c:v>0.13170000000000001</c:v>
                </c:pt>
                <c:pt idx="9">
                  <c:v>0.13239999999999999</c:v>
                </c:pt>
                <c:pt idx="10">
                  <c:v>0.13320000000000001</c:v>
                </c:pt>
                <c:pt idx="11">
                  <c:v>0.1338</c:v>
                </c:pt>
                <c:pt idx="12">
                  <c:v>0.13410000000000002</c:v>
                </c:pt>
                <c:pt idx="13">
                  <c:v>0.13449999999999998</c:v>
                </c:pt>
                <c:pt idx="14">
                  <c:v>0.1348</c:v>
                </c:pt>
                <c:pt idx="15">
                  <c:v>0.13489999999999999</c:v>
                </c:pt>
                <c:pt idx="16">
                  <c:v>0.13520000000000001</c:v>
                </c:pt>
                <c:pt idx="17">
                  <c:v>0.1353</c:v>
                </c:pt>
                <c:pt idx="18">
                  <c:v>0.13510000000000003</c:v>
                </c:pt>
              </c:numCache>
            </c:numRef>
          </c:val>
          <c:extLst>
            <c:ext xmlns:c16="http://schemas.microsoft.com/office/drawing/2014/chart" uri="{C3380CC4-5D6E-409C-BE32-E72D297353CC}">
              <c16:uniqueId val="{00000002-7C1E-4CEB-9919-EC1858381045}"/>
            </c:ext>
          </c:extLst>
        </c:ser>
        <c:ser>
          <c:idx val="3"/>
          <c:order val="3"/>
          <c:tx>
            <c:strRef>
              <c:f>Sheet1!$E$1</c:f>
              <c:strCache>
                <c:ptCount val="1"/>
                <c:pt idx="0">
                  <c:v>Mono Ammonium Phosphate (12-61-0)</c:v>
                </c:pt>
              </c:strCache>
            </c:strRef>
          </c:tx>
          <c:spPr>
            <a:solidFill>
              <a:schemeClr val="accent1">
                <a:lumMod val="60000"/>
              </a:schemeClr>
            </a:solidFill>
            <a:ln>
              <a:noFill/>
            </a:ln>
            <a:effectLst/>
          </c:spPr>
          <c:invertIfNegative val="0"/>
          <c:val>
            <c:numRef>
              <c:f>Sheet1!$E$2:$E$20</c:f>
              <c:numCache>
                <c:formatCode>0.00%</c:formatCode>
                <c:ptCount val="19"/>
                <c:pt idx="0">
                  <c:v>0.2984</c:v>
                </c:pt>
                <c:pt idx="1">
                  <c:v>0.30320000000000003</c:v>
                </c:pt>
                <c:pt idx="2">
                  <c:v>0.30379999999999996</c:v>
                </c:pt>
                <c:pt idx="3">
                  <c:v>0.30459999999999998</c:v>
                </c:pt>
                <c:pt idx="4">
                  <c:v>0.3049</c:v>
                </c:pt>
                <c:pt idx="5">
                  <c:v>0.30259999999999998</c:v>
                </c:pt>
                <c:pt idx="6">
                  <c:v>0.30149999999999999</c:v>
                </c:pt>
                <c:pt idx="7">
                  <c:v>0.29979999999999996</c:v>
                </c:pt>
                <c:pt idx="8">
                  <c:v>0.29920000000000002</c:v>
                </c:pt>
                <c:pt idx="9">
                  <c:v>0.29810000000000003</c:v>
                </c:pt>
                <c:pt idx="10">
                  <c:v>0.29699999999999999</c:v>
                </c:pt>
                <c:pt idx="11">
                  <c:v>0.29580000000000001</c:v>
                </c:pt>
                <c:pt idx="12">
                  <c:v>0.29510000000000003</c:v>
                </c:pt>
                <c:pt idx="13">
                  <c:v>0.29449999999999998</c:v>
                </c:pt>
                <c:pt idx="14">
                  <c:v>0.29410000000000003</c:v>
                </c:pt>
                <c:pt idx="15">
                  <c:v>0.29389999999999999</c:v>
                </c:pt>
                <c:pt idx="16">
                  <c:v>0.29349999999999998</c:v>
                </c:pt>
                <c:pt idx="17">
                  <c:v>0.29299999999999998</c:v>
                </c:pt>
                <c:pt idx="18">
                  <c:v>0.2928</c:v>
                </c:pt>
              </c:numCache>
            </c:numRef>
          </c:val>
          <c:extLst>
            <c:ext xmlns:c16="http://schemas.microsoft.com/office/drawing/2014/chart" uri="{C3380CC4-5D6E-409C-BE32-E72D297353CC}">
              <c16:uniqueId val="{00000003-7C1E-4CEB-9919-EC1858381045}"/>
            </c:ext>
          </c:extLst>
        </c:ser>
        <c:ser>
          <c:idx val="0"/>
          <c:order val="4"/>
          <c:tx>
            <c:strRef>
              <c:f>Sheet1!$B$1</c:f>
              <c:strCache>
                <c:ptCount val="1"/>
                <c:pt idx="0">
                  <c:v>Calcium Nitrate (15.5-0-0-19)</c:v>
                </c:pt>
              </c:strCache>
            </c:strRef>
          </c:tx>
          <c:spPr>
            <a:solidFill>
              <a:schemeClr val="accent1"/>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0.38759999999999994</c:v>
                </c:pt>
                <c:pt idx="1">
                  <c:v>0.3950999999999999</c:v>
                </c:pt>
                <c:pt idx="2">
                  <c:v>0.39370000000000005</c:v>
                </c:pt>
                <c:pt idx="3">
                  <c:v>0.39179999999999993</c:v>
                </c:pt>
                <c:pt idx="4">
                  <c:v>0.39019999999999999</c:v>
                </c:pt>
                <c:pt idx="5">
                  <c:v>0.39190000000000003</c:v>
                </c:pt>
                <c:pt idx="6">
                  <c:v>0.39109999999999989</c:v>
                </c:pt>
                <c:pt idx="7">
                  <c:v>0.39189999999999992</c:v>
                </c:pt>
                <c:pt idx="8">
                  <c:v>0.39139999999999986</c:v>
                </c:pt>
                <c:pt idx="9">
                  <c:v>0.39110000000000011</c:v>
                </c:pt>
                <c:pt idx="10">
                  <c:v>0.39079999999999993</c:v>
                </c:pt>
                <c:pt idx="11">
                  <c:v>0.39059999999999995</c:v>
                </c:pt>
                <c:pt idx="12">
                  <c:v>0.39049999999999985</c:v>
                </c:pt>
                <c:pt idx="13">
                  <c:v>0.39019999999999999</c:v>
                </c:pt>
                <c:pt idx="14">
                  <c:v>0.38979999999999992</c:v>
                </c:pt>
                <c:pt idx="15">
                  <c:v>0.38959999999999995</c:v>
                </c:pt>
                <c:pt idx="16">
                  <c:v>0.3889999999999999</c:v>
                </c:pt>
                <c:pt idx="17">
                  <c:v>0.3889999999999999</c:v>
                </c:pt>
                <c:pt idx="18">
                  <c:v>0.38879999999999992</c:v>
                </c:pt>
              </c:numCache>
            </c:numRef>
          </c:val>
          <c:extLst>
            <c:ext xmlns:c16="http://schemas.microsoft.com/office/drawing/2014/chart" uri="{C3380CC4-5D6E-409C-BE32-E72D297353CC}">
              <c16:uniqueId val="{00000004-7C1E-4CEB-9919-EC1858381045}"/>
            </c:ext>
          </c:extLst>
        </c:ser>
        <c:dLbls>
          <c:showLegendKey val="0"/>
          <c:showVal val="0"/>
          <c:showCatName val="0"/>
          <c:showSerName val="0"/>
          <c:showPercent val="0"/>
          <c:showBubbleSize val="0"/>
        </c:dLbls>
        <c:gapWidth val="93"/>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8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6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295533877714468"/>
          <c:y val="8.437694436536412E-3"/>
          <c:w val="0.80561568268456463"/>
          <c:h val="0.68263800641667716"/>
        </c:manualLayout>
      </c:layout>
      <c:barChart>
        <c:barDir val="col"/>
        <c:grouping val="stacked"/>
        <c:varyColors val="0"/>
        <c:ser>
          <c:idx val="3"/>
          <c:order val="0"/>
          <c:tx>
            <c:strRef>
              <c:f>Sheet1!$E$1</c:f>
              <c:strCache>
                <c:ptCount val="1"/>
                <c:pt idx="0">
                  <c:v>Field &amp; Cash Crops</c:v>
                </c:pt>
              </c:strCache>
            </c:strRef>
          </c:tx>
          <c:spPr>
            <a:solidFill>
              <a:schemeClr val="accent1">
                <a:lumMod val="60000"/>
              </a:schemeClr>
            </a:solidFill>
            <a:ln>
              <a:noFill/>
            </a:ln>
            <a:effectLst/>
          </c:spPr>
          <c:invertIfNegative val="0"/>
          <c:val>
            <c:numRef>
              <c:f>Sheet1!$E$2:$E$20</c:f>
              <c:numCache>
                <c:formatCode>0.00%</c:formatCode>
                <c:ptCount val="19"/>
                <c:pt idx="0">
                  <c:v>0.10609999999999997</c:v>
                </c:pt>
                <c:pt idx="1">
                  <c:v>0.10540000000000005</c:v>
                </c:pt>
                <c:pt idx="2">
                  <c:v>0.10530000000000006</c:v>
                </c:pt>
                <c:pt idx="3">
                  <c:v>0.10458999999999996</c:v>
                </c:pt>
                <c:pt idx="4">
                  <c:v>0.10450000000000004</c:v>
                </c:pt>
                <c:pt idx="5">
                  <c:v>0.10400000000000009</c:v>
                </c:pt>
                <c:pt idx="6">
                  <c:v>0.10329999999999995</c:v>
                </c:pt>
                <c:pt idx="7">
                  <c:v>0.10319999999999996</c:v>
                </c:pt>
                <c:pt idx="8">
                  <c:v>0.10239999999999994</c:v>
                </c:pt>
                <c:pt idx="9">
                  <c:v>0.10250000000000004</c:v>
                </c:pt>
                <c:pt idx="10">
                  <c:v>0.10220000000000007</c:v>
                </c:pt>
                <c:pt idx="11">
                  <c:v>0.1018</c:v>
                </c:pt>
                <c:pt idx="12">
                  <c:v>0.10170000000000001</c:v>
                </c:pt>
                <c:pt idx="13">
                  <c:v>0.10149999999999992</c:v>
                </c:pt>
                <c:pt idx="14">
                  <c:v>0.10119999999999996</c:v>
                </c:pt>
                <c:pt idx="15">
                  <c:v>0.10110000000000008</c:v>
                </c:pt>
                <c:pt idx="16">
                  <c:v>0.10150000000000003</c:v>
                </c:pt>
                <c:pt idx="17">
                  <c:v>0.10130000000000006</c:v>
                </c:pt>
                <c:pt idx="18">
                  <c:v>0.10110000000000008</c:v>
                </c:pt>
              </c:numCache>
            </c:numRef>
          </c:val>
          <c:extLst>
            <c:ext xmlns:c16="http://schemas.microsoft.com/office/drawing/2014/chart" uri="{C3380CC4-5D6E-409C-BE32-E72D297353CC}">
              <c16:uniqueId val="{00000000-B3A1-4165-B826-8E9F645FA282}"/>
            </c:ext>
          </c:extLst>
        </c:ser>
        <c:ser>
          <c:idx val="1"/>
          <c:order val="1"/>
          <c:tx>
            <c:strRef>
              <c:f>Sheet1!$C$1</c:f>
              <c:strCache>
                <c:ptCount val="1"/>
                <c:pt idx="0">
                  <c:v>Foliage Crops</c:v>
                </c:pt>
              </c:strCache>
            </c:strRef>
          </c:tx>
          <c:spPr>
            <a:solidFill>
              <a:schemeClr val="accent3"/>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Sheet1!$C$2:$C$20</c:f>
              <c:numCache>
                <c:formatCode>0.00%</c:formatCode>
                <c:ptCount val="19"/>
                <c:pt idx="0">
                  <c:v>0.20849999999999999</c:v>
                </c:pt>
                <c:pt idx="1">
                  <c:v>0.20880000000000001</c:v>
                </c:pt>
                <c:pt idx="2">
                  <c:v>0.20870000000000002</c:v>
                </c:pt>
                <c:pt idx="3">
                  <c:v>0.20899999999999999</c:v>
                </c:pt>
                <c:pt idx="4">
                  <c:v>0.20870000000000002</c:v>
                </c:pt>
                <c:pt idx="5">
                  <c:v>0.2089</c:v>
                </c:pt>
                <c:pt idx="6">
                  <c:v>0.20910000000000004</c:v>
                </c:pt>
                <c:pt idx="7">
                  <c:v>0.2094</c:v>
                </c:pt>
                <c:pt idx="8">
                  <c:v>0.20960000000000004</c:v>
                </c:pt>
                <c:pt idx="9">
                  <c:v>0.20949999999999999</c:v>
                </c:pt>
                <c:pt idx="10">
                  <c:v>0.20980000000000001</c:v>
                </c:pt>
                <c:pt idx="11">
                  <c:v>0.20970000000000003</c:v>
                </c:pt>
                <c:pt idx="12">
                  <c:v>0.20960000000000004</c:v>
                </c:pt>
                <c:pt idx="13">
                  <c:v>0.2094</c:v>
                </c:pt>
                <c:pt idx="14">
                  <c:v>0.20930000000000001</c:v>
                </c:pt>
                <c:pt idx="15">
                  <c:v>0.20899999999999999</c:v>
                </c:pt>
                <c:pt idx="16">
                  <c:v>0.20880000000000001</c:v>
                </c:pt>
                <c:pt idx="17">
                  <c:v>0.20860000000000004</c:v>
                </c:pt>
                <c:pt idx="18">
                  <c:v>0.20870000000000002</c:v>
                </c:pt>
              </c:numCache>
            </c:numRef>
          </c:val>
          <c:extLst>
            <c:ext xmlns:c16="http://schemas.microsoft.com/office/drawing/2014/chart" uri="{C3380CC4-5D6E-409C-BE32-E72D297353CC}">
              <c16:uniqueId val="{00000001-B3A1-4165-B826-8E9F645FA282}"/>
            </c:ext>
          </c:extLst>
        </c:ser>
        <c:ser>
          <c:idx val="2"/>
          <c:order val="2"/>
          <c:tx>
            <c:strRef>
              <c:f>Sheet1!$D$1</c:f>
              <c:strCache>
                <c:ptCount val="1"/>
                <c:pt idx="0">
                  <c:v>Fruits &amp; Vegetable</c:v>
                </c:pt>
              </c:strCache>
            </c:strRef>
          </c:tx>
          <c:spPr>
            <a:solidFill>
              <a:schemeClr val="accent5"/>
            </a:solidFill>
            <a:ln>
              <a:noFill/>
            </a:ln>
            <a:effectLst/>
          </c:spPr>
          <c:invertIfNegative val="0"/>
          <c:val>
            <c:numRef>
              <c:f>Sheet1!$D$2:$D$20</c:f>
              <c:numCache>
                <c:formatCode>0.00%</c:formatCode>
                <c:ptCount val="19"/>
                <c:pt idx="0">
                  <c:v>0.2427</c:v>
                </c:pt>
                <c:pt idx="1">
                  <c:v>0.24299999999999999</c:v>
                </c:pt>
                <c:pt idx="2">
                  <c:v>0.24309999999999998</c:v>
                </c:pt>
                <c:pt idx="3">
                  <c:v>0.24320999999999998</c:v>
                </c:pt>
                <c:pt idx="4">
                  <c:v>0.24329999999999999</c:v>
                </c:pt>
                <c:pt idx="5">
                  <c:v>0.24349999999999999</c:v>
                </c:pt>
                <c:pt idx="6">
                  <c:v>0.2437</c:v>
                </c:pt>
                <c:pt idx="7">
                  <c:v>0.24359999999999998</c:v>
                </c:pt>
                <c:pt idx="8">
                  <c:v>0.24389999999999998</c:v>
                </c:pt>
                <c:pt idx="9">
                  <c:v>0.24379999999999999</c:v>
                </c:pt>
                <c:pt idx="10">
                  <c:v>0.24399999999999999</c:v>
                </c:pt>
                <c:pt idx="11">
                  <c:v>0.24409999999999998</c:v>
                </c:pt>
                <c:pt idx="12">
                  <c:v>0.24439999999999998</c:v>
                </c:pt>
                <c:pt idx="13">
                  <c:v>0.2445</c:v>
                </c:pt>
                <c:pt idx="14">
                  <c:v>0.24479999999999999</c:v>
                </c:pt>
                <c:pt idx="15">
                  <c:v>0.245</c:v>
                </c:pt>
                <c:pt idx="16">
                  <c:v>0.24489999999999998</c:v>
                </c:pt>
                <c:pt idx="17">
                  <c:v>0.24509999999999998</c:v>
                </c:pt>
                <c:pt idx="18">
                  <c:v>0.24529999999999999</c:v>
                </c:pt>
              </c:numCache>
            </c:numRef>
          </c:val>
          <c:extLst>
            <c:ext xmlns:c16="http://schemas.microsoft.com/office/drawing/2014/chart" uri="{C3380CC4-5D6E-409C-BE32-E72D297353CC}">
              <c16:uniqueId val="{00000002-B3A1-4165-B826-8E9F645FA282}"/>
            </c:ext>
          </c:extLst>
        </c:ser>
        <c:ser>
          <c:idx val="0"/>
          <c:order val="3"/>
          <c:tx>
            <c:strRef>
              <c:f>Sheet1!$B$1</c:f>
              <c:strCache>
                <c:ptCount val="1"/>
                <c:pt idx="0">
                  <c:v>Gardening &amp; Horticulture</c:v>
                </c:pt>
              </c:strCache>
            </c:strRef>
          </c:tx>
          <c:spPr>
            <a:solidFill>
              <a:schemeClr val="accent1"/>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0.44269999999999998</c:v>
                </c:pt>
                <c:pt idx="1">
                  <c:v>0.44279999999999997</c:v>
                </c:pt>
                <c:pt idx="2">
                  <c:v>0.44289999999999996</c:v>
                </c:pt>
                <c:pt idx="3">
                  <c:v>0.44319999999999998</c:v>
                </c:pt>
                <c:pt idx="4">
                  <c:v>0.44349999999999995</c:v>
                </c:pt>
                <c:pt idx="5">
                  <c:v>0.44359999999999999</c:v>
                </c:pt>
                <c:pt idx="6">
                  <c:v>0.44389999999999996</c:v>
                </c:pt>
                <c:pt idx="7">
                  <c:v>0.44379999999999997</c:v>
                </c:pt>
                <c:pt idx="8">
                  <c:v>0.44409999999999999</c:v>
                </c:pt>
                <c:pt idx="9">
                  <c:v>0.44419999999999998</c:v>
                </c:pt>
                <c:pt idx="10">
                  <c:v>0.44399999999999995</c:v>
                </c:pt>
                <c:pt idx="11">
                  <c:v>0.44439999999999996</c:v>
                </c:pt>
                <c:pt idx="12">
                  <c:v>0.44429999999999997</c:v>
                </c:pt>
                <c:pt idx="13">
                  <c:v>0.4446</c:v>
                </c:pt>
                <c:pt idx="14">
                  <c:v>0.44469999999999998</c:v>
                </c:pt>
                <c:pt idx="15">
                  <c:v>0.44489999999999996</c:v>
                </c:pt>
                <c:pt idx="16">
                  <c:v>0.44479999999999997</c:v>
                </c:pt>
                <c:pt idx="17">
                  <c:v>0.44499999999999995</c:v>
                </c:pt>
                <c:pt idx="18">
                  <c:v>0.44489999999999996</c:v>
                </c:pt>
              </c:numCache>
            </c:numRef>
          </c:val>
          <c:extLst>
            <c:ext xmlns:c16="http://schemas.microsoft.com/office/drawing/2014/chart" uri="{C3380CC4-5D6E-409C-BE32-E72D297353CC}">
              <c16:uniqueId val="{00000003-B3A1-4165-B826-8E9F645FA282}"/>
            </c:ext>
          </c:extLst>
        </c:ser>
        <c:dLbls>
          <c:showLegendKey val="0"/>
          <c:showVal val="0"/>
          <c:showCatName val="0"/>
          <c:showSerName val="0"/>
          <c:showPercent val="0"/>
          <c:showBubbleSize val="0"/>
        </c:dLbls>
        <c:gapWidth val="96"/>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8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6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914019330338751E-2"/>
          <c:y val="0.25476560858819375"/>
          <c:w val="0.95804792260294591"/>
          <c:h val="0.5751919845985598"/>
        </c:manualLayout>
      </c:layout>
      <c:barChart>
        <c:barDir val="col"/>
        <c:grouping val="clustered"/>
        <c:varyColors val="0"/>
        <c:ser>
          <c:idx val="0"/>
          <c:order val="0"/>
          <c:tx>
            <c:strRef>
              <c:f>Sheet1!$B$1</c:f>
              <c:strCache>
                <c:ptCount val="1"/>
                <c:pt idx="0">
                  <c:v>Value (USD Million)</c:v>
                </c:pt>
              </c:strCache>
            </c:strRef>
          </c:tx>
          <c:spPr>
            <a:solidFill>
              <a:schemeClr val="bg1">
                <a:lumMod val="75000"/>
              </a:schemeClr>
            </a:solidFill>
            <a:ln>
              <a:noFill/>
            </a:ln>
            <a:effectLst>
              <a:innerShdw blurRad="63500" dist="50800" dir="16200000">
                <a:prstClr val="black">
                  <a:alpha val="50000"/>
                </a:prstClr>
              </a:inn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100.60446899999999</c:v>
                </c:pt>
                <c:pt idx="1">
                  <c:v>105.60908441000001</c:v>
                </c:pt>
                <c:pt idx="2">
                  <c:v>110.8357558</c:v>
                </c:pt>
                <c:pt idx="3">
                  <c:v>111.54626336000003</c:v>
                </c:pt>
                <c:pt idx="4">
                  <c:v>116.51720512</c:v>
                </c:pt>
                <c:pt idx="5">
                  <c:v>122.75070861923999</c:v>
                </c:pt>
                <c:pt idx="6">
                  <c:v>130.55421179747628</c:v>
                </c:pt>
                <c:pt idx="7">
                  <c:v>139.42462681718996</c:v>
                </c:pt>
                <c:pt idx="8">
                  <c:v>148.47084416142903</c:v>
                </c:pt>
                <c:pt idx="9">
                  <c:v>159.31760884086864</c:v>
                </c:pt>
                <c:pt idx="10">
                  <c:v>170.53435993285589</c:v>
                </c:pt>
                <c:pt idx="11">
                  <c:v>182.6560704884275</c:v>
                </c:pt>
                <c:pt idx="12">
                  <c:v>195.50087115155628</c:v>
                </c:pt>
                <c:pt idx="13">
                  <c:v>209.20288680888174</c:v>
                </c:pt>
                <c:pt idx="14">
                  <c:v>222.51752866954661</c:v>
                </c:pt>
                <c:pt idx="15">
                  <c:v>236.77186931644889</c:v>
                </c:pt>
                <c:pt idx="16">
                  <c:v>250.52902707057723</c:v>
                </c:pt>
                <c:pt idx="17">
                  <c:v>266.39965207557856</c:v>
                </c:pt>
                <c:pt idx="18">
                  <c:v>281.31967995295753</c:v>
                </c:pt>
              </c:numCache>
            </c:numRef>
          </c:val>
          <c:extLst>
            <c:ext xmlns:c16="http://schemas.microsoft.com/office/drawing/2014/chart" uri="{C3380CC4-5D6E-409C-BE32-E72D297353CC}">
              <c16:uniqueId val="{00000000-F246-4B4B-8456-ED431222B3BB}"/>
            </c:ext>
          </c:extLst>
        </c:ser>
        <c:dLbls>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6968"/>
        <c:crosses val="autoZero"/>
        <c:auto val="1"/>
        <c:lblAlgn val="ctr"/>
        <c:lblOffset val="100"/>
        <c:noMultiLvlLbl val="0"/>
      </c:catAx>
      <c:spPr>
        <a:noFill/>
        <a:ln>
          <a:noFill/>
        </a:ln>
        <a:effectLst/>
      </c:spPr>
    </c:plotArea>
    <c:legend>
      <c:legendPos val="b"/>
      <c:layout>
        <c:manualLayout>
          <c:xMode val="edge"/>
          <c:yMode val="edge"/>
          <c:x val="0.40929834296756035"/>
          <c:y val="0.89331936816455793"/>
          <c:w val="0.18553013957968878"/>
          <c:h val="7.7349740045432103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showDLblsOverMax val="0"/>
  </c:chart>
  <c:spPr>
    <a:noFill/>
    <a:ln>
      <a:noFill/>
    </a:ln>
    <a:effectLst/>
  </c:spPr>
  <c:txPr>
    <a:bodyPr/>
    <a:lstStyle/>
    <a:p>
      <a:pPr>
        <a:defRPr sz="8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914019330338751E-2"/>
          <c:y val="0.25096852003441772"/>
          <c:w val="0.95804792260294591"/>
          <c:h val="0.48834277578382229"/>
        </c:manualLayout>
      </c:layout>
      <c:barChart>
        <c:barDir val="col"/>
        <c:grouping val="clustered"/>
        <c:varyColors val="0"/>
        <c:ser>
          <c:idx val="0"/>
          <c:order val="0"/>
          <c:tx>
            <c:strRef>
              <c:f>Sheet1!$B$1</c:f>
              <c:strCache>
                <c:ptCount val="1"/>
                <c:pt idx="0">
                  <c:v>Volume (kilo Tonnes)</c:v>
                </c:pt>
              </c:strCache>
            </c:strRef>
          </c:tx>
          <c:spPr>
            <a:solidFill>
              <a:schemeClr val="bg1">
                <a:lumMod val="75000"/>
              </a:schemeClr>
            </a:solidFill>
            <a:ln>
              <a:noFill/>
            </a:ln>
            <a:effectLst>
              <a:innerShdw blurRad="63500" dist="50800" dir="16200000">
                <a:prstClr val="black">
                  <a:alpha val="50000"/>
                </a:prstClr>
              </a:inn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56.435946000000001</c:v>
                </c:pt>
                <c:pt idx="1">
                  <c:v>58.844641000000003</c:v>
                </c:pt>
                <c:pt idx="2">
                  <c:v>60.563719999999996</c:v>
                </c:pt>
                <c:pt idx="3">
                  <c:v>63.004164000000003</c:v>
                </c:pt>
                <c:pt idx="4">
                  <c:v>64.516456000000005</c:v>
                </c:pt>
                <c:pt idx="5">
                  <c:v>67.930663319999994</c:v>
                </c:pt>
                <c:pt idx="6">
                  <c:v>71.839681666996952</c:v>
                </c:pt>
                <c:pt idx="7">
                  <c:v>76.23081537272536</c:v>
                </c:pt>
                <c:pt idx="8">
                  <c:v>81.051432625439062</c:v>
                </c:pt>
                <c:pt idx="9">
                  <c:v>86.559361567925009</c:v>
                </c:pt>
                <c:pt idx="10">
                  <c:v>92.439848796701057</c:v>
                </c:pt>
                <c:pt idx="11">
                  <c:v>98.613910395064352</c:v>
                </c:pt>
                <c:pt idx="12">
                  <c:v>104.88202012792208</c:v>
                </c:pt>
                <c:pt idx="13">
                  <c:v>111.54047499512392</c:v>
                </c:pt>
                <c:pt idx="14">
                  <c:v>118.31966984391769</c:v>
                </c:pt>
                <c:pt idx="15">
                  <c:v>125.45216318325762</c:v>
                </c:pt>
                <c:pt idx="16">
                  <c:v>132.74842004395282</c:v>
                </c:pt>
                <c:pt idx="17">
                  <c:v>140.2830976342735</c:v>
                </c:pt>
                <c:pt idx="18">
                  <c:v>148.16357571893107</c:v>
                </c:pt>
              </c:numCache>
            </c:numRef>
          </c:val>
          <c:extLst>
            <c:ext xmlns:c16="http://schemas.microsoft.com/office/drawing/2014/chart" uri="{C3380CC4-5D6E-409C-BE32-E72D297353CC}">
              <c16:uniqueId val="{00000000-937C-4C48-8885-648791F9ED31}"/>
            </c:ext>
          </c:extLst>
        </c:ser>
        <c:dLbls>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6968"/>
        <c:crosses val="autoZero"/>
        <c:auto val="1"/>
        <c:lblAlgn val="ctr"/>
        <c:lblOffset val="100"/>
        <c:noMultiLvlLbl val="0"/>
      </c:catAx>
      <c:spPr>
        <a:noFill/>
        <a:ln>
          <a:noFill/>
        </a:ln>
        <a:effectLst/>
      </c:spPr>
    </c:plotArea>
    <c:legend>
      <c:legendPos val="b"/>
      <c:layout>
        <c:manualLayout>
          <c:xMode val="edge"/>
          <c:yMode val="edge"/>
          <c:x val="0.41796675833345281"/>
          <c:y val="0.83773593317171591"/>
          <c:w val="0.18553013957968878"/>
          <c:h val="7.7349740045432103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showDLblsOverMax val="0"/>
  </c:chart>
  <c:spPr>
    <a:noFill/>
    <a:ln>
      <a:noFill/>
    </a:ln>
    <a:effectLst/>
  </c:spPr>
  <c:txPr>
    <a:bodyPr/>
    <a:lstStyle/>
    <a:p>
      <a:pPr>
        <a:defRPr sz="8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131080553981976"/>
          <c:y val="0"/>
          <c:w val="0.74989047791810814"/>
          <c:h val="0.69378003930581567"/>
        </c:manualLayout>
      </c:layout>
      <c:barChart>
        <c:barDir val="col"/>
        <c:grouping val="stacked"/>
        <c:varyColors val="0"/>
        <c:ser>
          <c:idx val="2"/>
          <c:order val="0"/>
          <c:tx>
            <c:strRef>
              <c:f>Sheet1!$D$1</c:f>
              <c:strCache>
                <c:ptCount val="1"/>
                <c:pt idx="0">
                  <c:v>Potassium Sulphate (0-0-50)</c:v>
                </c:pt>
              </c:strCache>
            </c:strRef>
          </c:tx>
          <c:spPr>
            <a:solidFill>
              <a:schemeClr val="accent5"/>
            </a:solidFill>
            <a:ln>
              <a:noFill/>
            </a:ln>
            <a:effectLst/>
          </c:spPr>
          <c:invertIfNegative val="0"/>
          <c:val>
            <c:numRef>
              <c:f>Sheet1!$D$2:$D$20</c:f>
              <c:numCache>
                <c:formatCode>0.00%</c:formatCode>
                <c:ptCount val="19"/>
                <c:pt idx="0">
                  <c:v>8.3600000000000008E-2</c:v>
                </c:pt>
                <c:pt idx="1">
                  <c:v>7.3099999999999998E-2</c:v>
                </c:pt>
                <c:pt idx="2">
                  <c:v>7.1800000000000003E-2</c:v>
                </c:pt>
                <c:pt idx="3">
                  <c:v>7.0699999999999985E-2</c:v>
                </c:pt>
                <c:pt idx="4">
                  <c:v>6.9599999999999995E-2</c:v>
                </c:pt>
                <c:pt idx="5">
                  <c:v>6.8000000000000005E-2</c:v>
                </c:pt>
                <c:pt idx="6">
                  <c:v>6.7400000000000015E-2</c:v>
                </c:pt>
                <c:pt idx="7">
                  <c:v>6.6299999999999998E-2</c:v>
                </c:pt>
                <c:pt idx="8">
                  <c:v>6.519999999999998E-2</c:v>
                </c:pt>
                <c:pt idx="9">
                  <c:v>6.409999999999999E-2</c:v>
                </c:pt>
                <c:pt idx="10">
                  <c:v>6.3099999999999989E-2</c:v>
                </c:pt>
                <c:pt idx="11">
                  <c:v>6.1999999999999993E-2</c:v>
                </c:pt>
                <c:pt idx="12">
                  <c:v>6.2299999999999987E-2</c:v>
                </c:pt>
                <c:pt idx="13">
                  <c:v>6.2499999999999993E-2</c:v>
                </c:pt>
                <c:pt idx="14">
                  <c:v>6.2599999999999989E-2</c:v>
                </c:pt>
                <c:pt idx="15">
                  <c:v>6.2799999999999995E-2</c:v>
                </c:pt>
                <c:pt idx="16">
                  <c:v>6.3099999999999989E-2</c:v>
                </c:pt>
                <c:pt idx="17">
                  <c:v>6.3400000000000012E-2</c:v>
                </c:pt>
                <c:pt idx="18">
                  <c:v>6.3699999999999979E-2</c:v>
                </c:pt>
              </c:numCache>
            </c:numRef>
          </c:val>
          <c:extLst>
            <c:ext xmlns:c16="http://schemas.microsoft.com/office/drawing/2014/chart" uri="{C3380CC4-5D6E-409C-BE32-E72D297353CC}">
              <c16:uniqueId val="{00000000-20AB-4564-98F6-A01A4484E89F}"/>
            </c:ext>
          </c:extLst>
        </c:ser>
        <c:ser>
          <c:idx val="4"/>
          <c:order val="1"/>
          <c:tx>
            <c:strRef>
              <c:f>Sheet1!$F$1</c:f>
              <c:strCache>
                <c:ptCount val="1"/>
                <c:pt idx="0">
                  <c:v>Mono Potassium Phosphate (0- 52-34)</c:v>
                </c:pt>
              </c:strCache>
            </c:strRef>
          </c:tx>
          <c:spPr>
            <a:solidFill>
              <a:schemeClr val="accent3">
                <a:lumMod val="60000"/>
              </a:schemeClr>
            </a:solidFill>
            <a:ln>
              <a:noFill/>
            </a:ln>
            <a:effectLst/>
          </c:spPr>
          <c:invertIfNegative val="0"/>
          <c:val>
            <c:numRef>
              <c:f>Sheet1!$F$2:$F$20</c:f>
              <c:numCache>
                <c:formatCode>0.00%</c:formatCode>
                <c:ptCount val="19"/>
                <c:pt idx="0">
                  <c:v>7.9100000000000059E-2</c:v>
                </c:pt>
                <c:pt idx="1">
                  <c:v>8.8700000000000112E-2</c:v>
                </c:pt>
                <c:pt idx="2">
                  <c:v>9.0300000000000047E-2</c:v>
                </c:pt>
                <c:pt idx="3">
                  <c:v>9.1800000000000104E-2</c:v>
                </c:pt>
                <c:pt idx="4">
                  <c:v>9.3399999999999928E-2</c:v>
                </c:pt>
                <c:pt idx="5">
                  <c:v>9.5099999999999962E-2</c:v>
                </c:pt>
                <c:pt idx="6">
                  <c:v>9.6800000000000108E-2</c:v>
                </c:pt>
                <c:pt idx="7">
                  <c:v>9.8300000000000165E-2</c:v>
                </c:pt>
                <c:pt idx="8">
                  <c:v>9.9900000000000211E-2</c:v>
                </c:pt>
                <c:pt idx="9">
                  <c:v>0.1016999999999999</c:v>
                </c:pt>
                <c:pt idx="10">
                  <c:v>0.10330000000000017</c:v>
                </c:pt>
                <c:pt idx="11">
                  <c:v>0.10520000000000018</c:v>
                </c:pt>
                <c:pt idx="12">
                  <c:v>0.10540000000000005</c:v>
                </c:pt>
                <c:pt idx="13">
                  <c:v>0.10570000000000013</c:v>
                </c:pt>
                <c:pt idx="14">
                  <c:v>0.10610000000000008</c:v>
                </c:pt>
                <c:pt idx="15">
                  <c:v>0.10620000000000007</c:v>
                </c:pt>
                <c:pt idx="16">
                  <c:v>0.10660000000000014</c:v>
                </c:pt>
                <c:pt idx="17">
                  <c:v>0.10670000000000002</c:v>
                </c:pt>
                <c:pt idx="18">
                  <c:v>0.10699999999999998</c:v>
                </c:pt>
              </c:numCache>
            </c:numRef>
          </c:val>
          <c:extLst>
            <c:ext xmlns:c16="http://schemas.microsoft.com/office/drawing/2014/chart" uri="{C3380CC4-5D6E-409C-BE32-E72D297353CC}">
              <c16:uniqueId val="{00000001-20AB-4564-98F6-A01A4484E89F}"/>
            </c:ext>
          </c:extLst>
        </c:ser>
        <c:ser>
          <c:idx val="1"/>
          <c:order val="2"/>
          <c:tx>
            <c:strRef>
              <c:f>Sheet1!$C$1</c:f>
              <c:strCache>
                <c:ptCount val="1"/>
                <c:pt idx="0">
                  <c:v>Potassium Nitrate (13-0-45)</c:v>
                </c:pt>
              </c:strCache>
            </c:strRef>
          </c:tx>
          <c:spPr>
            <a:solidFill>
              <a:schemeClr val="accent3"/>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Sheet1!$C$2:$C$20</c:f>
              <c:numCache>
                <c:formatCode>0.00%</c:formatCode>
                <c:ptCount val="19"/>
                <c:pt idx="0">
                  <c:v>0.13300000000000001</c:v>
                </c:pt>
                <c:pt idx="1">
                  <c:v>0.1216</c:v>
                </c:pt>
                <c:pt idx="2">
                  <c:v>0.1221</c:v>
                </c:pt>
                <c:pt idx="3">
                  <c:v>0.12279999999999998</c:v>
                </c:pt>
                <c:pt idx="4">
                  <c:v>0.1236</c:v>
                </c:pt>
                <c:pt idx="5">
                  <c:v>0.1241</c:v>
                </c:pt>
                <c:pt idx="6">
                  <c:v>0.12490000000000002</c:v>
                </c:pt>
                <c:pt idx="7">
                  <c:v>0.12540000000000001</c:v>
                </c:pt>
                <c:pt idx="8">
                  <c:v>0.126</c:v>
                </c:pt>
                <c:pt idx="9">
                  <c:v>0.12669999999999998</c:v>
                </c:pt>
                <c:pt idx="10">
                  <c:v>0.1275</c:v>
                </c:pt>
                <c:pt idx="11">
                  <c:v>0.12809999999999999</c:v>
                </c:pt>
                <c:pt idx="12">
                  <c:v>0.12840000000000001</c:v>
                </c:pt>
                <c:pt idx="13">
                  <c:v>0.12879999999999997</c:v>
                </c:pt>
                <c:pt idx="14">
                  <c:v>0.12909999999999999</c:v>
                </c:pt>
                <c:pt idx="15">
                  <c:v>0.12919999999999998</c:v>
                </c:pt>
                <c:pt idx="16">
                  <c:v>0.1295</c:v>
                </c:pt>
                <c:pt idx="17">
                  <c:v>0.12959999999999999</c:v>
                </c:pt>
                <c:pt idx="18">
                  <c:v>0.12940000000000002</c:v>
                </c:pt>
              </c:numCache>
            </c:numRef>
          </c:val>
          <c:extLst>
            <c:ext xmlns:c16="http://schemas.microsoft.com/office/drawing/2014/chart" uri="{C3380CC4-5D6E-409C-BE32-E72D297353CC}">
              <c16:uniqueId val="{00000002-20AB-4564-98F6-A01A4484E89F}"/>
            </c:ext>
          </c:extLst>
        </c:ser>
        <c:ser>
          <c:idx val="3"/>
          <c:order val="3"/>
          <c:tx>
            <c:strRef>
              <c:f>Sheet1!$E$1</c:f>
              <c:strCache>
                <c:ptCount val="1"/>
                <c:pt idx="0">
                  <c:v>Mono Ammonium Phosphate (12-61-0)</c:v>
                </c:pt>
              </c:strCache>
            </c:strRef>
          </c:tx>
          <c:spPr>
            <a:solidFill>
              <a:schemeClr val="accent1">
                <a:lumMod val="60000"/>
              </a:schemeClr>
            </a:solidFill>
            <a:ln>
              <a:noFill/>
            </a:ln>
            <a:effectLst/>
          </c:spPr>
          <c:invertIfNegative val="0"/>
          <c:val>
            <c:numRef>
              <c:f>Sheet1!$E$2:$E$20</c:f>
              <c:numCache>
                <c:formatCode>0.00%</c:formatCode>
                <c:ptCount val="19"/>
                <c:pt idx="0">
                  <c:v>0.30449999999999999</c:v>
                </c:pt>
                <c:pt idx="1">
                  <c:v>0.30930000000000002</c:v>
                </c:pt>
                <c:pt idx="2">
                  <c:v>0.30989999999999995</c:v>
                </c:pt>
                <c:pt idx="3">
                  <c:v>0.31069999999999998</c:v>
                </c:pt>
                <c:pt idx="4">
                  <c:v>0.311</c:v>
                </c:pt>
                <c:pt idx="5">
                  <c:v>0.30869999999999997</c:v>
                </c:pt>
                <c:pt idx="6">
                  <c:v>0.30759999999999998</c:v>
                </c:pt>
                <c:pt idx="7">
                  <c:v>0.30589999999999995</c:v>
                </c:pt>
                <c:pt idx="8">
                  <c:v>0.30530000000000002</c:v>
                </c:pt>
                <c:pt idx="9">
                  <c:v>0.30420000000000003</c:v>
                </c:pt>
                <c:pt idx="10">
                  <c:v>0.30309999999999998</c:v>
                </c:pt>
                <c:pt idx="11">
                  <c:v>0.3019</c:v>
                </c:pt>
                <c:pt idx="12">
                  <c:v>0.30120000000000002</c:v>
                </c:pt>
                <c:pt idx="13">
                  <c:v>0.30059999999999998</c:v>
                </c:pt>
                <c:pt idx="14">
                  <c:v>0.30020000000000002</c:v>
                </c:pt>
                <c:pt idx="15">
                  <c:v>0.3</c:v>
                </c:pt>
                <c:pt idx="16">
                  <c:v>0.29959999999999998</c:v>
                </c:pt>
                <c:pt idx="17">
                  <c:v>0.29909999999999998</c:v>
                </c:pt>
                <c:pt idx="18">
                  <c:v>0.2989</c:v>
                </c:pt>
              </c:numCache>
            </c:numRef>
          </c:val>
          <c:extLst>
            <c:ext xmlns:c16="http://schemas.microsoft.com/office/drawing/2014/chart" uri="{C3380CC4-5D6E-409C-BE32-E72D297353CC}">
              <c16:uniqueId val="{00000003-20AB-4564-98F6-A01A4484E89F}"/>
            </c:ext>
          </c:extLst>
        </c:ser>
        <c:ser>
          <c:idx val="0"/>
          <c:order val="4"/>
          <c:tx>
            <c:strRef>
              <c:f>Sheet1!$B$1</c:f>
              <c:strCache>
                <c:ptCount val="1"/>
                <c:pt idx="0">
                  <c:v>Calcium Nitrate (15.5-0-0-19)</c:v>
                </c:pt>
              </c:strCache>
            </c:strRef>
          </c:tx>
          <c:spPr>
            <a:solidFill>
              <a:schemeClr val="accent1"/>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0.39979999999999993</c:v>
                </c:pt>
                <c:pt idx="1">
                  <c:v>0.40729999999999988</c:v>
                </c:pt>
                <c:pt idx="2">
                  <c:v>0.40590000000000004</c:v>
                </c:pt>
                <c:pt idx="3">
                  <c:v>0.40399999999999991</c:v>
                </c:pt>
                <c:pt idx="4">
                  <c:v>0.40239999999999998</c:v>
                </c:pt>
                <c:pt idx="5">
                  <c:v>0.40410000000000001</c:v>
                </c:pt>
                <c:pt idx="6">
                  <c:v>0.40329999999999988</c:v>
                </c:pt>
                <c:pt idx="7">
                  <c:v>0.4040999999999999</c:v>
                </c:pt>
                <c:pt idx="8">
                  <c:v>0.40359999999999985</c:v>
                </c:pt>
                <c:pt idx="9">
                  <c:v>0.4033000000000001</c:v>
                </c:pt>
                <c:pt idx="10">
                  <c:v>0.40299999999999991</c:v>
                </c:pt>
                <c:pt idx="11">
                  <c:v>0.40279999999999994</c:v>
                </c:pt>
                <c:pt idx="12">
                  <c:v>0.40269999999999984</c:v>
                </c:pt>
                <c:pt idx="13">
                  <c:v>0.40239999999999998</c:v>
                </c:pt>
                <c:pt idx="14">
                  <c:v>0.40199999999999991</c:v>
                </c:pt>
                <c:pt idx="15">
                  <c:v>0.40179999999999993</c:v>
                </c:pt>
                <c:pt idx="16">
                  <c:v>0.40119999999999989</c:v>
                </c:pt>
                <c:pt idx="17">
                  <c:v>0.40119999999999989</c:v>
                </c:pt>
                <c:pt idx="18">
                  <c:v>0.40099999999999991</c:v>
                </c:pt>
              </c:numCache>
            </c:numRef>
          </c:val>
          <c:extLst>
            <c:ext xmlns:c16="http://schemas.microsoft.com/office/drawing/2014/chart" uri="{C3380CC4-5D6E-409C-BE32-E72D297353CC}">
              <c16:uniqueId val="{00000004-20AB-4564-98F6-A01A4484E89F}"/>
            </c:ext>
          </c:extLst>
        </c:ser>
        <c:dLbls>
          <c:showLegendKey val="0"/>
          <c:showVal val="0"/>
          <c:showCatName val="0"/>
          <c:showSerName val="0"/>
          <c:showPercent val="0"/>
          <c:showBubbleSize val="0"/>
        </c:dLbls>
        <c:gapWidth val="92"/>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8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6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175405531921674"/>
          <c:y val="1.3025672742616522E-2"/>
          <c:w val="0.80561568268456463"/>
          <c:h val="0.68263800641667716"/>
        </c:manualLayout>
      </c:layout>
      <c:barChart>
        <c:barDir val="col"/>
        <c:grouping val="stacked"/>
        <c:varyColors val="0"/>
        <c:ser>
          <c:idx val="3"/>
          <c:order val="0"/>
          <c:tx>
            <c:strRef>
              <c:f>Sheet1!$E$1</c:f>
              <c:strCache>
                <c:ptCount val="1"/>
                <c:pt idx="0">
                  <c:v>Field &amp; Cash Crops</c:v>
                </c:pt>
              </c:strCache>
            </c:strRef>
          </c:tx>
          <c:spPr>
            <a:solidFill>
              <a:schemeClr val="accent1">
                <a:lumMod val="60000"/>
              </a:schemeClr>
            </a:solidFill>
            <a:ln>
              <a:noFill/>
            </a:ln>
            <a:effectLst/>
          </c:spPr>
          <c:invertIfNegative val="0"/>
          <c:val>
            <c:numRef>
              <c:f>Sheet1!$E$2:$E$20</c:f>
              <c:numCache>
                <c:formatCode>0.00%</c:formatCode>
                <c:ptCount val="19"/>
                <c:pt idx="0">
                  <c:v>7.999999999999996E-2</c:v>
                </c:pt>
                <c:pt idx="1">
                  <c:v>7.9300000000000037E-2</c:v>
                </c:pt>
                <c:pt idx="2">
                  <c:v>7.9200000000000048E-2</c:v>
                </c:pt>
                <c:pt idx="3">
                  <c:v>7.849000000000006E-2</c:v>
                </c:pt>
                <c:pt idx="4">
                  <c:v>7.8400000000000025E-2</c:v>
                </c:pt>
                <c:pt idx="5">
                  <c:v>7.7899999999999969E-2</c:v>
                </c:pt>
                <c:pt idx="6">
                  <c:v>7.7199999999999935E-2</c:v>
                </c:pt>
                <c:pt idx="7">
                  <c:v>7.7099999999999946E-2</c:v>
                </c:pt>
                <c:pt idx="8">
                  <c:v>7.6300000000000034E-2</c:v>
                </c:pt>
                <c:pt idx="9">
                  <c:v>7.6400000000000023E-2</c:v>
                </c:pt>
                <c:pt idx="10">
                  <c:v>7.6100000000000056E-2</c:v>
                </c:pt>
                <c:pt idx="11">
                  <c:v>7.5700000000000101E-2</c:v>
                </c:pt>
                <c:pt idx="12">
                  <c:v>7.5600000000000112E-2</c:v>
                </c:pt>
                <c:pt idx="13">
                  <c:v>7.5400000000000023E-2</c:v>
                </c:pt>
                <c:pt idx="14">
                  <c:v>7.5100000000000056E-2</c:v>
                </c:pt>
                <c:pt idx="15">
                  <c:v>7.5000000000000067E-2</c:v>
                </c:pt>
                <c:pt idx="16">
                  <c:v>7.5400000000000023E-2</c:v>
                </c:pt>
                <c:pt idx="17">
                  <c:v>7.5200000000000045E-2</c:v>
                </c:pt>
                <c:pt idx="18">
                  <c:v>7.4999999999999956E-2</c:v>
                </c:pt>
              </c:numCache>
            </c:numRef>
          </c:val>
          <c:extLst>
            <c:ext xmlns:c16="http://schemas.microsoft.com/office/drawing/2014/chart" uri="{C3380CC4-5D6E-409C-BE32-E72D297353CC}">
              <c16:uniqueId val="{00000000-C46A-4E4B-96AD-CA3F5ADABFD7}"/>
            </c:ext>
          </c:extLst>
        </c:ser>
        <c:ser>
          <c:idx val="1"/>
          <c:order val="1"/>
          <c:tx>
            <c:strRef>
              <c:f>Sheet1!$C$1</c:f>
              <c:strCache>
                <c:ptCount val="1"/>
                <c:pt idx="0">
                  <c:v>Foliage Crops</c:v>
                </c:pt>
              </c:strCache>
            </c:strRef>
          </c:tx>
          <c:spPr>
            <a:solidFill>
              <a:schemeClr val="accent3"/>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Sheet1!$C$2:$C$20</c:f>
              <c:numCache>
                <c:formatCode>0.00%</c:formatCode>
                <c:ptCount val="19"/>
                <c:pt idx="0">
                  <c:v>0.16049999999999998</c:v>
                </c:pt>
                <c:pt idx="1">
                  <c:v>0.1608</c:v>
                </c:pt>
                <c:pt idx="2">
                  <c:v>0.16070000000000001</c:v>
                </c:pt>
                <c:pt idx="3">
                  <c:v>0.16099999999999998</c:v>
                </c:pt>
                <c:pt idx="4">
                  <c:v>0.16070000000000001</c:v>
                </c:pt>
                <c:pt idx="5">
                  <c:v>0.16089999999999999</c:v>
                </c:pt>
                <c:pt idx="6">
                  <c:v>0.16110000000000002</c:v>
                </c:pt>
                <c:pt idx="7">
                  <c:v>0.16139999999999999</c:v>
                </c:pt>
                <c:pt idx="8">
                  <c:v>0.16160000000000002</c:v>
                </c:pt>
                <c:pt idx="9">
                  <c:v>0.16149999999999998</c:v>
                </c:pt>
                <c:pt idx="10">
                  <c:v>0.1618</c:v>
                </c:pt>
                <c:pt idx="11">
                  <c:v>0.16170000000000001</c:v>
                </c:pt>
                <c:pt idx="12">
                  <c:v>0.16160000000000002</c:v>
                </c:pt>
                <c:pt idx="13">
                  <c:v>0.16139999999999999</c:v>
                </c:pt>
                <c:pt idx="14">
                  <c:v>0.1613</c:v>
                </c:pt>
                <c:pt idx="15">
                  <c:v>0.16099999999999998</c:v>
                </c:pt>
                <c:pt idx="16">
                  <c:v>0.1608</c:v>
                </c:pt>
                <c:pt idx="17">
                  <c:v>0.16060000000000002</c:v>
                </c:pt>
                <c:pt idx="18">
                  <c:v>0.16070000000000001</c:v>
                </c:pt>
              </c:numCache>
            </c:numRef>
          </c:val>
          <c:extLst>
            <c:ext xmlns:c16="http://schemas.microsoft.com/office/drawing/2014/chart" uri="{C3380CC4-5D6E-409C-BE32-E72D297353CC}">
              <c16:uniqueId val="{00000001-C46A-4E4B-96AD-CA3F5ADABFD7}"/>
            </c:ext>
          </c:extLst>
        </c:ser>
        <c:ser>
          <c:idx val="2"/>
          <c:order val="2"/>
          <c:tx>
            <c:strRef>
              <c:f>Sheet1!$D$1</c:f>
              <c:strCache>
                <c:ptCount val="1"/>
                <c:pt idx="0">
                  <c:v>Fruits &amp; Vegetable</c:v>
                </c:pt>
              </c:strCache>
            </c:strRef>
          </c:tx>
          <c:spPr>
            <a:solidFill>
              <a:schemeClr val="accent5"/>
            </a:solidFill>
            <a:ln>
              <a:noFill/>
            </a:ln>
            <a:effectLst/>
          </c:spPr>
          <c:invertIfNegative val="0"/>
          <c:val>
            <c:numRef>
              <c:f>Sheet1!$D$2:$D$20</c:f>
              <c:numCache>
                <c:formatCode>0.00%</c:formatCode>
                <c:ptCount val="19"/>
                <c:pt idx="0">
                  <c:v>0.34160000000000001</c:v>
                </c:pt>
                <c:pt idx="1">
                  <c:v>0.34189999999999998</c:v>
                </c:pt>
                <c:pt idx="2">
                  <c:v>0.34199999999999997</c:v>
                </c:pt>
                <c:pt idx="3">
                  <c:v>0.34211000000000003</c:v>
                </c:pt>
                <c:pt idx="4">
                  <c:v>0.3422</c:v>
                </c:pt>
                <c:pt idx="5">
                  <c:v>0.34240000000000004</c:v>
                </c:pt>
                <c:pt idx="6">
                  <c:v>0.34260000000000002</c:v>
                </c:pt>
                <c:pt idx="7">
                  <c:v>0.34250000000000003</c:v>
                </c:pt>
                <c:pt idx="8">
                  <c:v>0.34279999999999999</c:v>
                </c:pt>
                <c:pt idx="9">
                  <c:v>0.3427</c:v>
                </c:pt>
                <c:pt idx="10">
                  <c:v>0.34289999999999998</c:v>
                </c:pt>
                <c:pt idx="11">
                  <c:v>0.34299999999999997</c:v>
                </c:pt>
                <c:pt idx="12">
                  <c:v>0.34329999999999999</c:v>
                </c:pt>
                <c:pt idx="13">
                  <c:v>0.34340000000000004</c:v>
                </c:pt>
                <c:pt idx="14">
                  <c:v>0.34370000000000001</c:v>
                </c:pt>
                <c:pt idx="15">
                  <c:v>0.34389999999999998</c:v>
                </c:pt>
                <c:pt idx="16">
                  <c:v>0.34379999999999999</c:v>
                </c:pt>
                <c:pt idx="17">
                  <c:v>0.34399999999999997</c:v>
                </c:pt>
                <c:pt idx="18">
                  <c:v>0.34420000000000001</c:v>
                </c:pt>
              </c:numCache>
            </c:numRef>
          </c:val>
          <c:extLst>
            <c:ext xmlns:c16="http://schemas.microsoft.com/office/drawing/2014/chart" uri="{C3380CC4-5D6E-409C-BE32-E72D297353CC}">
              <c16:uniqueId val="{00000002-C46A-4E4B-96AD-CA3F5ADABFD7}"/>
            </c:ext>
          </c:extLst>
        </c:ser>
        <c:ser>
          <c:idx val="0"/>
          <c:order val="3"/>
          <c:tx>
            <c:strRef>
              <c:f>Sheet1!$B$1</c:f>
              <c:strCache>
                <c:ptCount val="1"/>
                <c:pt idx="0">
                  <c:v>Gardening &amp; Horticulture</c:v>
                </c:pt>
              </c:strCache>
            </c:strRef>
          </c:tx>
          <c:spPr>
            <a:solidFill>
              <a:schemeClr val="accent1"/>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0.41789999999999999</c:v>
                </c:pt>
                <c:pt idx="1">
                  <c:v>0.41799999999999998</c:v>
                </c:pt>
                <c:pt idx="2">
                  <c:v>0.41809999999999997</c:v>
                </c:pt>
                <c:pt idx="3">
                  <c:v>0.41839999999999999</c:v>
                </c:pt>
                <c:pt idx="4">
                  <c:v>0.41869999999999996</c:v>
                </c:pt>
                <c:pt idx="5">
                  <c:v>0.41880000000000001</c:v>
                </c:pt>
                <c:pt idx="6">
                  <c:v>0.41909999999999997</c:v>
                </c:pt>
                <c:pt idx="7">
                  <c:v>0.41899999999999998</c:v>
                </c:pt>
                <c:pt idx="8">
                  <c:v>0.41930000000000001</c:v>
                </c:pt>
                <c:pt idx="9">
                  <c:v>0.4194</c:v>
                </c:pt>
                <c:pt idx="10">
                  <c:v>0.41919999999999996</c:v>
                </c:pt>
                <c:pt idx="11">
                  <c:v>0.41959999999999997</c:v>
                </c:pt>
                <c:pt idx="12">
                  <c:v>0.41949999999999998</c:v>
                </c:pt>
                <c:pt idx="13">
                  <c:v>0.41980000000000001</c:v>
                </c:pt>
                <c:pt idx="14">
                  <c:v>0.4199</c:v>
                </c:pt>
                <c:pt idx="15">
                  <c:v>0.42009999999999997</c:v>
                </c:pt>
                <c:pt idx="16">
                  <c:v>0.42</c:v>
                </c:pt>
                <c:pt idx="17">
                  <c:v>0.42019999999999996</c:v>
                </c:pt>
                <c:pt idx="18">
                  <c:v>0.42009999999999997</c:v>
                </c:pt>
              </c:numCache>
            </c:numRef>
          </c:val>
          <c:extLst>
            <c:ext xmlns:c16="http://schemas.microsoft.com/office/drawing/2014/chart" uri="{C3380CC4-5D6E-409C-BE32-E72D297353CC}">
              <c16:uniqueId val="{00000003-C46A-4E4B-96AD-CA3F5ADABFD7}"/>
            </c:ext>
          </c:extLst>
        </c:ser>
        <c:dLbls>
          <c:showLegendKey val="0"/>
          <c:showVal val="0"/>
          <c:showCatName val="0"/>
          <c:showSerName val="0"/>
          <c:showPercent val="0"/>
          <c:showBubbleSize val="0"/>
        </c:dLbls>
        <c:gapWidth val="94"/>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8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6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914019330338751E-2"/>
          <c:y val="0.24324278497045829"/>
          <c:w val="0.95804792260294591"/>
          <c:h val="0.58524689908383398"/>
        </c:manualLayout>
      </c:layout>
      <c:barChart>
        <c:barDir val="col"/>
        <c:grouping val="clustered"/>
        <c:varyColors val="0"/>
        <c:ser>
          <c:idx val="0"/>
          <c:order val="0"/>
          <c:tx>
            <c:strRef>
              <c:f>Sheet1!$B$1</c:f>
              <c:strCache>
                <c:ptCount val="1"/>
                <c:pt idx="0">
                  <c:v>Value (USD Million)</c:v>
                </c:pt>
              </c:strCache>
            </c:strRef>
          </c:tx>
          <c:spPr>
            <a:solidFill>
              <a:schemeClr val="bg1">
                <a:lumMod val="75000"/>
              </a:schemeClr>
            </a:solidFill>
            <a:ln>
              <a:noFill/>
            </a:ln>
            <a:effectLst>
              <a:innerShdw blurRad="63500" dist="50800" dir="16200000">
                <a:prstClr val="black">
                  <a:alpha val="50000"/>
                </a:prstClr>
              </a:inn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31.785095999999996</c:v>
                </c:pt>
                <c:pt idx="1">
                  <c:v>33.355046850000001</c:v>
                </c:pt>
                <c:pt idx="2">
                  <c:v>34.879724879999998</c:v>
                </c:pt>
                <c:pt idx="3">
                  <c:v>35.147353720000005</c:v>
                </c:pt>
                <c:pt idx="4">
                  <c:v>36.770186239999994</c:v>
                </c:pt>
                <c:pt idx="5">
                  <c:v>38.7503675842608</c:v>
                </c:pt>
                <c:pt idx="6">
                  <c:v>41.203944970862018</c:v>
                </c:pt>
                <c:pt idx="7">
                  <c:v>44.058342286385788</c:v>
                </c:pt>
                <c:pt idx="8">
                  <c:v>46.973103282107289</c:v>
                </c:pt>
                <c:pt idx="9">
                  <c:v>50.392653542662813</c:v>
                </c:pt>
                <c:pt idx="10">
                  <c:v>53.907071572229206</c:v>
                </c:pt>
                <c:pt idx="11">
                  <c:v>57.793931654829464</c:v>
                </c:pt>
                <c:pt idx="12">
                  <c:v>61.952527279171115</c:v>
                </c:pt>
                <c:pt idx="13">
                  <c:v>66.057759674323123</c:v>
                </c:pt>
                <c:pt idx="14">
                  <c:v>70.238474502629245</c:v>
                </c:pt>
                <c:pt idx="15">
                  <c:v>74.673683218965962</c:v>
                </c:pt>
                <c:pt idx="16">
                  <c:v>78.774590986109331</c:v>
                </c:pt>
                <c:pt idx="17">
                  <c:v>83.664591562241526</c:v>
                </c:pt>
                <c:pt idx="18">
                  <c:v>88.194041541316196</c:v>
                </c:pt>
              </c:numCache>
            </c:numRef>
          </c:val>
          <c:extLst>
            <c:ext xmlns:c16="http://schemas.microsoft.com/office/drawing/2014/chart" uri="{C3380CC4-5D6E-409C-BE32-E72D297353CC}">
              <c16:uniqueId val="{00000000-F246-4B4B-8456-ED431222B3BB}"/>
            </c:ext>
          </c:extLst>
        </c:ser>
        <c:dLbls>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6968"/>
        <c:crosses val="autoZero"/>
        <c:auto val="1"/>
        <c:lblAlgn val="ctr"/>
        <c:lblOffset val="100"/>
        <c:noMultiLvlLbl val="0"/>
      </c:catAx>
      <c:spPr>
        <a:noFill/>
        <a:ln>
          <a:noFill/>
        </a:ln>
        <a:effectLst/>
      </c:spPr>
    </c:plotArea>
    <c:legend>
      <c:legendPos val="b"/>
      <c:layout>
        <c:manualLayout>
          <c:xMode val="edge"/>
          <c:yMode val="edge"/>
          <c:x val="0.41218781475619121"/>
          <c:y val="0.90951663548158557"/>
          <c:w val="0.18553013957968878"/>
          <c:h val="7.7349740045432103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showDLblsOverMax val="0"/>
  </c:chart>
  <c:spPr>
    <a:noFill/>
    <a:ln>
      <a:noFill/>
    </a:ln>
    <a:effectLst/>
  </c:spPr>
  <c:txPr>
    <a:bodyPr/>
    <a:lstStyle/>
    <a:p>
      <a:pPr>
        <a:defRPr sz="8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914019330338751E-2"/>
          <c:y val="0.24324278497045829"/>
          <c:w val="0.95804792260294591"/>
          <c:h val="0.58524689908383398"/>
        </c:manualLayout>
      </c:layout>
      <c:barChart>
        <c:barDir val="col"/>
        <c:grouping val="clustered"/>
        <c:varyColors val="0"/>
        <c:ser>
          <c:idx val="0"/>
          <c:order val="0"/>
          <c:tx>
            <c:strRef>
              <c:f>Sheet1!$B$1</c:f>
              <c:strCache>
                <c:ptCount val="1"/>
                <c:pt idx="0">
                  <c:v>Volume (kilo tonnes)</c:v>
                </c:pt>
              </c:strCache>
            </c:strRef>
          </c:tx>
          <c:spPr>
            <a:solidFill>
              <a:schemeClr val="bg1">
                <a:lumMod val="75000"/>
              </a:schemeClr>
            </a:solidFill>
            <a:ln>
              <a:noFill/>
            </a:ln>
            <a:effectLst>
              <a:innerShdw blurRad="63500" dist="50800" dir="16200000">
                <a:prstClr val="black">
                  <a:alpha val="50000"/>
                </a:prstClr>
              </a:inn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18.792648</c:v>
                </c:pt>
                <c:pt idx="1">
                  <c:v>19.587983000000001</c:v>
                </c:pt>
                <c:pt idx="2">
                  <c:v>20.077287999999999</c:v>
                </c:pt>
                <c:pt idx="3">
                  <c:v>20.915140000000001</c:v>
                </c:pt>
                <c:pt idx="4">
                  <c:v>21.453983999999998</c:v>
                </c:pt>
                <c:pt idx="5">
                  <c:v>22.480985331199999</c:v>
                </c:pt>
                <c:pt idx="6">
                  <c:v>23.791222675652801</c:v>
                </c:pt>
                <c:pt idx="7">
                  <c:v>25.254220991783122</c:v>
                </c:pt>
                <c:pt idx="8">
                  <c:v>26.888052051852139</c:v>
                </c:pt>
                <c:pt idx="9">
                  <c:v>28.617103176853188</c:v>
                </c:pt>
                <c:pt idx="10">
                  <c:v>30.66620282277195</c:v>
                </c:pt>
                <c:pt idx="11">
                  <c:v>32.748148036508084</c:v>
                </c:pt>
                <c:pt idx="12">
                  <c:v>34.853541588305056</c:v>
                </c:pt>
                <c:pt idx="13">
                  <c:v>37.066341520488457</c:v>
                </c:pt>
                <c:pt idx="14">
                  <c:v>39.466738069108011</c:v>
                </c:pt>
                <c:pt idx="15">
                  <c:v>41.931137847379205</c:v>
                </c:pt>
                <c:pt idx="16">
                  <c:v>44.445001272363534</c:v>
                </c:pt>
                <c:pt idx="17">
                  <c:v>46.999366043966582</c:v>
                </c:pt>
                <c:pt idx="18">
                  <c:v>49.689617382995209</c:v>
                </c:pt>
              </c:numCache>
            </c:numRef>
          </c:val>
          <c:extLst>
            <c:ext xmlns:c16="http://schemas.microsoft.com/office/drawing/2014/chart" uri="{C3380CC4-5D6E-409C-BE32-E72D297353CC}">
              <c16:uniqueId val="{00000000-1AEF-4DFD-9F3D-19A48F749DC4}"/>
            </c:ext>
          </c:extLst>
        </c:ser>
        <c:dLbls>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6968"/>
        <c:crosses val="autoZero"/>
        <c:auto val="1"/>
        <c:lblAlgn val="ctr"/>
        <c:lblOffset val="100"/>
        <c:noMultiLvlLbl val="0"/>
      </c:catAx>
      <c:spPr>
        <a:noFill/>
        <a:ln>
          <a:noFill/>
        </a:ln>
        <a:effectLst/>
      </c:spPr>
    </c:plotArea>
    <c:legend>
      <c:legendPos val="b"/>
      <c:layout>
        <c:manualLayout>
          <c:xMode val="edge"/>
          <c:yMode val="edge"/>
          <c:x val="0.41218781475619121"/>
          <c:y val="0.90951663548158557"/>
          <c:w val="0.18553013957968878"/>
          <c:h val="7.7349740045432103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showDLblsOverMax val="0"/>
  </c:chart>
  <c:spPr>
    <a:noFill/>
    <a:ln>
      <a:noFill/>
    </a:ln>
    <a:effectLst/>
  </c:spPr>
  <c:txPr>
    <a:bodyPr/>
    <a:lstStyle/>
    <a:p>
      <a:pPr>
        <a:defRPr sz="8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131080553981976"/>
          <c:y val="0"/>
          <c:w val="0.74989047791810814"/>
          <c:h val="0.69378003930581567"/>
        </c:manualLayout>
      </c:layout>
      <c:barChart>
        <c:barDir val="col"/>
        <c:grouping val="stacked"/>
        <c:varyColors val="0"/>
        <c:ser>
          <c:idx val="2"/>
          <c:order val="0"/>
          <c:tx>
            <c:strRef>
              <c:f>Sheet1!$D$1</c:f>
              <c:strCache>
                <c:ptCount val="1"/>
                <c:pt idx="0">
                  <c:v>Potassium Sulphate (0-0-50)</c:v>
                </c:pt>
              </c:strCache>
            </c:strRef>
          </c:tx>
          <c:spPr>
            <a:solidFill>
              <a:schemeClr val="accent5"/>
            </a:solidFill>
            <a:ln>
              <a:noFill/>
            </a:ln>
            <a:effectLst/>
          </c:spPr>
          <c:invertIfNegative val="0"/>
          <c:val>
            <c:numRef>
              <c:f>Sheet1!$D$2:$D$20</c:f>
              <c:numCache>
                <c:formatCode>0.00%</c:formatCode>
                <c:ptCount val="19"/>
                <c:pt idx="0">
                  <c:v>7.8700000000000006E-2</c:v>
                </c:pt>
                <c:pt idx="1">
                  <c:v>6.8199999999999997E-2</c:v>
                </c:pt>
                <c:pt idx="2">
                  <c:v>6.6900000000000001E-2</c:v>
                </c:pt>
                <c:pt idx="3">
                  <c:v>6.5799999999999984E-2</c:v>
                </c:pt>
                <c:pt idx="4">
                  <c:v>6.4699999999999994E-2</c:v>
                </c:pt>
                <c:pt idx="5">
                  <c:v>6.3100000000000003E-2</c:v>
                </c:pt>
                <c:pt idx="6">
                  <c:v>6.2500000000000014E-2</c:v>
                </c:pt>
                <c:pt idx="7">
                  <c:v>6.1399999999999989E-2</c:v>
                </c:pt>
                <c:pt idx="8">
                  <c:v>6.0299999999999972E-2</c:v>
                </c:pt>
                <c:pt idx="9">
                  <c:v>5.9199999999999982E-2</c:v>
                </c:pt>
                <c:pt idx="10">
                  <c:v>5.8199999999999981E-2</c:v>
                </c:pt>
                <c:pt idx="11">
                  <c:v>5.7099999999999991E-2</c:v>
                </c:pt>
                <c:pt idx="12">
                  <c:v>5.7399999999999986E-2</c:v>
                </c:pt>
                <c:pt idx="13">
                  <c:v>5.7599999999999991E-2</c:v>
                </c:pt>
                <c:pt idx="14">
                  <c:v>5.769999999999998E-2</c:v>
                </c:pt>
                <c:pt idx="15">
                  <c:v>5.7899999999999986E-2</c:v>
                </c:pt>
                <c:pt idx="16">
                  <c:v>5.8199999999999981E-2</c:v>
                </c:pt>
                <c:pt idx="17">
                  <c:v>5.8500000000000003E-2</c:v>
                </c:pt>
                <c:pt idx="18">
                  <c:v>5.879999999999997E-2</c:v>
                </c:pt>
              </c:numCache>
            </c:numRef>
          </c:val>
          <c:extLst>
            <c:ext xmlns:c16="http://schemas.microsoft.com/office/drawing/2014/chart" uri="{C3380CC4-5D6E-409C-BE32-E72D297353CC}">
              <c16:uniqueId val="{00000000-3DF4-4A16-AA17-6A9965BFA3D6}"/>
            </c:ext>
          </c:extLst>
        </c:ser>
        <c:ser>
          <c:idx val="4"/>
          <c:order val="1"/>
          <c:tx>
            <c:strRef>
              <c:f>Sheet1!$F$1</c:f>
              <c:strCache>
                <c:ptCount val="1"/>
                <c:pt idx="0">
                  <c:v>Mono Potassium Phosphate (0- 52-34)</c:v>
                </c:pt>
              </c:strCache>
            </c:strRef>
          </c:tx>
          <c:spPr>
            <a:solidFill>
              <a:schemeClr val="accent3">
                <a:lumMod val="60000"/>
              </a:schemeClr>
            </a:solidFill>
            <a:ln>
              <a:noFill/>
            </a:ln>
            <a:effectLst/>
          </c:spPr>
          <c:invertIfNegative val="0"/>
          <c:val>
            <c:numRef>
              <c:f>Sheet1!$F$2:$F$20</c:f>
              <c:numCache>
                <c:formatCode>0.00%</c:formatCode>
                <c:ptCount val="19"/>
                <c:pt idx="0">
                  <c:v>9.9199999999999955E-2</c:v>
                </c:pt>
                <c:pt idx="1">
                  <c:v>0.10880000000000001</c:v>
                </c:pt>
                <c:pt idx="2">
                  <c:v>0.11040000000000005</c:v>
                </c:pt>
                <c:pt idx="3">
                  <c:v>0.11190000000000011</c:v>
                </c:pt>
                <c:pt idx="4">
                  <c:v>0.11350000000000005</c:v>
                </c:pt>
                <c:pt idx="5">
                  <c:v>0.11519999999999997</c:v>
                </c:pt>
                <c:pt idx="6">
                  <c:v>0.1169</c:v>
                </c:pt>
                <c:pt idx="7">
                  <c:v>0.11840000000000006</c:v>
                </c:pt>
                <c:pt idx="8">
                  <c:v>0.12000000000000011</c:v>
                </c:pt>
                <c:pt idx="9">
                  <c:v>0.12179999999999991</c:v>
                </c:pt>
                <c:pt idx="10">
                  <c:v>0.12340000000000007</c:v>
                </c:pt>
                <c:pt idx="11">
                  <c:v>0.12529999999999997</c:v>
                </c:pt>
                <c:pt idx="12">
                  <c:v>0.12550000000000017</c:v>
                </c:pt>
                <c:pt idx="13">
                  <c:v>0.12580000000000013</c:v>
                </c:pt>
                <c:pt idx="14">
                  <c:v>0.12620000000000009</c:v>
                </c:pt>
                <c:pt idx="15">
                  <c:v>0.12630000000000008</c:v>
                </c:pt>
                <c:pt idx="16">
                  <c:v>0.12670000000000003</c:v>
                </c:pt>
                <c:pt idx="17">
                  <c:v>0.12680000000000013</c:v>
                </c:pt>
                <c:pt idx="18">
                  <c:v>0.1271000000000001</c:v>
                </c:pt>
              </c:numCache>
            </c:numRef>
          </c:val>
          <c:extLst>
            <c:ext xmlns:c16="http://schemas.microsoft.com/office/drawing/2014/chart" uri="{C3380CC4-5D6E-409C-BE32-E72D297353CC}">
              <c16:uniqueId val="{00000001-3DF4-4A16-AA17-6A9965BFA3D6}"/>
            </c:ext>
          </c:extLst>
        </c:ser>
        <c:ser>
          <c:idx val="1"/>
          <c:order val="2"/>
          <c:tx>
            <c:strRef>
              <c:f>Sheet1!$C$1</c:f>
              <c:strCache>
                <c:ptCount val="1"/>
                <c:pt idx="0">
                  <c:v>Potassium Nitrate (13-0-45)</c:v>
                </c:pt>
              </c:strCache>
            </c:strRef>
          </c:tx>
          <c:spPr>
            <a:solidFill>
              <a:schemeClr val="accent3"/>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Sheet1!$C$2:$C$20</c:f>
              <c:numCache>
                <c:formatCode>0.00%</c:formatCode>
                <c:ptCount val="19"/>
                <c:pt idx="0">
                  <c:v>0.13760000000000003</c:v>
                </c:pt>
                <c:pt idx="1">
                  <c:v>0.12620000000000001</c:v>
                </c:pt>
                <c:pt idx="2">
                  <c:v>0.12670000000000001</c:v>
                </c:pt>
                <c:pt idx="3">
                  <c:v>0.12739999999999999</c:v>
                </c:pt>
                <c:pt idx="4">
                  <c:v>0.12820000000000001</c:v>
                </c:pt>
                <c:pt idx="5">
                  <c:v>0.12870000000000001</c:v>
                </c:pt>
                <c:pt idx="6">
                  <c:v>0.12950000000000003</c:v>
                </c:pt>
                <c:pt idx="7">
                  <c:v>0.13000000000000003</c:v>
                </c:pt>
                <c:pt idx="8">
                  <c:v>0.13060000000000002</c:v>
                </c:pt>
                <c:pt idx="9">
                  <c:v>0.1313</c:v>
                </c:pt>
                <c:pt idx="10">
                  <c:v>0.13210000000000002</c:v>
                </c:pt>
                <c:pt idx="11">
                  <c:v>0.13270000000000001</c:v>
                </c:pt>
                <c:pt idx="12">
                  <c:v>0.13300000000000003</c:v>
                </c:pt>
                <c:pt idx="13">
                  <c:v>0.13339999999999999</c:v>
                </c:pt>
                <c:pt idx="14">
                  <c:v>0.13370000000000001</c:v>
                </c:pt>
                <c:pt idx="15">
                  <c:v>0.1338</c:v>
                </c:pt>
                <c:pt idx="16">
                  <c:v>0.13410000000000002</c:v>
                </c:pt>
                <c:pt idx="17">
                  <c:v>0.13420000000000001</c:v>
                </c:pt>
                <c:pt idx="18">
                  <c:v>0.13400000000000004</c:v>
                </c:pt>
              </c:numCache>
            </c:numRef>
          </c:val>
          <c:extLst>
            <c:ext xmlns:c16="http://schemas.microsoft.com/office/drawing/2014/chart" uri="{C3380CC4-5D6E-409C-BE32-E72D297353CC}">
              <c16:uniqueId val="{00000002-3DF4-4A16-AA17-6A9965BFA3D6}"/>
            </c:ext>
          </c:extLst>
        </c:ser>
        <c:ser>
          <c:idx val="3"/>
          <c:order val="3"/>
          <c:tx>
            <c:strRef>
              <c:f>Sheet1!$E$1</c:f>
              <c:strCache>
                <c:ptCount val="1"/>
                <c:pt idx="0">
                  <c:v>Mono Ammonium Phosphate (12-61-0)</c:v>
                </c:pt>
              </c:strCache>
            </c:strRef>
          </c:tx>
          <c:spPr>
            <a:solidFill>
              <a:schemeClr val="accent1">
                <a:lumMod val="60000"/>
              </a:schemeClr>
            </a:solidFill>
            <a:ln>
              <a:noFill/>
            </a:ln>
            <a:effectLst/>
          </c:spPr>
          <c:invertIfNegative val="0"/>
          <c:val>
            <c:numRef>
              <c:f>Sheet1!$E$2:$E$20</c:f>
              <c:numCache>
                <c:formatCode>0.00%</c:formatCode>
                <c:ptCount val="19"/>
                <c:pt idx="0">
                  <c:v>0.30109999999999998</c:v>
                </c:pt>
                <c:pt idx="1">
                  <c:v>0.30590000000000001</c:v>
                </c:pt>
                <c:pt idx="2">
                  <c:v>0.30649999999999994</c:v>
                </c:pt>
                <c:pt idx="3">
                  <c:v>0.30729999999999996</c:v>
                </c:pt>
                <c:pt idx="4">
                  <c:v>0.30759999999999998</c:v>
                </c:pt>
                <c:pt idx="5">
                  <c:v>0.30529999999999996</c:v>
                </c:pt>
                <c:pt idx="6">
                  <c:v>0.30419999999999997</c:v>
                </c:pt>
                <c:pt idx="7">
                  <c:v>0.30249999999999994</c:v>
                </c:pt>
                <c:pt idx="8">
                  <c:v>0.3019</c:v>
                </c:pt>
                <c:pt idx="9">
                  <c:v>0.30080000000000001</c:v>
                </c:pt>
                <c:pt idx="10">
                  <c:v>0.29969999999999997</c:v>
                </c:pt>
                <c:pt idx="11">
                  <c:v>0.29849999999999999</c:v>
                </c:pt>
                <c:pt idx="12">
                  <c:v>0.29780000000000001</c:v>
                </c:pt>
                <c:pt idx="13">
                  <c:v>0.29719999999999996</c:v>
                </c:pt>
                <c:pt idx="14">
                  <c:v>0.29680000000000001</c:v>
                </c:pt>
                <c:pt idx="15">
                  <c:v>0.29659999999999997</c:v>
                </c:pt>
                <c:pt idx="16">
                  <c:v>0.29619999999999996</c:v>
                </c:pt>
                <c:pt idx="17">
                  <c:v>0.29569999999999996</c:v>
                </c:pt>
                <c:pt idx="18">
                  <c:v>0.29549999999999998</c:v>
                </c:pt>
              </c:numCache>
            </c:numRef>
          </c:val>
          <c:extLst>
            <c:ext xmlns:c16="http://schemas.microsoft.com/office/drawing/2014/chart" uri="{C3380CC4-5D6E-409C-BE32-E72D297353CC}">
              <c16:uniqueId val="{00000003-3DF4-4A16-AA17-6A9965BFA3D6}"/>
            </c:ext>
          </c:extLst>
        </c:ser>
        <c:ser>
          <c:idx val="0"/>
          <c:order val="4"/>
          <c:tx>
            <c:strRef>
              <c:f>Sheet1!$B$1</c:f>
              <c:strCache>
                <c:ptCount val="1"/>
                <c:pt idx="0">
                  <c:v>Calcium Nitrate (15.5-0-0-19)</c:v>
                </c:pt>
              </c:strCache>
            </c:strRef>
          </c:tx>
          <c:spPr>
            <a:solidFill>
              <a:schemeClr val="accent1"/>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0.38339999999999996</c:v>
                </c:pt>
                <c:pt idx="1">
                  <c:v>0.39089999999999991</c:v>
                </c:pt>
                <c:pt idx="2">
                  <c:v>0.38950000000000007</c:v>
                </c:pt>
                <c:pt idx="3">
                  <c:v>0.38759999999999994</c:v>
                </c:pt>
                <c:pt idx="4">
                  <c:v>0.38600000000000001</c:v>
                </c:pt>
                <c:pt idx="5">
                  <c:v>0.38770000000000004</c:v>
                </c:pt>
                <c:pt idx="6">
                  <c:v>0.38689999999999991</c:v>
                </c:pt>
                <c:pt idx="7">
                  <c:v>0.38769999999999993</c:v>
                </c:pt>
                <c:pt idx="8">
                  <c:v>0.38719999999999988</c:v>
                </c:pt>
                <c:pt idx="9">
                  <c:v>0.38690000000000013</c:v>
                </c:pt>
                <c:pt idx="10">
                  <c:v>0.38659999999999994</c:v>
                </c:pt>
                <c:pt idx="11">
                  <c:v>0.38639999999999997</c:v>
                </c:pt>
                <c:pt idx="12">
                  <c:v>0.38629999999999987</c:v>
                </c:pt>
                <c:pt idx="13">
                  <c:v>0.38600000000000001</c:v>
                </c:pt>
                <c:pt idx="14">
                  <c:v>0.38559999999999994</c:v>
                </c:pt>
                <c:pt idx="15">
                  <c:v>0.38539999999999996</c:v>
                </c:pt>
                <c:pt idx="16">
                  <c:v>0.38479999999999992</c:v>
                </c:pt>
                <c:pt idx="17">
                  <c:v>0.38479999999999992</c:v>
                </c:pt>
                <c:pt idx="18">
                  <c:v>0.38459999999999994</c:v>
                </c:pt>
              </c:numCache>
            </c:numRef>
          </c:val>
          <c:extLst>
            <c:ext xmlns:c16="http://schemas.microsoft.com/office/drawing/2014/chart" uri="{C3380CC4-5D6E-409C-BE32-E72D297353CC}">
              <c16:uniqueId val="{00000004-3DF4-4A16-AA17-6A9965BFA3D6}"/>
            </c:ext>
          </c:extLst>
        </c:ser>
        <c:dLbls>
          <c:showLegendKey val="0"/>
          <c:showVal val="0"/>
          <c:showCatName val="0"/>
          <c:showSerName val="0"/>
          <c:showPercent val="0"/>
          <c:showBubbleSize val="0"/>
        </c:dLbls>
        <c:gapWidth val="92"/>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8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6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3546970481807"/>
          <c:y val="3.8496094575540462E-3"/>
          <c:w val="0.80561568268456463"/>
          <c:h val="0.68263800641667716"/>
        </c:manualLayout>
      </c:layout>
      <c:barChart>
        <c:barDir val="col"/>
        <c:grouping val="stacked"/>
        <c:varyColors val="0"/>
        <c:ser>
          <c:idx val="3"/>
          <c:order val="0"/>
          <c:tx>
            <c:strRef>
              <c:f>Sheet1!$E$1</c:f>
              <c:strCache>
                <c:ptCount val="1"/>
                <c:pt idx="0">
                  <c:v>Field &amp; Cash Crops</c:v>
                </c:pt>
              </c:strCache>
            </c:strRef>
          </c:tx>
          <c:spPr>
            <a:solidFill>
              <a:schemeClr val="accent1">
                <a:lumMod val="60000"/>
              </a:schemeClr>
            </a:solidFill>
            <a:ln>
              <a:noFill/>
            </a:ln>
            <a:effectLst/>
          </c:spPr>
          <c:invertIfNegative val="0"/>
          <c:val>
            <c:numRef>
              <c:f>Sheet1!$E$2:$E$20</c:f>
              <c:numCache>
                <c:formatCode>0.00%</c:formatCode>
                <c:ptCount val="19"/>
                <c:pt idx="0">
                  <c:v>0.17049999999999998</c:v>
                </c:pt>
                <c:pt idx="1">
                  <c:v>0.16979999999999995</c:v>
                </c:pt>
                <c:pt idx="2">
                  <c:v>0.16969999999999996</c:v>
                </c:pt>
                <c:pt idx="3">
                  <c:v>0.16898999999999997</c:v>
                </c:pt>
                <c:pt idx="4">
                  <c:v>0.16890000000000005</c:v>
                </c:pt>
                <c:pt idx="5">
                  <c:v>0.16839999999999988</c:v>
                </c:pt>
                <c:pt idx="6">
                  <c:v>0.16769999999999996</c:v>
                </c:pt>
                <c:pt idx="7">
                  <c:v>0.16759999999999997</c:v>
                </c:pt>
                <c:pt idx="8">
                  <c:v>0.16679999999999995</c:v>
                </c:pt>
                <c:pt idx="9">
                  <c:v>0.16690000000000005</c:v>
                </c:pt>
                <c:pt idx="10">
                  <c:v>0.16660000000000008</c:v>
                </c:pt>
                <c:pt idx="11">
                  <c:v>0.1661999999999999</c:v>
                </c:pt>
                <c:pt idx="12">
                  <c:v>0.16609999999999991</c:v>
                </c:pt>
                <c:pt idx="13">
                  <c:v>0.16589999999999994</c:v>
                </c:pt>
                <c:pt idx="14">
                  <c:v>0.16559999999999997</c:v>
                </c:pt>
                <c:pt idx="15">
                  <c:v>0.16549999999999998</c:v>
                </c:pt>
                <c:pt idx="16">
                  <c:v>0.16590000000000005</c:v>
                </c:pt>
                <c:pt idx="17">
                  <c:v>0.16569999999999996</c:v>
                </c:pt>
                <c:pt idx="18">
                  <c:v>0.16549999999999998</c:v>
                </c:pt>
              </c:numCache>
            </c:numRef>
          </c:val>
          <c:extLst>
            <c:ext xmlns:c16="http://schemas.microsoft.com/office/drawing/2014/chart" uri="{C3380CC4-5D6E-409C-BE32-E72D297353CC}">
              <c16:uniqueId val="{00000000-860A-4BF2-8802-EAD611456814}"/>
            </c:ext>
          </c:extLst>
        </c:ser>
        <c:ser>
          <c:idx val="2"/>
          <c:order val="1"/>
          <c:tx>
            <c:strRef>
              <c:f>Sheet1!$D$1</c:f>
              <c:strCache>
                <c:ptCount val="1"/>
                <c:pt idx="0">
                  <c:v>Fruits &amp; Vegetable</c:v>
                </c:pt>
              </c:strCache>
            </c:strRef>
          </c:tx>
          <c:spPr>
            <a:solidFill>
              <a:schemeClr val="accent5"/>
            </a:solidFill>
            <a:ln>
              <a:noFill/>
            </a:ln>
            <a:effectLst/>
          </c:spPr>
          <c:invertIfNegative val="0"/>
          <c:val>
            <c:numRef>
              <c:f>Sheet1!$D$2:$D$20</c:f>
              <c:numCache>
                <c:formatCode>0.00%</c:formatCode>
                <c:ptCount val="19"/>
                <c:pt idx="0">
                  <c:v>0.16220000000000001</c:v>
                </c:pt>
                <c:pt idx="1">
                  <c:v>0.16250000000000003</c:v>
                </c:pt>
                <c:pt idx="2">
                  <c:v>0.16260000000000002</c:v>
                </c:pt>
                <c:pt idx="3">
                  <c:v>0.16271000000000002</c:v>
                </c:pt>
                <c:pt idx="4">
                  <c:v>0.1628</c:v>
                </c:pt>
                <c:pt idx="5">
                  <c:v>0.16300000000000003</c:v>
                </c:pt>
                <c:pt idx="6">
                  <c:v>0.16320000000000001</c:v>
                </c:pt>
                <c:pt idx="7">
                  <c:v>0.16310000000000002</c:v>
                </c:pt>
                <c:pt idx="8">
                  <c:v>0.16339999999999999</c:v>
                </c:pt>
                <c:pt idx="9">
                  <c:v>0.1633</c:v>
                </c:pt>
                <c:pt idx="10">
                  <c:v>0.16350000000000003</c:v>
                </c:pt>
                <c:pt idx="11">
                  <c:v>0.16360000000000002</c:v>
                </c:pt>
                <c:pt idx="12">
                  <c:v>0.16389999999999999</c:v>
                </c:pt>
                <c:pt idx="13">
                  <c:v>0.16400000000000003</c:v>
                </c:pt>
                <c:pt idx="14">
                  <c:v>0.1643</c:v>
                </c:pt>
                <c:pt idx="15">
                  <c:v>0.16450000000000004</c:v>
                </c:pt>
                <c:pt idx="16">
                  <c:v>0.16439999999999999</c:v>
                </c:pt>
                <c:pt idx="17">
                  <c:v>0.16460000000000002</c:v>
                </c:pt>
                <c:pt idx="18">
                  <c:v>0.1648</c:v>
                </c:pt>
              </c:numCache>
            </c:numRef>
          </c:val>
          <c:extLst>
            <c:ext xmlns:c16="http://schemas.microsoft.com/office/drawing/2014/chart" uri="{C3380CC4-5D6E-409C-BE32-E72D297353CC}">
              <c16:uniqueId val="{00000001-860A-4BF2-8802-EAD611456814}"/>
            </c:ext>
          </c:extLst>
        </c:ser>
        <c:ser>
          <c:idx val="0"/>
          <c:order val="2"/>
          <c:tx>
            <c:strRef>
              <c:f>Sheet1!$B$1</c:f>
              <c:strCache>
                <c:ptCount val="1"/>
                <c:pt idx="0">
                  <c:v>Gardening &amp; Horticulture</c:v>
                </c:pt>
              </c:strCache>
            </c:strRef>
          </c:tx>
          <c:spPr>
            <a:solidFill>
              <a:schemeClr val="accent1"/>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0.27660000000000001</c:v>
                </c:pt>
                <c:pt idx="1">
                  <c:v>0.2767</c:v>
                </c:pt>
                <c:pt idx="2">
                  <c:v>0.27679999999999999</c:v>
                </c:pt>
                <c:pt idx="3">
                  <c:v>0.27710000000000001</c:v>
                </c:pt>
                <c:pt idx="4">
                  <c:v>0.27739999999999998</c:v>
                </c:pt>
                <c:pt idx="5">
                  <c:v>0.27750000000000002</c:v>
                </c:pt>
                <c:pt idx="6">
                  <c:v>0.27779999999999999</c:v>
                </c:pt>
                <c:pt idx="7">
                  <c:v>0.2777</c:v>
                </c:pt>
                <c:pt idx="8">
                  <c:v>0.27800000000000002</c:v>
                </c:pt>
                <c:pt idx="9">
                  <c:v>0.27810000000000001</c:v>
                </c:pt>
                <c:pt idx="10">
                  <c:v>0.27789999999999998</c:v>
                </c:pt>
                <c:pt idx="11">
                  <c:v>0.27829999999999999</c:v>
                </c:pt>
                <c:pt idx="12">
                  <c:v>0.2782</c:v>
                </c:pt>
                <c:pt idx="13">
                  <c:v>0.27850000000000003</c:v>
                </c:pt>
                <c:pt idx="14">
                  <c:v>0.27860000000000001</c:v>
                </c:pt>
                <c:pt idx="15">
                  <c:v>0.27879999999999999</c:v>
                </c:pt>
                <c:pt idx="16">
                  <c:v>0.2787</c:v>
                </c:pt>
                <c:pt idx="17">
                  <c:v>0.27889999999999998</c:v>
                </c:pt>
                <c:pt idx="18">
                  <c:v>0.27879999999999999</c:v>
                </c:pt>
              </c:numCache>
            </c:numRef>
          </c:val>
          <c:extLst>
            <c:ext xmlns:c16="http://schemas.microsoft.com/office/drawing/2014/chart" uri="{C3380CC4-5D6E-409C-BE32-E72D297353CC}">
              <c16:uniqueId val="{00000002-860A-4BF2-8802-EAD611456814}"/>
            </c:ext>
          </c:extLst>
        </c:ser>
        <c:ser>
          <c:idx val="1"/>
          <c:order val="3"/>
          <c:tx>
            <c:strRef>
              <c:f>Sheet1!$C$1</c:f>
              <c:strCache>
                <c:ptCount val="1"/>
                <c:pt idx="0">
                  <c:v>Foliage Crops</c:v>
                </c:pt>
              </c:strCache>
            </c:strRef>
          </c:tx>
          <c:spPr>
            <a:solidFill>
              <a:schemeClr val="accent3"/>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Sheet1!$C$2:$C$20</c:f>
              <c:numCache>
                <c:formatCode>0.00%</c:formatCode>
                <c:ptCount val="19"/>
                <c:pt idx="0">
                  <c:v>0.39069999999999999</c:v>
                </c:pt>
                <c:pt idx="1">
                  <c:v>0.39100000000000001</c:v>
                </c:pt>
                <c:pt idx="2">
                  <c:v>0.39090000000000003</c:v>
                </c:pt>
                <c:pt idx="3">
                  <c:v>0.39119999999999999</c:v>
                </c:pt>
                <c:pt idx="4">
                  <c:v>0.39090000000000003</c:v>
                </c:pt>
                <c:pt idx="5">
                  <c:v>0.3911</c:v>
                </c:pt>
                <c:pt idx="6">
                  <c:v>0.39130000000000004</c:v>
                </c:pt>
                <c:pt idx="7">
                  <c:v>0.3916</c:v>
                </c:pt>
                <c:pt idx="8">
                  <c:v>0.39180000000000004</c:v>
                </c:pt>
                <c:pt idx="9">
                  <c:v>0.39169999999999999</c:v>
                </c:pt>
                <c:pt idx="10">
                  <c:v>0.39200000000000002</c:v>
                </c:pt>
                <c:pt idx="11">
                  <c:v>0.39190000000000003</c:v>
                </c:pt>
                <c:pt idx="12">
                  <c:v>0.39180000000000004</c:v>
                </c:pt>
                <c:pt idx="13">
                  <c:v>0.3916</c:v>
                </c:pt>
                <c:pt idx="14">
                  <c:v>0.39150000000000001</c:v>
                </c:pt>
                <c:pt idx="15">
                  <c:v>0.39119999999999999</c:v>
                </c:pt>
                <c:pt idx="16">
                  <c:v>0.39100000000000001</c:v>
                </c:pt>
                <c:pt idx="17">
                  <c:v>0.39080000000000004</c:v>
                </c:pt>
                <c:pt idx="18">
                  <c:v>0.39090000000000003</c:v>
                </c:pt>
              </c:numCache>
            </c:numRef>
          </c:val>
          <c:extLst>
            <c:ext xmlns:c16="http://schemas.microsoft.com/office/drawing/2014/chart" uri="{C3380CC4-5D6E-409C-BE32-E72D297353CC}">
              <c16:uniqueId val="{00000003-860A-4BF2-8802-EAD611456814}"/>
            </c:ext>
          </c:extLst>
        </c:ser>
        <c:dLbls>
          <c:showLegendKey val="0"/>
          <c:showVal val="0"/>
          <c:showCatName val="0"/>
          <c:showSerName val="0"/>
          <c:showPercent val="0"/>
          <c:showBubbleSize val="0"/>
        </c:dLbls>
        <c:gapWidth val="92"/>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8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6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295533877714468"/>
          <c:y val="8.437694436536412E-3"/>
          <c:w val="0.80561568268456463"/>
          <c:h val="0.68263800641667716"/>
        </c:manualLayout>
      </c:layout>
      <c:barChart>
        <c:barDir val="col"/>
        <c:grouping val="stacked"/>
        <c:varyColors val="0"/>
        <c:ser>
          <c:idx val="3"/>
          <c:order val="0"/>
          <c:tx>
            <c:strRef>
              <c:f>Sheet1!$E$1</c:f>
              <c:strCache>
                <c:ptCount val="1"/>
                <c:pt idx="0">
                  <c:v>Field &amp; Cash Crops</c:v>
                </c:pt>
              </c:strCache>
            </c:strRef>
          </c:tx>
          <c:spPr>
            <a:solidFill>
              <a:schemeClr val="accent1">
                <a:lumMod val="60000"/>
              </a:schemeClr>
            </a:solidFill>
            <a:ln>
              <a:noFill/>
            </a:ln>
            <a:effectLst/>
          </c:spPr>
          <c:invertIfNegative val="0"/>
          <c:val>
            <c:numRef>
              <c:f>Sheet1!$E$2:$E$20</c:f>
              <c:numCache>
                <c:formatCode>0.00%</c:formatCode>
                <c:ptCount val="19"/>
                <c:pt idx="0">
                  <c:v>0.12318959999999998</c:v>
                </c:pt>
                <c:pt idx="1">
                  <c:v>0.12251629000000006</c:v>
                </c:pt>
                <c:pt idx="2">
                  <c:v>0.12247287000000003</c:v>
                </c:pt>
                <c:pt idx="3">
                  <c:v>0.12154724999999998</c:v>
                </c:pt>
                <c:pt idx="4">
                  <c:v>0.12130006000000004</c:v>
                </c:pt>
                <c:pt idx="5">
                  <c:v>0.12079699000000005</c:v>
                </c:pt>
                <c:pt idx="6">
                  <c:v>0.11987614999999995</c:v>
                </c:pt>
                <c:pt idx="7">
                  <c:v>0.11958199999999995</c:v>
                </c:pt>
                <c:pt idx="8">
                  <c:v>0.11884687000000001</c:v>
                </c:pt>
                <c:pt idx="9">
                  <c:v>0.11889564000000004</c:v>
                </c:pt>
                <c:pt idx="10">
                  <c:v>0.11850593000000002</c:v>
                </c:pt>
                <c:pt idx="11">
                  <c:v>0.11785978999999996</c:v>
                </c:pt>
                <c:pt idx="12">
                  <c:v>0.11779153000000001</c:v>
                </c:pt>
                <c:pt idx="13">
                  <c:v>0.11736685999999995</c:v>
                </c:pt>
                <c:pt idx="14">
                  <c:v>0.11703557999999999</c:v>
                </c:pt>
                <c:pt idx="15">
                  <c:v>0.11669588000000006</c:v>
                </c:pt>
                <c:pt idx="16">
                  <c:v>0.11699451000000002</c:v>
                </c:pt>
                <c:pt idx="17">
                  <c:v>0.11671461000000002</c:v>
                </c:pt>
                <c:pt idx="18">
                  <c:v>0.11643592999999995</c:v>
                </c:pt>
              </c:numCache>
            </c:numRef>
          </c:val>
          <c:extLst>
            <c:ext xmlns:c16="http://schemas.microsoft.com/office/drawing/2014/chart" uri="{C3380CC4-5D6E-409C-BE32-E72D297353CC}">
              <c16:uniqueId val="{00000000-47AF-4951-A992-E88A6A4C455F}"/>
            </c:ext>
          </c:extLst>
        </c:ser>
        <c:ser>
          <c:idx val="1"/>
          <c:order val="1"/>
          <c:tx>
            <c:strRef>
              <c:f>Sheet1!$C$1</c:f>
              <c:strCache>
                <c:ptCount val="1"/>
                <c:pt idx="0">
                  <c:v>Foliage Crops</c:v>
                </c:pt>
              </c:strCache>
            </c:strRef>
          </c:tx>
          <c:spPr>
            <a:solidFill>
              <a:schemeClr val="accent3"/>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Sheet1!$C$2:$C$20</c:f>
              <c:numCache>
                <c:formatCode>0.00%</c:formatCode>
                <c:ptCount val="19"/>
                <c:pt idx="0">
                  <c:v>0.21285303000000003</c:v>
                </c:pt>
                <c:pt idx="1">
                  <c:v>0.21314540000000004</c:v>
                </c:pt>
                <c:pt idx="2">
                  <c:v>0.21297931000000001</c:v>
                </c:pt>
                <c:pt idx="3">
                  <c:v>0.21329823000000001</c:v>
                </c:pt>
                <c:pt idx="4">
                  <c:v>0.21302393</c:v>
                </c:pt>
                <c:pt idx="5">
                  <c:v>0.21314243999999999</c:v>
                </c:pt>
                <c:pt idx="6">
                  <c:v>0.21335176</c:v>
                </c:pt>
                <c:pt idx="7">
                  <c:v>0.21365344999999999</c:v>
                </c:pt>
                <c:pt idx="8">
                  <c:v>0.21387845000000005</c:v>
                </c:pt>
                <c:pt idx="9">
                  <c:v>0.21372182000000001</c:v>
                </c:pt>
                <c:pt idx="10">
                  <c:v>0.21407732000000002</c:v>
                </c:pt>
                <c:pt idx="11">
                  <c:v>0.21399045</c:v>
                </c:pt>
                <c:pt idx="12">
                  <c:v>0.21390486</c:v>
                </c:pt>
                <c:pt idx="13">
                  <c:v>0.21370076000000005</c:v>
                </c:pt>
                <c:pt idx="14">
                  <c:v>0.21366303999999997</c:v>
                </c:pt>
                <c:pt idx="15">
                  <c:v>0.21339438999999996</c:v>
                </c:pt>
                <c:pt idx="16">
                  <c:v>0.21322206999999996</c:v>
                </c:pt>
                <c:pt idx="17">
                  <c:v>0.21303252000000006</c:v>
                </c:pt>
                <c:pt idx="18">
                  <c:v>0.21315159000000003</c:v>
                </c:pt>
              </c:numCache>
            </c:numRef>
          </c:val>
          <c:extLst>
            <c:ext xmlns:c16="http://schemas.microsoft.com/office/drawing/2014/chart" uri="{C3380CC4-5D6E-409C-BE32-E72D297353CC}">
              <c16:uniqueId val="{00000001-47AF-4951-A992-E88A6A4C455F}"/>
            </c:ext>
          </c:extLst>
        </c:ser>
        <c:ser>
          <c:idx val="2"/>
          <c:order val="2"/>
          <c:tx>
            <c:strRef>
              <c:f>Sheet1!$D$1</c:f>
              <c:strCache>
                <c:ptCount val="1"/>
                <c:pt idx="0">
                  <c:v>Fruits &amp; Vegetable</c:v>
                </c:pt>
              </c:strCache>
            </c:strRef>
          </c:tx>
          <c:spPr>
            <a:solidFill>
              <a:schemeClr val="accent5"/>
            </a:solidFill>
            <a:ln>
              <a:noFill/>
            </a:ln>
            <a:effectLst/>
          </c:spPr>
          <c:invertIfNegative val="0"/>
          <c:val>
            <c:numRef>
              <c:f>Sheet1!$D$2:$D$20</c:f>
              <c:numCache>
                <c:formatCode>0.00%</c:formatCode>
                <c:ptCount val="19"/>
                <c:pt idx="0">
                  <c:v>0.26397566</c:v>
                </c:pt>
                <c:pt idx="1">
                  <c:v>0.26426428000000007</c:v>
                </c:pt>
                <c:pt idx="2">
                  <c:v>0.26441914999999999</c:v>
                </c:pt>
                <c:pt idx="3">
                  <c:v>0.26453003000000003</c:v>
                </c:pt>
                <c:pt idx="4">
                  <c:v>0.26461171999999999</c:v>
                </c:pt>
                <c:pt idx="5">
                  <c:v>0.26486405000000002</c:v>
                </c:pt>
                <c:pt idx="6">
                  <c:v>0.26508470999999995</c:v>
                </c:pt>
                <c:pt idx="7">
                  <c:v>0.26499398999999996</c:v>
                </c:pt>
                <c:pt idx="8">
                  <c:v>0.26527675000000006</c:v>
                </c:pt>
                <c:pt idx="9">
                  <c:v>0.26523205999999999</c:v>
                </c:pt>
                <c:pt idx="10">
                  <c:v>0.26539661999999997</c:v>
                </c:pt>
                <c:pt idx="11">
                  <c:v>0.26550703999999997</c:v>
                </c:pt>
                <c:pt idx="12">
                  <c:v>0.26580923000000001</c:v>
                </c:pt>
                <c:pt idx="13">
                  <c:v>0.26592804999999997</c:v>
                </c:pt>
                <c:pt idx="14">
                  <c:v>0.26618342</c:v>
                </c:pt>
                <c:pt idx="15">
                  <c:v>0.26638579000000001</c:v>
                </c:pt>
                <c:pt idx="16">
                  <c:v>0.26627817999999998</c:v>
                </c:pt>
                <c:pt idx="17">
                  <c:v>0.26647896999999998</c:v>
                </c:pt>
                <c:pt idx="18">
                  <c:v>0.26669148999999998</c:v>
                </c:pt>
              </c:numCache>
            </c:numRef>
          </c:val>
          <c:extLst>
            <c:ext xmlns:c16="http://schemas.microsoft.com/office/drawing/2014/chart" uri="{C3380CC4-5D6E-409C-BE32-E72D297353CC}">
              <c16:uniqueId val="{00000002-47AF-4951-A992-E88A6A4C455F}"/>
            </c:ext>
          </c:extLst>
        </c:ser>
        <c:ser>
          <c:idx val="0"/>
          <c:order val="3"/>
          <c:tx>
            <c:strRef>
              <c:f>Sheet1!$B$1</c:f>
              <c:strCache>
                <c:ptCount val="1"/>
                <c:pt idx="0">
                  <c:v>Gardening &amp; Horticulture</c:v>
                </c:pt>
              </c:strCache>
            </c:strRef>
          </c:tx>
          <c:spPr>
            <a:solidFill>
              <a:schemeClr val="accent1"/>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0.39998170999999999</c:v>
                </c:pt>
                <c:pt idx="1">
                  <c:v>0.40007403000000014</c:v>
                </c:pt>
                <c:pt idx="2">
                  <c:v>0.40012867000000002</c:v>
                </c:pt>
                <c:pt idx="3">
                  <c:v>0.40062449000000006</c:v>
                </c:pt>
                <c:pt idx="4">
                  <c:v>0.40106428999999999</c:v>
                </c:pt>
                <c:pt idx="5">
                  <c:v>0.40119652</c:v>
                </c:pt>
                <c:pt idx="6">
                  <c:v>0.40168737999999993</c:v>
                </c:pt>
                <c:pt idx="7">
                  <c:v>0.40177056</c:v>
                </c:pt>
                <c:pt idx="8">
                  <c:v>0.40199793000000006</c:v>
                </c:pt>
                <c:pt idx="9">
                  <c:v>0.40215048000000009</c:v>
                </c:pt>
                <c:pt idx="10">
                  <c:v>0.40202012999999998</c:v>
                </c:pt>
                <c:pt idx="11">
                  <c:v>0.40264272000000001</c:v>
                </c:pt>
                <c:pt idx="12">
                  <c:v>0.40249438000000004</c:v>
                </c:pt>
                <c:pt idx="13">
                  <c:v>0.40300433000000002</c:v>
                </c:pt>
                <c:pt idx="14">
                  <c:v>0.40311796</c:v>
                </c:pt>
                <c:pt idx="15">
                  <c:v>0.40352394000000003</c:v>
                </c:pt>
                <c:pt idx="16">
                  <c:v>0.40350523999999999</c:v>
                </c:pt>
                <c:pt idx="17">
                  <c:v>0.40377390000000002</c:v>
                </c:pt>
                <c:pt idx="18">
                  <c:v>0.40372098999999995</c:v>
                </c:pt>
              </c:numCache>
            </c:numRef>
          </c:val>
          <c:extLst>
            <c:ext xmlns:c16="http://schemas.microsoft.com/office/drawing/2014/chart" uri="{C3380CC4-5D6E-409C-BE32-E72D297353CC}">
              <c16:uniqueId val="{00000003-47AF-4951-A992-E88A6A4C455F}"/>
            </c:ext>
          </c:extLst>
        </c:ser>
        <c:dLbls>
          <c:dLblPos val="inEnd"/>
          <c:showLegendKey val="0"/>
          <c:showVal val="0"/>
          <c:showCatName val="0"/>
          <c:showSerName val="0"/>
          <c:showPercent val="0"/>
          <c:showBubbleSize val="0"/>
        </c:dLbls>
        <c:gapWidth val="76"/>
        <c:overlap val="100"/>
        <c:axId val="514429984"/>
        <c:axId val="514432280"/>
      </c:barChart>
      <c:catAx>
        <c:axId val="51442998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max val="1"/>
        </c:scaling>
        <c:delete val="1"/>
        <c:axPos val="l"/>
        <c:numFmt formatCode="0.00%" sourceLinked="1"/>
        <c:majorTickMark val="out"/>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8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7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582434696231198E-2"/>
          <c:y val="0.20120036897787272"/>
          <c:w val="0.95804792260294591"/>
          <c:h val="0.59547327267395322"/>
        </c:manualLayout>
      </c:layout>
      <c:barChart>
        <c:barDir val="col"/>
        <c:grouping val="clustered"/>
        <c:varyColors val="0"/>
        <c:ser>
          <c:idx val="0"/>
          <c:order val="0"/>
          <c:tx>
            <c:strRef>
              <c:f>Sheet1!$B$1</c:f>
              <c:strCache>
                <c:ptCount val="1"/>
                <c:pt idx="0">
                  <c:v>Value (USD Million)</c:v>
                </c:pt>
              </c:strCache>
            </c:strRef>
          </c:tx>
          <c:spPr>
            <a:solidFill>
              <a:schemeClr val="bg1">
                <a:lumMod val="75000"/>
              </a:schemeClr>
            </a:solidFill>
            <a:ln>
              <a:noFill/>
            </a:ln>
            <a:effectLst>
              <a:innerShdw blurRad="63500" dist="50800" dir="16200000">
                <a:prstClr val="black">
                  <a:alpha val="50000"/>
                </a:prstClr>
              </a:inn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17.052587999999989</c:v>
                </c:pt>
                <c:pt idx="1">
                  <c:v>17.941664469999985</c:v>
                </c:pt>
                <c:pt idx="2">
                  <c:v>18.909154880000045</c:v>
                </c:pt>
                <c:pt idx="3">
                  <c:v>18.762389920000004</c:v>
                </c:pt>
                <c:pt idx="4">
                  <c:v>19.391576319999988</c:v>
                </c:pt>
                <c:pt idx="5">
                  <c:v>20.275944387753601</c:v>
                </c:pt>
                <c:pt idx="6">
                  <c:v>21.277446993150093</c:v>
                </c:pt>
                <c:pt idx="7">
                  <c:v>22.389648489172394</c:v>
                </c:pt>
                <c:pt idx="8">
                  <c:v>23.934524015678662</c:v>
                </c:pt>
                <c:pt idx="9">
                  <c:v>25.470696935810501</c:v>
                </c:pt>
                <c:pt idx="10">
                  <c:v>27.271788252254002</c:v>
                </c:pt>
                <c:pt idx="11">
                  <c:v>28.713576198410326</c:v>
                </c:pt>
                <c:pt idx="12">
                  <c:v>30.723968279625108</c:v>
                </c:pt>
                <c:pt idx="13">
                  <c:v>32.609275193132355</c:v>
                </c:pt>
                <c:pt idx="14">
                  <c:v>34.832159017652714</c:v>
                </c:pt>
                <c:pt idx="15">
                  <c:v>36.624694766795258</c:v>
                </c:pt>
                <c:pt idx="16">
                  <c:v>38.813345831953633</c:v>
                </c:pt>
                <c:pt idx="17">
                  <c:v>41.184028663272905</c:v>
                </c:pt>
                <c:pt idx="18">
                  <c:v>43.45326864261925</c:v>
                </c:pt>
              </c:numCache>
            </c:numRef>
          </c:val>
          <c:extLst>
            <c:ext xmlns:c16="http://schemas.microsoft.com/office/drawing/2014/chart" uri="{C3380CC4-5D6E-409C-BE32-E72D297353CC}">
              <c16:uniqueId val="{00000000-F246-4B4B-8456-ED431222B3BB}"/>
            </c:ext>
          </c:extLst>
        </c:ser>
        <c:dLbls>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6968"/>
        <c:crosses val="autoZero"/>
        <c:auto val="1"/>
        <c:lblAlgn val="ctr"/>
        <c:lblOffset val="100"/>
        <c:noMultiLvlLbl val="0"/>
      </c:catAx>
      <c:spPr>
        <a:noFill/>
        <a:ln>
          <a:noFill/>
        </a:ln>
        <a:effectLst/>
      </c:spPr>
    </c:plotArea>
    <c:legend>
      <c:legendPos val="b"/>
      <c:layout>
        <c:manualLayout>
          <c:xMode val="edge"/>
          <c:yMode val="edge"/>
          <c:x val="0.42085623012208367"/>
          <c:y val="0.88184843226581489"/>
          <c:w val="0.18553013957968878"/>
          <c:h val="7.7349740045432103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showDLblsOverMax val="0"/>
  </c:chart>
  <c:spPr>
    <a:noFill/>
    <a:ln>
      <a:noFill/>
    </a:ln>
    <a:effectLst/>
  </c:spPr>
  <c:txPr>
    <a:bodyPr/>
    <a:lstStyle/>
    <a:p>
      <a:pPr>
        <a:defRPr sz="8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582434696231198E-2"/>
          <c:y val="8.4723721190695128E-2"/>
          <c:w val="0.95804792260294591"/>
          <c:h val="0.59547327267395322"/>
        </c:manualLayout>
      </c:layout>
      <c:barChart>
        <c:barDir val="col"/>
        <c:grouping val="clustered"/>
        <c:varyColors val="0"/>
        <c:ser>
          <c:idx val="0"/>
          <c:order val="0"/>
          <c:tx>
            <c:strRef>
              <c:f>Sheet1!$B$1</c:f>
              <c:strCache>
                <c:ptCount val="1"/>
                <c:pt idx="0">
                  <c:v>Volume (Kilo Tonnes)</c:v>
                </c:pt>
              </c:strCache>
            </c:strRef>
          </c:tx>
          <c:spPr>
            <a:solidFill>
              <a:schemeClr val="bg1">
                <a:lumMod val="75000"/>
              </a:schemeClr>
            </a:solidFill>
            <a:ln>
              <a:noFill/>
            </a:ln>
            <a:effectLst>
              <a:innerShdw blurRad="63500" dist="50800" dir="16200000">
                <a:prstClr val="black">
                  <a:alpha val="50000"/>
                </a:prstClr>
              </a:inn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12.779774000000009</c:v>
                </c:pt>
                <c:pt idx="1">
                  <c:v>13.354526000000007</c:v>
                </c:pt>
                <c:pt idx="2">
                  <c:v>13.792765000000001</c:v>
                </c:pt>
                <c:pt idx="3">
                  <c:v>14.166233999999996</c:v>
                </c:pt>
                <c:pt idx="4">
                  <c:v>14.36887200000001</c:v>
                </c:pt>
                <c:pt idx="5">
                  <c:v>15.142151276800007</c:v>
                </c:pt>
                <c:pt idx="6">
                  <c:v>15.795409693938563</c:v>
                </c:pt>
                <c:pt idx="7">
                  <c:v>16.56739317380622</c:v>
                </c:pt>
                <c:pt idx="8">
                  <c:v>17.676404589643557</c:v>
                </c:pt>
                <c:pt idx="9">
                  <c:v>18.822383326631265</c:v>
                </c:pt>
                <c:pt idx="10">
                  <c:v>19.981883442587243</c:v>
                </c:pt>
                <c:pt idx="11">
                  <c:v>20.992402587505147</c:v>
                </c:pt>
                <c:pt idx="12">
                  <c:v>22.354833026925125</c:v>
                </c:pt>
                <c:pt idx="13">
                  <c:v>23.446263111219913</c:v>
                </c:pt>
                <c:pt idx="14">
                  <c:v>24.807663929153602</c:v>
                </c:pt>
                <c:pt idx="15">
                  <c:v>25.892370980019496</c:v>
                </c:pt>
                <c:pt idx="16">
                  <c:v>27.208462707852966</c:v>
                </c:pt>
                <c:pt idx="17">
                  <c:v>28.600019905050633</c:v>
                </c:pt>
                <c:pt idx="18">
                  <c:v>30.025001596809791</c:v>
                </c:pt>
              </c:numCache>
            </c:numRef>
          </c:val>
          <c:extLst>
            <c:ext xmlns:c16="http://schemas.microsoft.com/office/drawing/2014/chart" uri="{C3380CC4-5D6E-409C-BE32-E72D297353CC}">
              <c16:uniqueId val="{00000000-60E0-436F-99EA-462E19DF5E7E}"/>
            </c:ext>
          </c:extLst>
        </c:ser>
        <c:dLbls>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6968"/>
        <c:crosses val="autoZero"/>
        <c:auto val="1"/>
        <c:lblAlgn val="ctr"/>
        <c:lblOffset val="100"/>
        <c:noMultiLvlLbl val="0"/>
      </c:catAx>
      <c:spPr>
        <a:noFill/>
        <a:ln>
          <a:noFill/>
        </a:ln>
        <a:effectLst/>
      </c:spPr>
    </c:plotArea>
    <c:legend>
      <c:legendPos val="b"/>
      <c:layout>
        <c:manualLayout>
          <c:xMode val="edge"/>
          <c:yMode val="edge"/>
          <c:x val="0.42085623012208367"/>
          <c:y val="0.88184843226581489"/>
          <c:w val="0.18553013957968878"/>
          <c:h val="7.7349740045432103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showDLblsOverMax val="0"/>
  </c:chart>
  <c:spPr>
    <a:noFill/>
    <a:ln>
      <a:noFill/>
    </a:ln>
    <a:effectLst/>
  </c:spPr>
  <c:txPr>
    <a:bodyPr/>
    <a:lstStyle/>
    <a:p>
      <a:pPr>
        <a:defRPr sz="8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131080553981976"/>
          <c:y val="0"/>
          <c:w val="0.74989047791810814"/>
          <c:h val="0.69378003930581567"/>
        </c:manualLayout>
      </c:layout>
      <c:barChart>
        <c:barDir val="col"/>
        <c:grouping val="stacked"/>
        <c:varyColors val="0"/>
        <c:ser>
          <c:idx val="2"/>
          <c:order val="0"/>
          <c:tx>
            <c:strRef>
              <c:f>Sheet1!$D$1</c:f>
              <c:strCache>
                <c:ptCount val="1"/>
                <c:pt idx="0">
                  <c:v>Potassium Sulphate (0-0-50)</c:v>
                </c:pt>
              </c:strCache>
            </c:strRef>
          </c:tx>
          <c:spPr>
            <a:solidFill>
              <a:schemeClr val="accent5"/>
            </a:solidFill>
            <a:ln>
              <a:noFill/>
            </a:ln>
            <a:effectLst/>
          </c:spPr>
          <c:invertIfNegative val="0"/>
          <c:val>
            <c:numRef>
              <c:f>Sheet1!$D$2:$D$20</c:f>
              <c:numCache>
                <c:formatCode>0.00%</c:formatCode>
                <c:ptCount val="19"/>
                <c:pt idx="0">
                  <c:v>7.1200000000000013E-2</c:v>
                </c:pt>
                <c:pt idx="1">
                  <c:v>6.0699999999999997E-2</c:v>
                </c:pt>
                <c:pt idx="2">
                  <c:v>5.9400000000000001E-2</c:v>
                </c:pt>
                <c:pt idx="3">
                  <c:v>5.8299999999999977E-2</c:v>
                </c:pt>
                <c:pt idx="4">
                  <c:v>5.7199999999999987E-2</c:v>
                </c:pt>
                <c:pt idx="5">
                  <c:v>5.5599999999999997E-2</c:v>
                </c:pt>
                <c:pt idx="6">
                  <c:v>5.5000000000000007E-2</c:v>
                </c:pt>
                <c:pt idx="7">
                  <c:v>5.389999999999999E-2</c:v>
                </c:pt>
                <c:pt idx="8">
                  <c:v>5.2799999999999972E-2</c:v>
                </c:pt>
                <c:pt idx="9">
                  <c:v>5.1699999999999982E-2</c:v>
                </c:pt>
                <c:pt idx="10">
                  <c:v>5.0699999999999981E-2</c:v>
                </c:pt>
                <c:pt idx="11">
                  <c:v>4.9599999999999991E-2</c:v>
                </c:pt>
                <c:pt idx="12">
                  <c:v>4.9899999999999986E-2</c:v>
                </c:pt>
                <c:pt idx="13">
                  <c:v>5.0099999999999992E-2</c:v>
                </c:pt>
                <c:pt idx="14">
                  <c:v>5.0199999999999981E-2</c:v>
                </c:pt>
                <c:pt idx="15">
                  <c:v>5.0399999999999986E-2</c:v>
                </c:pt>
                <c:pt idx="16">
                  <c:v>5.0699999999999981E-2</c:v>
                </c:pt>
                <c:pt idx="17">
                  <c:v>5.1000000000000004E-2</c:v>
                </c:pt>
                <c:pt idx="18">
                  <c:v>5.1299999999999971E-2</c:v>
                </c:pt>
              </c:numCache>
            </c:numRef>
          </c:val>
          <c:extLst>
            <c:ext xmlns:c16="http://schemas.microsoft.com/office/drawing/2014/chart" uri="{C3380CC4-5D6E-409C-BE32-E72D297353CC}">
              <c16:uniqueId val="{00000000-C1F6-4B1D-96D6-74EBF3BB2D01}"/>
            </c:ext>
          </c:extLst>
        </c:ser>
        <c:ser>
          <c:idx val="4"/>
          <c:order val="1"/>
          <c:tx>
            <c:strRef>
              <c:f>Sheet1!$F$1</c:f>
              <c:strCache>
                <c:ptCount val="1"/>
                <c:pt idx="0">
                  <c:v>Mono Potassium Phosphate (0- 52-34)</c:v>
                </c:pt>
              </c:strCache>
            </c:strRef>
          </c:tx>
          <c:spPr>
            <a:solidFill>
              <a:schemeClr val="accent3">
                <a:lumMod val="60000"/>
              </a:schemeClr>
            </a:solidFill>
            <a:ln>
              <a:noFill/>
            </a:ln>
            <a:effectLst/>
          </c:spPr>
          <c:invertIfNegative val="0"/>
          <c:val>
            <c:numRef>
              <c:f>Sheet1!$F$2:$F$20</c:f>
              <c:numCache>
                <c:formatCode>0.00%</c:formatCode>
                <c:ptCount val="19"/>
                <c:pt idx="0">
                  <c:v>9.9199999999999955E-2</c:v>
                </c:pt>
                <c:pt idx="1">
                  <c:v>0.10880000000000012</c:v>
                </c:pt>
                <c:pt idx="2">
                  <c:v>0.11039999999999994</c:v>
                </c:pt>
                <c:pt idx="3">
                  <c:v>0.11190000000000011</c:v>
                </c:pt>
                <c:pt idx="4">
                  <c:v>0.11349999999999993</c:v>
                </c:pt>
                <c:pt idx="5">
                  <c:v>0.11519999999999997</c:v>
                </c:pt>
                <c:pt idx="6">
                  <c:v>0.11690000000000011</c:v>
                </c:pt>
                <c:pt idx="7">
                  <c:v>0.11840000000000017</c:v>
                </c:pt>
                <c:pt idx="8">
                  <c:v>0.12000000000000011</c:v>
                </c:pt>
                <c:pt idx="9">
                  <c:v>0.12179999999999991</c:v>
                </c:pt>
                <c:pt idx="10">
                  <c:v>0.12340000000000018</c:v>
                </c:pt>
                <c:pt idx="11">
                  <c:v>0.12529999999999997</c:v>
                </c:pt>
                <c:pt idx="12">
                  <c:v>0.12550000000000017</c:v>
                </c:pt>
                <c:pt idx="13">
                  <c:v>0.12580000000000002</c:v>
                </c:pt>
                <c:pt idx="14">
                  <c:v>0.12619999999999998</c:v>
                </c:pt>
                <c:pt idx="15">
                  <c:v>0.12630000000000008</c:v>
                </c:pt>
                <c:pt idx="16">
                  <c:v>0.12670000000000015</c:v>
                </c:pt>
                <c:pt idx="17">
                  <c:v>0.12680000000000002</c:v>
                </c:pt>
                <c:pt idx="18">
                  <c:v>0.12709999999999999</c:v>
                </c:pt>
              </c:numCache>
            </c:numRef>
          </c:val>
          <c:extLst>
            <c:ext xmlns:c16="http://schemas.microsoft.com/office/drawing/2014/chart" uri="{C3380CC4-5D6E-409C-BE32-E72D297353CC}">
              <c16:uniqueId val="{00000001-C1F6-4B1D-96D6-74EBF3BB2D01}"/>
            </c:ext>
          </c:extLst>
        </c:ser>
        <c:ser>
          <c:idx val="1"/>
          <c:order val="2"/>
          <c:tx>
            <c:strRef>
              <c:f>Sheet1!$C$1</c:f>
              <c:strCache>
                <c:ptCount val="1"/>
                <c:pt idx="0">
                  <c:v>Potassium Nitrate (13-0-45)</c:v>
                </c:pt>
              </c:strCache>
            </c:strRef>
          </c:tx>
          <c:spPr>
            <a:solidFill>
              <a:schemeClr val="accent3"/>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Sheet1!$C$2:$C$20</c:f>
              <c:numCache>
                <c:formatCode>0.00%</c:formatCode>
                <c:ptCount val="19"/>
                <c:pt idx="0">
                  <c:v>0.14200000000000002</c:v>
                </c:pt>
                <c:pt idx="1">
                  <c:v>0.13059999999999999</c:v>
                </c:pt>
                <c:pt idx="2">
                  <c:v>0.13109999999999999</c:v>
                </c:pt>
                <c:pt idx="3">
                  <c:v>0.13179999999999997</c:v>
                </c:pt>
                <c:pt idx="4">
                  <c:v>0.1326</c:v>
                </c:pt>
                <c:pt idx="5">
                  <c:v>0.1331</c:v>
                </c:pt>
                <c:pt idx="6">
                  <c:v>0.13390000000000002</c:v>
                </c:pt>
                <c:pt idx="7">
                  <c:v>0.13440000000000002</c:v>
                </c:pt>
                <c:pt idx="8">
                  <c:v>0.13500000000000001</c:v>
                </c:pt>
                <c:pt idx="9">
                  <c:v>0.13569999999999999</c:v>
                </c:pt>
                <c:pt idx="10">
                  <c:v>0.13650000000000001</c:v>
                </c:pt>
                <c:pt idx="11">
                  <c:v>0.1371</c:v>
                </c:pt>
                <c:pt idx="12">
                  <c:v>0.13740000000000002</c:v>
                </c:pt>
                <c:pt idx="13">
                  <c:v>0.13779999999999998</c:v>
                </c:pt>
                <c:pt idx="14">
                  <c:v>0.1381</c:v>
                </c:pt>
                <c:pt idx="15">
                  <c:v>0.13819999999999999</c:v>
                </c:pt>
                <c:pt idx="16">
                  <c:v>0.13850000000000001</c:v>
                </c:pt>
                <c:pt idx="17">
                  <c:v>0.1386</c:v>
                </c:pt>
                <c:pt idx="18">
                  <c:v>0.13840000000000002</c:v>
                </c:pt>
              </c:numCache>
            </c:numRef>
          </c:val>
          <c:extLst>
            <c:ext xmlns:c16="http://schemas.microsoft.com/office/drawing/2014/chart" uri="{C3380CC4-5D6E-409C-BE32-E72D297353CC}">
              <c16:uniqueId val="{00000002-C1F6-4B1D-96D6-74EBF3BB2D01}"/>
            </c:ext>
          </c:extLst>
        </c:ser>
        <c:ser>
          <c:idx val="3"/>
          <c:order val="3"/>
          <c:tx>
            <c:strRef>
              <c:f>Sheet1!$E$1</c:f>
              <c:strCache>
                <c:ptCount val="1"/>
                <c:pt idx="0">
                  <c:v>Mono Ammonium Phosphate (12-61-0)</c:v>
                </c:pt>
              </c:strCache>
            </c:strRef>
          </c:tx>
          <c:spPr>
            <a:solidFill>
              <a:schemeClr val="accent1">
                <a:lumMod val="60000"/>
              </a:schemeClr>
            </a:solidFill>
            <a:ln>
              <a:noFill/>
            </a:ln>
            <a:effectLst/>
          </c:spPr>
          <c:invertIfNegative val="0"/>
          <c:val>
            <c:numRef>
              <c:f>Sheet1!$E$2:$E$20</c:f>
              <c:numCache>
                <c:formatCode>0.00%</c:formatCode>
                <c:ptCount val="19"/>
                <c:pt idx="0">
                  <c:v>0.29730000000000001</c:v>
                </c:pt>
                <c:pt idx="1">
                  <c:v>0.30210000000000004</c:v>
                </c:pt>
                <c:pt idx="2">
                  <c:v>0.30269999999999997</c:v>
                </c:pt>
                <c:pt idx="3">
                  <c:v>0.30349999999999999</c:v>
                </c:pt>
                <c:pt idx="4">
                  <c:v>0.30380000000000001</c:v>
                </c:pt>
                <c:pt idx="5">
                  <c:v>0.30149999999999999</c:v>
                </c:pt>
                <c:pt idx="6">
                  <c:v>0.3004</c:v>
                </c:pt>
                <c:pt idx="7">
                  <c:v>0.29869999999999997</c:v>
                </c:pt>
                <c:pt idx="8">
                  <c:v>0.29810000000000003</c:v>
                </c:pt>
                <c:pt idx="9">
                  <c:v>0.29700000000000004</c:v>
                </c:pt>
                <c:pt idx="10">
                  <c:v>0.2959</c:v>
                </c:pt>
                <c:pt idx="11">
                  <c:v>0.29470000000000002</c:v>
                </c:pt>
                <c:pt idx="12">
                  <c:v>0.29400000000000004</c:v>
                </c:pt>
                <c:pt idx="13">
                  <c:v>0.29339999999999999</c:v>
                </c:pt>
                <c:pt idx="14">
                  <c:v>0.29300000000000004</c:v>
                </c:pt>
                <c:pt idx="15">
                  <c:v>0.2928</c:v>
                </c:pt>
                <c:pt idx="16">
                  <c:v>0.29239999999999999</c:v>
                </c:pt>
                <c:pt idx="17">
                  <c:v>0.29189999999999999</c:v>
                </c:pt>
                <c:pt idx="18">
                  <c:v>0.29170000000000001</c:v>
                </c:pt>
              </c:numCache>
            </c:numRef>
          </c:val>
          <c:extLst>
            <c:ext xmlns:c16="http://schemas.microsoft.com/office/drawing/2014/chart" uri="{C3380CC4-5D6E-409C-BE32-E72D297353CC}">
              <c16:uniqueId val="{00000003-C1F6-4B1D-96D6-74EBF3BB2D01}"/>
            </c:ext>
          </c:extLst>
        </c:ser>
        <c:ser>
          <c:idx val="0"/>
          <c:order val="4"/>
          <c:tx>
            <c:strRef>
              <c:f>Sheet1!$B$1</c:f>
              <c:strCache>
                <c:ptCount val="1"/>
                <c:pt idx="0">
                  <c:v>Calcium Nitrate (15.5-0-0-19)</c:v>
                </c:pt>
              </c:strCache>
            </c:strRef>
          </c:tx>
          <c:spPr>
            <a:solidFill>
              <a:schemeClr val="accent1"/>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0.39029999999999992</c:v>
                </c:pt>
                <c:pt idx="1">
                  <c:v>0.39779999999999988</c:v>
                </c:pt>
                <c:pt idx="2">
                  <c:v>0.39640000000000003</c:v>
                </c:pt>
                <c:pt idx="3">
                  <c:v>0.39449999999999991</c:v>
                </c:pt>
                <c:pt idx="4">
                  <c:v>0.39289999999999997</c:v>
                </c:pt>
                <c:pt idx="5">
                  <c:v>0.39460000000000001</c:v>
                </c:pt>
                <c:pt idx="6">
                  <c:v>0.39379999999999987</c:v>
                </c:pt>
                <c:pt idx="7">
                  <c:v>0.3945999999999999</c:v>
                </c:pt>
                <c:pt idx="8">
                  <c:v>0.39409999999999984</c:v>
                </c:pt>
                <c:pt idx="9">
                  <c:v>0.39380000000000009</c:v>
                </c:pt>
                <c:pt idx="10">
                  <c:v>0.39349999999999991</c:v>
                </c:pt>
                <c:pt idx="11">
                  <c:v>0.39329999999999993</c:v>
                </c:pt>
                <c:pt idx="12">
                  <c:v>0.39319999999999983</c:v>
                </c:pt>
                <c:pt idx="13">
                  <c:v>0.39289999999999997</c:v>
                </c:pt>
                <c:pt idx="14">
                  <c:v>0.3924999999999999</c:v>
                </c:pt>
                <c:pt idx="15">
                  <c:v>0.39229999999999993</c:v>
                </c:pt>
                <c:pt idx="16">
                  <c:v>0.39169999999999988</c:v>
                </c:pt>
                <c:pt idx="17">
                  <c:v>0.39169999999999988</c:v>
                </c:pt>
                <c:pt idx="18">
                  <c:v>0.3914999999999999</c:v>
                </c:pt>
              </c:numCache>
            </c:numRef>
          </c:val>
          <c:extLst>
            <c:ext xmlns:c16="http://schemas.microsoft.com/office/drawing/2014/chart" uri="{C3380CC4-5D6E-409C-BE32-E72D297353CC}">
              <c16:uniqueId val="{00000004-C1F6-4B1D-96D6-74EBF3BB2D01}"/>
            </c:ext>
          </c:extLst>
        </c:ser>
        <c:dLbls>
          <c:showLegendKey val="0"/>
          <c:showVal val="0"/>
          <c:showCatName val="0"/>
          <c:showSerName val="0"/>
          <c:showPercent val="0"/>
          <c:showBubbleSize val="0"/>
        </c:dLbls>
        <c:gapWidth val="92"/>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8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6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882114980519271"/>
          <c:y val="1.3025668036933996E-2"/>
          <c:w val="0.80561568268456463"/>
          <c:h val="0.68263800641667716"/>
        </c:manualLayout>
      </c:layout>
      <c:barChart>
        <c:barDir val="col"/>
        <c:grouping val="stacked"/>
        <c:varyColors val="0"/>
        <c:ser>
          <c:idx val="0"/>
          <c:order val="0"/>
          <c:tx>
            <c:strRef>
              <c:f>Sheet1!$B$1</c:f>
              <c:strCache>
                <c:ptCount val="1"/>
                <c:pt idx="0">
                  <c:v>Gardening &amp; Horticulture</c:v>
                </c:pt>
              </c:strCache>
            </c:strRef>
          </c:tx>
          <c:spPr>
            <a:solidFill>
              <a:schemeClr val="accent1"/>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0.1502</c:v>
                </c:pt>
                <c:pt idx="1">
                  <c:v>0.15029999999999999</c:v>
                </c:pt>
                <c:pt idx="2">
                  <c:v>0.15039999999999998</c:v>
                </c:pt>
                <c:pt idx="3">
                  <c:v>0.1507</c:v>
                </c:pt>
                <c:pt idx="4">
                  <c:v>0.15099999999999997</c:v>
                </c:pt>
                <c:pt idx="5">
                  <c:v>0.15110000000000001</c:v>
                </c:pt>
                <c:pt idx="6">
                  <c:v>0.15139999999999998</c:v>
                </c:pt>
                <c:pt idx="7">
                  <c:v>0.15129999999999999</c:v>
                </c:pt>
                <c:pt idx="8">
                  <c:v>0.15160000000000001</c:v>
                </c:pt>
                <c:pt idx="9">
                  <c:v>0.1517</c:v>
                </c:pt>
                <c:pt idx="10">
                  <c:v>0.15149999999999997</c:v>
                </c:pt>
                <c:pt idx="11">
                  <c:v>0.15189999999999998</c:v>
                </c:pt>
                <c:pt idx="12">
                  <c:v>0.15179999999999999</c:v>
                </c:pt>
                <c:pt idx="13">
                  <c:v>0.15210000000000001</c:v>
                </c:pt>
                <c:pt idx="14">
                  <c:v>0.1522</c:v>
                </c:pt>
                <c:pt idx="15">
                  <c:v>0.15239999999999998</c:v>
                </c:pt>
                <c:pt idx="16">
                  <c:v>0.15229999999999999</c:v>
                </c:pt>
                <c:pt idx="17">
                  <c:v>0.15249999999999997</c:v>
                </c:pt>
                <c:pt idx="18">
                  <c:v>0.15239999999999998</c:v>
                </c:pt>
              </c:numCache>
            </c:numRef>
          </c:val>
          <c:extLst>
            <c:ext xmlns:c16="http://schemas.microsoft.com/office/drawing/2014/chart" uri="{C3380CC4-5D6E-409C-BE32-E72D297353CC}">
              <c16:uniqueId val="{00000000-B19A-4040-957E-AC64C27AFBFD}"/>
            </c:ext>
          </c:extLst>
        </c:ser>
        <c:ser>
          <c:idx val="1"/>
          <c:order val="1"/>
          <c:tx>
            <c:strRef>
              <c:f>Sheet1!$C$1</c:f>
              <c:strCache>
                <c:ptCount val="1"/>
                <c:pt idx="0">
                  <c:v>Foliage Crops</c:v>
                </c:pt>
              </c:strCache>
            </c:strRef>
          </c:tx>
          <c:spPr>
            <a:solidFill>
              <a:schemeClr val="accent3"/>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Sheet1!$C$2:$C$20</c:f>
              <c:numCache>
                <c:formatCode>0.00%</c:formatCode>
                <c:ptCount val="19"/>
                <c:pt idx="0">
                  <c:v>0.21839999999999998</c:v>
                </c:pt>
                <c:pt idx="1">
                  <c:v>0.21870000000000001</c:v>
                </c:pt>
                <c:pt idx="2">
                  <c:v>0.21860000000000002</c:v>
                </c:pt>
                <c:pt idx="3">
                  <c:v>0.21889999999999998</c:v>
                </c:pt>
                <c:pt idx="4">
                  <c:v>0.21860000000000002</c:v>
                </c:pt>
                <c:pt idx="5">
                  <c:v>0.21879999999999999</c:v>
                </c:pt>
                <c:pt idx="6">
                  <c:v>0.21900000000000003</c:v>
                </c:pt>
                <c:pt idx="7">
                  <c:v>0.21929999999999999</c:v>
                </c:pt>
                <c:pt idx="8">
                  <c:v>0.21950000000000003</c:v>
                </c:pt>
                <c:pt idx="9">
                  <c:v>0.21939999999999998</c:v>
                </c:pt>
                <c:pt idx="10">
                  <c:v>0.21970000000000001</c:v>
                </c:pt>
                <c:pt idx="11">
                  <c:v>0.21960000000000002</c:v>
                </c:pt>
                <c:pt idx="12">
                  <c:v>0.21950000000000003</c:v>
                </c:pt>
                <c:pt idx="13">
                  <c:v>0.21929999999999999</c:v>
                </c:pt>
                <c:pt idx="14">
                  <c:v>0.21920000000000001</c:v>
                </c:pt>
                <c:pt idx="15">
                  <c:v>0.21889999999999998</c:v>
                </c:pt>
                <c:pt idx="16">
                  <c:v>0.21870000000000001</c:v>
                </c:pt>
                <c:pt idx="17">
                  <c:v>0.21850000000000003</c:v>
                </c:pt>
                <c:pt idx="18">
                  <c:v>0.21860000000000002</c:v>
                </c:pt>
              </c:numCache>
            </c:numRef>
          </c:val>
          <c:extLst>
            <c:ext xmlns:c16="http://schemas.microsoft.com/office/drawing/2014/chart" uri="{C3380CC4-5D6E-409C-BE32-E72D297353CC}">
              <c16:uniqueId val="{00000001-B19A-4040-957E-AC64C27AFBFD}"/>
            </c:ext>
          </c:extLst>
        </c:ser>
        <c:ser>
          <c:idx val="2"/>
          <c:order val="2"/>
          <c:tx>
            <c:strRef>
              <c:f>Sheet1!$D$1</c:f>
              <c:strCache>
                <c:ptCount val="1"/>
                <c:pt idx="0">
                  <c:v>Fruits &amp; Vegetable</c:v>
                </c:pt>
              </c:strCache>
            </c:strRef>
          </c:tx>
          <c:spPr>
            <a:solidFill>
              <a:schemeClr val="accent5"/>
            </a:solidFill>
            <a:ln>
              <a:noFill/>
            </a:ln>
            <a:effectLst/>
          </c:spPr>
          <c:invertIfNegative val="0"/>
          <c:val>
            <c:numRef>
              <c:f>Sheet1!$D$2:$D$20</c:f>
              <c:numCache>
                <c:formatCode>0.00%</c:formatCode>
                <c:ptCount val="19"/>
                <c:pt idx="0">
                  <c:v>0.2462</c:v>
                </c:pt>
                <c:pt idx="1">
                  <c:v>0.2465</c:v>
                </c:pt>
                <c:pt idx="2">
                  <c:v>0.24659999999999999</c:v>
                </c:pt>
                <c:pt idx="3">
                  <c:v>0.24670999999999998</c:v>
                </c:pt>
                <c:pt idx="4">
                  <c:v>0.24679999999999999</c:v>
                </c:pt>
                <c:pt idx="5">
                  <c:v>0.247</c:v>
                </c:pt>
                <c:pt idx="6">
                  <c:v>0.2472</c:v>
                </c:pt>
                <c:pt idx="7">
                  <c:v>0.24709999999999999</c:v>
                </c:pt>
                <c:pt idx="8">
                  <c:v>0.24739999999999998</c:v>
                </c:pt>
                <c:pt idx="9">
                  <c:v>0.24729999999999999</c:v>
                </c:pt>
                <c:pt idx="10">
                  <c:v>0.2475</c:v>
                </c:pt>
                <c:pt idx="11">
                  <c:v>0.24759999999999999</c:v>
                </c:pt>
                <c:pt idx="12">
                  <c:v>0.24789999999999998</c:v>
                </c:pt>
                <c:pt idx="13">
                  <c:v>0.248</c:v>
                </c:pt>
                <c:pt idx="14">
                  <c:v>0.24829999999999999</c:v>
                </c:pt>
                <c:pt idx="15">
                  <c:v>0.2485</c:v>
                </c:pt>
                <c:pt idx="16">
                  <c:v>0.24839999999999998</c:v>
                </c:pt>
                <c:pt idx="17">
                  <c:v>0.24859999999999999</c:v>
                </c:pt>
                <c:pt idx="18">
                  <c:v>0.24879999999999999</c:v>
                </c:pt>
              </c:numCache>
            </c:numRef>
          </c:val>
          <c:extLst>
            <c:ext xmlns:c16="http://schemas.microsoft.com/office/drawing/2014/chart" uri="{C3380CC4-5D6E-409C-BE32-E72D297353CC}">
              <c16:uniqueId val="{00000002-B19A-4040-957E-AC64C27AFBFD}"/>
            </c:ext>
          </c:extLst>
        </c:ser>
        <c:ser>
          <c:idx val="3"/>
          <c:order val="3"/>
          <c:tx>
            <c:strRef>
              <c:f>Sheet1!$E$1</c:f>
              <c:strCache>
                <c:ptCount val="1"/>
                <c:pt idx="0">
                  <c:v>Field &amp; Cash Crops</c:v>
                </c:pt>
              </c:strCache>
            </c:strRef>
          </c:tx>
          <c:spPr>
            <a:solidFill>
              <a:schemeClr val="accent1">
                <a:lumMod val="60000"/>
              </a:schemeClr>
            </a:solidFill>
            <a:ln>
              <a:noFill/>
            </a:ln>
            <a:effectLst/>
          </c:spPr>
          <c:invertIfNegative val="0"/>
          <c:val>
            <c:numRef>
              <c:f>Sheet1!$E$2:$E$20</c:f>
              <c:numCache>
                <c:formatCode>0.00%</c:formatCode>
                <c:ptCount val="19"/>
                <c:pt idx="0">
                  <c:v>0.38519999999999999</c:v>
                </c:pt>
                <c:pt idx="1">
                  <c:v>0.38450000000000006</c:v>
                </c:pt>
                <c:pt idx="2">
                  <c:v>0.38440000000000007</c:v>
                </c:pt>
                <c:pt idx="3">
                  <c:v>0.38369000000000009</c:v>
                </c:pt>
                <c:pt idx="4">
                  <c:v>0.38360000000000005</c:v>
                </c:pt>
                <c:pt idx="5">
                  <c:v>0.3831</c:v>
                </c:pt>
                <c:pt idx="6">
                  <c:v>0.38239999999999996</c:v>
                </c:pt>
                <c:pt idx="7">
                  <c:v>0.38230000000000008</c:v>
                </c:pt>
                <c:pt idx="8">
                  <c:v>0.38149999999999995</c:v>
                </c:pt>
                <c:pt idx="9">
                  <c:v>0.38160000000000005</c:v>
                </c:pt>
                <c:pt idx="10">
                  <c:v>0.38129999999999997</c:v>
                </c:pt>
                <c:pt idx="11">
                  <c:v>0.38090000000000002</c:v>
                </c:pt>
                <c:pt idx="12">
                  <c:v>0.38080000000000003</c:v>
                </c:pt>
                <c:pt idx="13">
                  <c:v>0.38060000000000005</c:v>
                </c:pt>
                <c:pt idx="14">
                  <c:v>0.38029999999999997</c:v>
                </c:pt>
                <c:pt idx="15">
                  <c:v>0.38020000000000009</c:v>
                </c:pt>
                <c:pt idx="16">
                  <c:v>0.38060000000000005</c:v>
                </c:pt>
                <c:pt idx="17">
                  <c:v>0.38040000000000007</c:v>
                </c:pt>
                <c:pt idx="18">
                  <c:v>0.38019999999999998</c:v>
                </c:pt>
              </c:numCache>
            </c:numRef>
          </c:val>
          <c:extLst>
            <c:ext xmlns:c16="http://schemas.microsoft.com/office/drawing/2014/chart" uri="{C3380CC4-5D6E-409C-BE32-E72D297353CC}">
              <c16:uniqueId val="{00000003-B19A-4040-957E-AC64C27AFBFD}"/>
            </c:ext>
          </c:extLst>
        </c:ser>
        <c:dLbls>
          <c:showLegendKey val="0"/>
          <c:showVal val="0"/>
          <c:showCatName val="0"/>
          <c:showSerName val="0"/>
          <c:showPercent val="0"/>
          <c:showBubbleSize val="0"/>
        </c:dLbls>
        <c:gapWidth val="92"/>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8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6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353219034973609E-2"/>
          <c:y val="0"/>
          <c:w val="0.9101347640676658"/>
          <c:h val="0.7523331253790011"/>
        </c:manualLayout>
      </c:layout>
      <c:barChart>
        <c:barDir val="col"/>
        <c:grouping val="stacked"/>
        <c:varyColors val="0"/>
        <c:ser>
          <c:idx val="3"/>
          <c:order val="0"/>
          <c:tx>
            <c:strRef>
              <c:f>Sheet1!$E$1</c:f>
              <c:strCache>
                <c:ptCount val="1"/>
                <c:pt idx="0">
                  <c:v>East</c:v>
                </c:pt>
              </c:strCache>
            </c:strRef>
          </c:tx>
          <c:spPr>
            <a:solidFill>
              <a:schemeClr val="accent1">
                <a:lumMod val="60000"/>
              </a:schemeClr>
            </a:solidFill>
            <a:ln>
              <a:noFill/>
            </a:ln>
            <a:effectLst/>
          </c:spPr>
          <c:invertIfNegative val="0"/>
          <c:val>
            <c:numRef>
              <c:f>Sheet1!$E$2:$E$20</c:f>
              <c:numCache>
                <c:formatCode>0.00%</c:formatCode>
                <c:ptCount val="19"/>
                <c:pt idx="0">
                  <c:v>6.6100000000000048E-2</c:v>
                </c:pt>
                <c:pt idx="1">
                  <c:v>6.6200000000000037E-2</c:v>
                </c:pt>
                <c:pt idx="2">
                  <c:v>6.6500000000000004E-2</c:v>
                </c:pt>
                <c:pt idx="3">
                  <c:v>6.5699999999999981E-2</c:v>
                </c:pt>
                <c:pt idx="4">
                  <c:v>6.5100000000000047E-2</c:v>
                </c:pt>
                <c:pt idx="5">
                  <c:v>6.5200000000000036E-2</c:v>
                </c:pt>
                <c:pt idx="6">
                  <c:v>6.4400000000000013E-2</c:v>
                </c:pt>
                <c:pt idx="7">
                  <c:v>6.3699999999999979E-2</c:v>
                </c:pt>
                <c:pt idx="8">
                  <c:v>6.3900000000000068E-2</c:v>
                </c:pt>
                <c:pt idx="9">
                  <c:v>6.3799999999999968E-2</c:v>
                </c:pt>
                <c:pt idx="10">
                  <c:v>6.3399999999999901E-2</c:v>
                </c:pt>
                <c:pt idx="11">
                  <c:v>6.2499999999999889E-2</c:v>
                </c:pt>
                <c:pt idx="12">
                  <c:v>6.2599999999999878E-2</c:v>
                </c:pt>
                <c:pt idx="13">
                  <c:v>6.1799999999999966E-2</c:v>
                </c:pt>
                <c:pt idx="14">
                  <c:v>6.1599999999999988E-2</c:v>
                </c:pt>
                <c:pt idx="15">
                  <c:v>6.0699999999999976E-2</c:v>
                </c:pt>
                <c:pt idx="16">
                  <c:v>6.0299999999999909E-2</c:v>
                </c:pt>
                <c:pt idx="17">
                  <c:v>5.9999999999999942E-2</c:v>
                </c:pt>
                <c:pt idx="18">
                  <c:v>5.9699999999999864E-2</c:v>
                </c:pt>
              </c:numCache>
            </c:numRef>
          </c:val>
          <c:extLst>
            <c:ext xmlns:c16="http://schemas.microsoft.com/office/drawing/2014/chart" uri="{C3380CC4-5D6E-409C-BE32-E72D297353CC}">
              <c16:uniqueId val="{00000000-2002-4552-A450-1CED2FFD4116}"/>
            </c:ext>
          </c:extLst>
        </c:ser>
        <c:ser>
          <c:idx val="2"/>
          <c:order val="1"/>
          <c:tx>
            <c:strRef>
              <c:f>Sheet1!$D$1</c:f>
              <c:strCache>
                <c:ptCount val="1"/>
                <c:pt idx="0">
                  <c:v>North</c:v>
                </c:pt>
              </c:strCache>
            </c:strRef>
          </c:tx>
          <c:spPr>
            <a:solidFill>
              <a:schemeClr val="accent5"/>
            </a:solidFill>
            <a:ln>
              <a:noFill/>
            </a:ln>
            <a:effectLst/>
          </c:spPr>
          <c:invertIfNegative val="0"/>
          <c:val>
            <c:numRef>
              <c:f>Sheet1!$D$2:$D$20</c:f>
              <c:numCache>
                <c:formatCode>0.00%</c:formatCode>
                <c:ptCount val="19"/>
                <c:pt idx="0">
                  <c:v>9.7199999999999995E-2</c:v>
                </c:pt>
                <c:pt idx="1">
                  <c:v>9.7100000000000006E-2</c:v>
                </c:pt>
                <c:pt idx="2">
                  <c:v>9.6799999999999997E-2</c:v>
                </c:pt>
                <c:pt idx="3">
                  <c:v>9.7000000000000003E-2</c:v>
                </c:pt>
                <c:pt idx="4">
                  <c:v>9.7199999999999995E-2</c:v>
                </c:pt>
                <c:pt idx="5">
                  <c:v>9.6799999999999997E-2</c:v>
                </c:pt>
                <c:pt idx="6">
                  <c:v>9.7000000000000003E-2</c:v>
                </c:pt>
                <c:pt idx="7">
                  <c:v>9.7100000000000006E-2</c:v>
                </c:pt>
                <c:pt idx="8">
                  <c:v>9.7199999999999995E-2</c:v>
                </c:pt>
                <c:pt idx="9">
                  <c:v>9.7000000000000003E-2</c:v>
                </c:pt>
                <c:pt idx="10">
                  <c:v>9.7299999999999998E-2</c:v>
                </c:pt>
                <c:pt idx="11">
                  <c:v>9.7500000000000003E-2</c:v>
                </c:pt>
                <c:pt idx="12">
                  <c:v>9.7600000000000006E-2</c:v>
                </c:pt>
                <c:pt idx="13">
                  <c:v>9.7699999999999995E-2</c:v>
                </c:pt>
                <c:pt idx="14">
                  <c:v>9.8000000000000004E-2</c:v>
                </c:pt>
                <c:pt idx="15">
                  <c:v>9.8299999999999998E-2</c:v>
                </c:pt>
                <c:pt idx="16">
                  <c:v>9.8500000000000004E-2</c:v>
                </c:pt>
                <c:pt idx="17">
                  <c:v>9.8599999999999993E-2</c:v>
                </c:pt>
                <c:pt idx="18">
                  <c:v>9.8799999999999999E-2</c:v>
                </c:pt>
              </c:numCache>
            </c:numRef>
          </c:val>
          <c:extLst>
            <c:ext xmlns:c16="http://schemas.microsoft.com/office/drawing/2014/chart" uri="{C3380CC4-5D6E-409C-BE32-E72D297353CC}">
              <c16:uniqueId val="{00000001-2002-4552-A450-1CED2FFD4116}"/>
            </c:ext>
          </c:extLst>
        </c:ser>
        <c:ser>
          <c:idx val="1"/>
          <c:order val="2"/>
          <c:tx>
            <c:strRef>
              <c:f>Sheet1!$C$1</c:f>
              <c:strCache>
                <c:ptCount val="1"/>
                <c:pt idx="0">
                  <c:v>South</c:v>
                </c:pt>
              </c:strCache>
            </c:strRef>
          </c:tx>
          <c:spPr>
            <a:solidFill>
              <a:schemeClr val="accent3"/>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Sheet1!$C$2:$C$20</c:f>
              <c:numCache>
                <c:formatCode>0.00%</c:formatCode>
                <c:ptCount val="19"/>
                <c:pt idx="0">
                  <c:v>0.29189999999999999</c:v>
                </c:pt>
                <c:pt idx="1">
                  <c:v>0.29170000000000001</c:v>
                </c:pt>
                <c:pt idx="2">
                  <c:v>0.29199999999999998</c:v>
                </c:pt>
                <c:pt idx="3">
                  <c:v>0.29220000000000002</c:v>
                </c:pt>
                <c:pt idx="4">
                  <c:v>0.2923</c:v>
                </c:pt>
                <c:pt idx="5">
                  <c:v>0.29249999999999998</c:v>
                </c:pt>
                <c:pt idx="6">
                  <c:v>0.29289999999999999</c:v>
                </c:pt>
                <c:pt idx="7">
                  <c:v>0.29310000000000003</c:v>
                </c:pt>
                <c:pt idx="8">
                  <c:v>0.29299999999999998</c:v>
                </c:pt>
                <c:pt idx="9">
                  <c:v>0.29339999999999999</c:v>
                </c:pt>
                <c:pt idx="10">
                  <c:v>0.29330000000000001</c:v>
                </c:pt>
                <c:pt idx="11">
                  <c:v>0.29360000000000003</c:v>
                </c:pt>
                <c:pt idx="12">
                  <c:v>0.29370000000000002</c:v>
                </c:pt>
                <c:pt idx="13">
                  <c:v>0.29399999999999998</c:v>
                </c:pt>
                <c:pt idx="14">
                  <c:v>0.29380000000000001</c:v>
                </c:pt>
                <c:pt idx="15">
                  <c:v>0.29410000000000003</c:v>
                </c:pt>
                <c:pt idx="16">
                  <c:v>0.29420000000000002</c:v>
                </c:pt>
                <c:pt idx="17">
                  <c:v>0.29430000000000001</c:v>
                </c:pt>
                <c:pt idx="18">
                  <c:v>0.29460000000000003</c:v>
                </c:pt>
              </c:numCache>
            </c:numRef>
          </c:val>
          <c:extLst>
            <c:ext xmlns:c16="http://schemas.microsoft.com/office/drawing/2014/chart" uri="{C3380CC4-5D6E-409C-BE32-E72D297353CC}">
              <c16:uniqueId val="{00000002-2002-4552-A450-1CED2FFD4116}"/>
            </c:ext>
          </c:extLst>
        </c:ser>
        <c:ser>
          <c:idx val="0"/>
          <c:order val="3"/>
          <c:tx>
            <c:strRef>
              <c:f>Sheet1!$B$1</c:f>
              <c:strCache>
                <c:ptCount val="1"/>
                <c:pt idx="0">
                  <c:v>West</c:v>
                </c:pt>
              </c:strCache>
            </c:strRef>
          </c:tx>
          <c:spPr>
            <a:solidFill>
              <a:schemeClr val="accent1"/>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0.54480000000000006</c:v>
                </c:pt>
                <c:pt idx="1">
                  <c:v>0.54500000000000004</c:v>
                </c:pt>
                <c:pt idx="2">
                  <c:v>0.54469999999999996</c:v>
                </c:pt>
                <c:pt idx="3">
                  <c:v>0.54510000000000003</c:v>
                </c:pt>
                <c:pt idx="4">
                  <c:v>0.5454</c:v>
                </c:pt>
                <c:pt idx="5">
                  <c:v>0.54549999999999998</c:v>
                </c:pt>
                <c:pt idx="6">
                  <c:v>0.54569999999999996</c:v>
                </c:pt>
                <c:pt idx="7">
                  <c:v>0.54610000000000003</c:v>
                </c:pt>
                <c:pt idx="8">
                  <c:v>0.54590000000000005</c:v>
                </c:pt>
                <c:pt idx="9">
                  <c:v>0.54580000000000006</c:v>
                </c:pt>
                <c:pt idx="10">
                  <c:v>0.54600000000000004</c:v>
                </c:pt>
                <c:pt idx="11">
                  <c:v>0.5464</c:v>
                </c:pt>
                <c:pt idx="12">
                  <c:v>0.54610000000000003</c:v>
                </c:pt>
                <c:pt idx="13">
                  <c:v>0.54649999999999999</c:v>
                </c:pt>
                <c:pt idx="14">
                  <c:v>0.54659999999999997</c:v>
                </c:pt>
                <c:pt idx="15">
                  <c:v>0.54690000000000005</c:v>
                </c:pt>
                <c:pt idx="16">
                  <c:v>0.54700000000000004</c:v>
                </c:pt>
                <c:pt idx="17">
                  <c:v>0.54710000000000003</c:v>
                </c:pt>
                <c:pt idx="18">
                  <c:v>0.54690000000000005</c:v>
                </c:pt>
              </c:numCache>
            </c:numRef>
          </c:val>
          <c:extLst>
            <c:ext xmlns:c16="http://schemas.microsoft.com/office/drawing/2014/chart" uri="{C3380CC4-5D6E-409C-BE32-E72D297353CC}">
              <c16:uniqueId val="{00000003-2002-4552-A450-1CED2FFD4116}"/>
            </c:ext>
          </c:extLst>
        </c:ser>
        <c:dLbls>
          <c:showLegendKey val="0"/>
          <c:showVal val="0"/>
          <c:showCatName val="0"/>
          <c:showSerName val="0"/>
          <c:showPercent val="0"/>
          <c:showBubbleSize val="0"/>
        </c:dLbls>
        <c:gapWidth val="91"/>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8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6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1.82829587127223E-2"/>
          <c:y val="0"/>
          <c:w val="0.95436780434666446"/>
          <c:h val="0.69357744391997134"/>
        </c:manualLayout>
      </c:layout>
      <c:barChart>
        <c:barDir val="col"/>
        <c:grouping val="clustered"/>
        <c:varyColors val="0"/>
        <c:ser>
          <c:idx val="0"/>
          <c:order val="0"/>
          <c:tx>
            <c:strRef>
              <c:f>Sheet1!$B$1</c:f>
              <c:strCache>
                <c:ptCount val="1"/>
                <c:pt idx="0">
                  <c:v>Area (Thousand Ha)</c:v>
                </c:pt>
              </c:strCache>
            </c:strRef>
          </c:tx>
          <c:spPr>
            <a:solidFill>
              <a:schemeClr val="accent1">
                <a:shade val="76000"/>
              </a:schemeClr>
            </a:solidFill>
            <a:ln>
              <a:noFill/>
            </a:ln>
            <a:effectLst/>
            <a:scene3d>
              <a:camera prst="orthographicFront"/>
              <a:lightRig rig="threePt" dir="t"/>
            </a:scene3d>
            <a:sp3d>
              <a:bevelT/>
            </a:sp3d>
          </c:spPr>
          <c:invertIfNegative val="0"/>
          <c:dLbls>
            <c:dLbl>
              <c:idx val="0"/>
              <c:layout>
                <c:manualLayout>
                  <c:x val="-1.0857310973815828E-3"/>
                  <c:y val="-2.293929417785242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A25-4122-81F6-AF974F7BCCB5}"/>
                </c:ext>
              </c:extLst>
            </c:dLbl>
            <c:dLbl>
              <c:idx val="1"/>
              <c:layout>
                <c:manualLayout>
                  <c:x val="-1.9429243895263341E-2"/>
                  <c:y val="-3.5045559802294043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A25-4122-81F6-AF974F7BCCB5}"/>
                </c:ext>
              </c:extLst>
            </c:dLbl>
            <c:dLbl>
              <c:idx val="2"/>
              <c:layout>
                <c:manualLayout>
                  <c:x val="-1.0461900558987937E-2"/>
                  <c:y val="1.349778615480205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A25-4122-81F6-AF974F7BCCB5}"/>
                </c:ext>
              </c:extLst>
            </c:dLbl>
            <c:dLbl>
              <c:idx val="3"/>
              <c:layout>
                <c:manualLayout>
                  <c:x val="-2.6902030008826235E-2"/>
                  <c:y val="4.5670319796372856E-4"/>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A25-4122-81F6-AF974F7BCCB5}"/>
                </c:ext>
              </c:extLst>
            </c:dLbl>
            <c:dLbl>
              <c:idx val="4"/>
              <c:layout>
                <c:manualLayout>
                  <c:x val="-1.6440129449838189E-2"/>
                  <c:y val="-2.968273260250904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A25-4122-81F6-AF974F7BCCB5}"/>
                </c:ext>
              </c:extLst>
            </c:dLbl>
            <c:numFmt formatCode="#,##0" sourceLinked="0"/>
            <c:spPr>
              <a:noFill/>
              <a:ln>
                <a:noFill/>
              </a:ln>
              <a:effectLst/>
            </c:spPr>
            <c:txPr>
              <a:bodyPr rot="0" spcFirstLastPara="1" vertOverflow="ellipsis" vert="horz" wrap="square" anchor="ctr" anchorCtr="1"/>
              <a:lstStyle/>
              <a:p>
                <a:pPr>
                  <a:defRPr sz="1050" b="0" i="0" u="none" strike="noStrike" kern="1200" baseline="0">
                    <a:solidFill>
                      <a:srgbClr val="002060"/>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2015-16</c:v>
                </c:pt>
                <c:pt idx="1">
                  <c:v>2016-17</c:v>
                </c:pt>
                <c:pt idx="2">
                  <c:v>2017-18</c:v>
                </c:pt>
                <c:pt idx="3">
                  <c:v>2018-19</c:v>
                </c:pt>
                <c:pt idx="4">
                  <c:v>2019-20</c:v>
                </c:pt>
                <c:pt idx="5">
                  <c:v>2020-21</c:v>
                </c:pt>
              </c:strCache>
            </c:strRef>
          </c:cat>
          <c:val>
            <c:numRef>
              <c:f>Sheet1!$B$2:$B$7</c:f>
              <c:numCache>
                <c:formatCode>0</c:formatCode>
                <c:ptCount val="6"/>
                <c:pt idx="0">
                  <c:v>10106</c:v>
                </c:pt>
                <c:pt idx="1">
                  <c:v>10236</c:v>
                </c:pt>
                <c:pt idx="2">
                  <c:v>10061</c:v>
                </c:pt>
                <c:pt idx="3">
                  <c:v>10073</c:v>
                </c:pt>
                <c:pt idx="4">
                  <c:v>10310</c:v>
                </c:pt>
                <c:pt idx="5">
                  <c:v>10803</c:v>
                </c:pt>
              </c:numCache>
            </c:numRef>
          </c:val>
          <c:extLst>
            <c:ext xmlns:c16="http://schemas.microsoft.com/office/drawing/2014/chart" uri="{C3380CC4-5D6E-409C-BE32-E72D297353CC}">
              <c16:uniqueId val="{00000005-0A25-4122-81F6-AF974F7BCCB5}"/>
            </c:ext>
          </c:extLst>
        </c:ser>
        <c:ser>
          <c:idx val="1"/>
          <c:order val="1"/>
          <c:tx>
            <c:strRef>
              <c:f>Sheet1!$C$1</c:f>
              <c:strCache>
                <c:ptCount val="1"/>
                <c:pt idx="0">
                  <c:v>Production (Thousand Tonnes)</c:v>
                </c:pt>
              </c:strCache>
            </c:strRef>
          </c:tx>
          <c:spPr>
            <a:solidFill>
              <a:schemeClr val="accent1">
                <a:tint val="77000"/>
              </a:schemeClr>
            </a:solidFill>
            <a:ln>
              <a:noFill/>
            </a:ln>
            <a:effectLst/>
            <a:scene3d>
              <a:camera prst="orthographicFront"/>
              <a:lightRig rig="threePt" dir="t"/>
            </a:scene3d>
            <a:sp3d>
              <a:bevelT/>
            </a:sp3d>
          </c:spPr>
          <c:invertIfNegative val="0"/>
          <c:dLbls>
            <c:numFmt formatCode="#,##0" sourceLinked="0"/>
            <c:spPr>
              <a:noFill/>
              <a:ln>
                <a:noFill/>
              </a:ln>
              <a:effectLst/>
            </c:spPr>
            <c:txPr>
              <a:bodyPr rot="0" spcFirstLastPara="1" vertOverflow="ellipsis" vert="horz" wrap="square" anchor="ctr" anchorCtr="1"/>
              <a:lstStyle/>
              <a:p>
                <a:pPr>
                  <a:defRPr sz="1050" b="0" i="0" u="none" strike="noStrike" kern="1200" baseline="0">
                    <a:solidFill>
                      <a:srgbClr val="002060"/>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2015-16</c:v>
                </c:pt>
                <c:pt idx="1">
                  <c:v>2016-17</c:v>
                </c:pt>
                <c:pt idx="2">
                  <c:v>2017-18</c:v>
                </c:pt>
                <c:pt idx="3">
                  <c:v>2018-19</c:v>
                </c:pt>
                <c:pt idx="4">
                  <c:v>2019-20</c:v>
                </c:pt>
                <c:pt idx="5">
                  <c:v>2020-21</c:v>
                </c:pt>
              </c:strCache>
            </c:strRef>
          </c:cat>
          <c:val>
            <c:numRef>
              <c:f>Sheet1!$C$2:$C$7</c:f>
              <c:numCache>
                <c:formatCode>0</c:formatCode>
                <c:ptCount val="6"/>
                <c:pt idx="0">
                  <c:v>169064</c:v>
                </c:pt>
                <c:pt idx="1">
                  <c:v>178172</c:v>
                </c:pt>
                <c:pt idx="2">
                  <c:v>184041</c:v>
                </c:pt>
                <c:pt idx="3">
                  <c:v>183170</c:v>
                </c:pt>
                <c:pt idx="4">
                  <c:v>188284</c:v>
                </c:pt>
                <c:pt idx="5">
                  <c:v>196268</c:v>
                </c:pt>
              </c:numCache>
            </c:numRef>
          </c:val>
          <c:extLst>
            <c:ext xmlns:c16="http://schemas.microsoft.com/office/drawing/2014/chart" uri="{C3380CC4-5D6E-409C-BE32-E72D297353CC}">
              <c16:uniqueId val="{00000006-0A25-4122-81F6-AF974F7BCCB5}"/>
            </c:ext>
          </c:extLst>
        </c:ser>
        <c:dLbls>
          <c:showLegendKey val="0"/>
          <c:showVal val="0"/>
          <c:showCatName val="0"/>
          <c:showSerName val="0"/>
          <c:showPercent val="0"/>
          <c:showBubbleSize val="0"/>
        </c:dLbls>
        <c:gapWidth val="219"/>
        <c:overlap val="-27"/>
        <c:axId val="816580464"/>
        <c:axId val="725122576"/>
      </c:barChart>
      <c:catAx>
        <c:axId val="8165804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rgbClr val="002060"/>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725122576"/>
        <c:crosses val="autoZero"/>
        <c:auto val="1"/>
        <c:lblAlgn val="ctr"/>
        <c:lblOffset val="100"/>
        <c:noMultiLvlLbl val="0"/>
      </c:catAx>
      <c:valAx>
        <c:axId val="725122576"/>
        <c:scaling>
          <c:orientation val="minMax"/>
        </c:scaling>
        <c:delete val="1"/>
        <c:axPos val="l"/>
        <c:numFmt formatCode="0" sourceLinked="1"/>
        <c:majorTickMark val="none"/>
        <c:minorTickMark val="none"/>
        <c:tickLblPos val="nextTo"/>
        <c:crossAx val="816580464"/>
        <c:crosses val="autoZero"/>
        <c:crossBetween val="between"/>
      </c:valAx>
      <c:spPr>
        <a:noFill/>
        <a:ln w="25400">
          <a:noFill/>
        </a:ln>
        <a:effectLst/>
      </c:spPr>
    </c:plotArea>
    <c:legend>
      <c:legendPos val="b"/>
      <c:layout>
        <c:manualLayout>
          <c:xMode val="edge"/>
          <c:yMode val="edge"/>
          <c:x val="1.5199694665661173E-3"/>
          <c:y val="0.85993761196106977"/>
          <c:w val="0.95575710503089151"/>
          <c:h val="0.14006238803893023"/>
        </c:manualLayout>
      </c:layout>
      <c:overlay val="0"/>
      <c:spPr>
        <a:noFill/>
        <a:ln>
          <a:noFill/>
        </a:ln>
        <a:effectLst/>
      </c:spPr>
      <c:txPr>
        <a:bodyPr rot="0" spcFirstLastPara="1" vertOverflow="ellipsis" vert="horz" wrap="square" anchor="ctr" anchorCtr="1"/>
        <a:lstStyle/>
        <a:p>
          <a:pPr>
            <a:defRPr sz="1050" b="0" i="0" u="none" strike="noStrike" kern="1200" baseline="0">
              <a:solidFill>
                <a:srgbClr val="002060"/>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b="0">
          <a:solidFill>
            <a:srgbClr val="002060"/>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5.3765658712045895E-2"/>
          <c:y val="0.15251689976011951"/>
          <c:w val="0.92387771393386575"/>
          <c:h val="0.46800930280883973"/>
        </c:manualLayout>
      </c:layout>
      <c:barChart>
        <c:barDir val="col"/>
        <c:grouping val="clustered"/>
        <c:varyColors val="0"/>
        <c:ser>
          <c:idx val="0"/>
          <c:order val="0"/>
          <c:tx>
            <c:strRef>
              <c:f>Sheet1!$B$1</c:f>
              <c:strCache>
                <c:ptCount val="1"/>
                <c:pt idx="0">
                  <c:v>Column1</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2017</c:v>
                </c:pt>
                <c:pt idx="1">
                  <c:v>2023F</c:v>
                </c:pt>
              </c:strCache>
            </c:strRef>
          </c:cat>
          <c:val>
            <c:numRef>
              <c:f>Sheet1!$B$2:$B$3</c:f>
              <c:numCache>
                <c:formatCode>0.00</c:formatCode>
                <c:ptCount val="2"/>
                <c:pt idx="0">
                  <c:v>3.1</c:v>
                </c:pt>
                <c:pt idx="1">
                  <c:v>4</c:v>
                </c:pt>
              </c:numCache>
            </c:numRef>
          </c:val>
          <c:extLst>
            <c:ext xmlns:c16="http://schemas.microsoft.com/office/drawing/2014/chart" uri="{C3380CC4-5D6E-409C-BE32-E72D297353CC}">
              <c16:uniqueId val="{00000000-5A34-488A-90B2-E7C674B512BE}"/>
            </c:ext>
          </c:extLst>
        </c:ser>
        <c:dLbls>
          <c:showLegendKey val="0"/>
          <c:showVal val="1"/>
          <c:showCatName val="0"/>
          <c:showSerName val="0"/>
          <c:showPercent val="0"/>
          <c:showBubbleSize val="0"/>
        </c:dLbls>
        <c:gapWidth val="150"/>
        <c:overlap val="-25"/>
        <c:axId val="293140863"/>
        <c:axId val="1240644095"/>
      </c:barChart>
      <c:catAx>
        <c:axId val="293140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1240644095"/>
        <c:crosses val="autoZero"/>
        <c:auto val="1"/>
        <c:lblAlgn val="ctr"/>
        <c:lblOffset val="100"/>
        <c:noMultiLvlLbl val="0"/>
      </c:catAx>
      <c:valAx>
        <c:axId val="1240644095"/>
        <c:scaling>
          <c:orientation val="minMax"/>
        </c:scaling>
        <c:delete val="1"/>
        <c:axPos val="l"/>
        <c:numFmt formatCode="0.00" sourceLinked="1"/>
        <c:majorTickMark val="none"/>
        <c:minorTickMark val="none"/>
        <c:tickLblPos val="nextTo"/>
        <c:crossAx val="2931408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rgbClr val="002060"/>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1.6762989246156185E-2"/>
          <c:y val="6.0010324287265472E-2"/>
          <c:w val="0.95436780434666446"/>
          <c:h val="0.40585668659423119"/>
        </c:manualLayout>
      </c:layout>
      <c:barChart>
        <c:barDir val="col"/>
        <c:grouping val="clustered"/>
        <c:varyColors val="0"/>
        <c:ser>
          <c:idx val="0"/>
          <c:order val="0"/>
          <c:tx>
            <c:strRef>
              <c:f>Sheet1!$B$1</c:f>
              <c:strCache>
                <c:ptCount val="1"/>
                <c:pt idx="0">
                  <c:v>Kharif </c:v>
                </c:pt>
              </c:strCache>
            </c:strRef>
          </c:tx>
          <c:spPr>
            <a:solidFill>
              <a:schemeClr val="accent1">
                <a:shade val="65000"/>
              </a:schemeClr>
            </a:solidFill>
            <a:ln>
              <a:noFill/>
            </a:ln>
            <a:effectLst/>
            <a:scene3d>
              <a:camera prst="orthographicFront"/>
              <a:lightRig rig="threePt" dir="t"/>
            </a:scene3d>
            <a:sp3d>
              <a:bevelT/>
            </a:sp3d>
          </c:spPr>
          <c:invertIfNegative val="0"/>
          <c:cat>
            <c:numRef>
              <c:f>Sheet1!$A$2:$A$6</c:f>
              <c:numCache>
                <c:formatCode>General</c:formatCode>
                <c:ptCount val="5"/>
                <c:pt idx="0">
                  <c:v>2016</c:v>
                </c:pt>
                <c:pt idx="1">
                  <c:v>2017</c:v>
                </c:pt>
                <c:pt idx="2">
                  <c:v>2018</c:v>
                </c:pt>
                <c:pt idx="3">
                  <c:v>2019</c:v>
                </c:pt>
                <c:pt idx="4">
                  <c:v>2020</c:v>
                </c:pt>
              </c:numCache>
            </c:numRef>
          </c:cat>
          <c:val>
            <c:numRef>
              <c:f>Sheet1!$B$2:$B$4</c:f>
              <c:numCache>
                <c:formatCode>0.00</c:formatCode>
                <c:ptCount val="3"/>
                <c:pt idx="0">
                  <c:v>125.09</c:v>
                </c:pt>
                <c:pt idx="1">
                  <c:v>138.33000000000001</c:v>
                </c:pt>
                <c:pt idx="2">
                  <c:v>140.72999999999999</c:v>
                </c:pt>
              </c:numCache>
            </c:numRef>
          </c:val>
          <c:extLst>
            <c:ext xmlns:c16="http://schemas.microsoft.com/office/drawing/2014/chart" uri="{C3380CC4-5D6E-409C-BE32-E72D297353CC}">
              <c16:uniqueId val="{00000005-3B42-47C2-A924-308668B1C3BD}"/>
            </c:ext>
          </c:extLst>
        </c:ser>
        <c:ser>
          <c:idx val="1"/>
          <c:order val="1"/>
          <c:tx>
            <c:strRef>
              <c:f>Sheet1!$C$1</c:f>
              <c:strCache>
                <c:ptCount val="1"/>
                <c:pt idx="0">
                  <c:v>Rabi</c:v>
                </c:pt>
              </c:strCache>
            </c:strRef>
          </c:tx>
          <c:spPr>
            <a:solidFill>
              <a:schemeClr val="accent1">
                <a:lumMod val="50000"/>
              </a:schemeClr>
            </a:solidFill>
            <a:ln>
              <a:noFill/>
            </a:ln>
            <a:effectLst/>
            <a:scene3d>
              <a:camera prst="orthographicFront"/>
              <a:lightRig rig="threePt" dir="t"/>
            </a:scene3d>
            <a:sp3d>
              <a:bevelT/>
            </a:sp3d>
          </c:spPr>
          <c:invertIfNegative val="0"/>
          <c:cat>
            <c:numRef>
              <c:f>Sheet1!$A$2:$A$6</c:f>
              <c:numCache>
                <c:formatCode>General</c:formatCode>
                <c:ptCount val="5"/>
                <c:pt idx="0">
                  <c:v>2016</c:v>
                </c:pt>
                <c:pt idx="1">
                  <c:v>2017</c:v>
                </c:pt>
                <c:pt idx="2">
                  <c:v>2018</c:v>
                </c:pt>
                <c:pt idx="3">
                  <c:v>2019</c:v>
                </c:pt>
                <c:pt idx="4">
                  <c:v>2020</c:v>
                </c:pt>
              </c:numCache>
            </c:numRef>
          </c:cat>
          <c:val>
            <c:numRef>
              <c:f>Sheet1!$C$2:$C$6</c:f>
              <c:numCache>
                <c:formatCode>0.00</c:formatCode>
                <c:ptCount val="5"/>
                <c:pt idx="0">
                  <c:v>126.23</c:v>
                </c:pt>
                <c:pt idx="1">
                  <c:v>136.78</c:v>
                </c:pt>
                <c:pt idx="2">
                  <c:v>144.1</c:v>
                </c:pt>
                <c:pt idx="3">
                  <c:v>147.54</c:v>
                </c:pt>
                <c:pt idx="4">
                  <c:v>151.56</c:v>
                </c:pt>
              </c:numCache>
            </c:numRef>
          </c:val>
          <c:extLst>
            <c:ext xmlns:c16="http://schemas.microsoft.com/office/drawing/2014/chart" uri="{C3380CC4-5D6E-409C-BE32-E72D297353CC}">
              <c16:uniqueId val="{00000006-3B42-47C2-A924-308668B1C3BD}"/>
            </c:ext>
          </c:extLst>
        </c:ser>
        <c:ser>
          <c:idx val="2"/>
          <c:order val="2"/>
          <c:tx>
            <c:strRef>
              <c:f>Sheet1!$D$1</c:f>
              <c:strCache>
                <c:ptCount val="1"/>
                <c:pt idx="0">
                  <c:v>Total</c:v>
                </c:pt>
              </c:strCache>
            </c:strRef>
          </c:tx>
          <c:spPr>
            <a:solidFill>
              <a:schemeClr val="accent1">
                <a:tint val="65000"/>
              </a:schemeClr>
            </a:solidFill>
            <a:ln>
              <a:noFill/>
            </a:ln>
            <a:effectLst/>
            <a:scene3d>
              <a:camera prst="orthographicFront"/>
              <a:lightRig rig="threePt" dir="t"/>
            </a:scene3d>
            <a:sp3d>
              <a:bevelT/>
            </a:sp3d>
          </c:spPr>
          <c:invertIfNegative val="0"/>
          <c:cat>
            <c:numRef>
              <c:f>Sheet1!$A$2:$A$6</c:f>
              <c:numCache>
                <c:formatCode>General</c:formatCode>
                <c:ptCount val="5"/>
                <c:pt idx="0">
                  <c:v>2016</c:v>
                </c:pt>
                <c:pt idx="1">
                  <c:v>2017</c:v>
                </c:pt>
                <c:pt idx="2">
                  <c:v>2018</c:v>
                </c:pt>
                <c:pt idx="3">
                  <c:v>2019</c:v>
                </c:pt>
                <c:pt idx="4">
                  <c:v>2020</c:v>
                </c:pt>
              </c:numCache>
            </c:numRef>
          </c:cat>
          <c:val>
            <c:numRef>
              <c:f>Sheet1!$D$2:$D$6</c:f>
              <c:numCache>
                <c:formatCode>General</c:formatCode>
                <c:ptCount val="5"/>
                <c:pt idx="0">
                  <c:v>251.32</c:v>
                </c:pt>
                <c:pt idx="1">
                  <c:v>275.11</c:v>
                </c:pt>
                <c:pt idx="2">
                  <c:v>284.83</c:v>
                </c:pt>
                <c:pt idx="3">
                  <c:v>292.77999999999997</c:v>
                </c:pt>
                <c:pt idx="4" formatCode="0.00">
                  <c:v>301.53999999999996</c:v>
                </c:pt>
              </c:numCache>
            </c:numRef>
          </c:val>
          <c:extLst>
            <c:ext xmlns:c16="http://schemas.microsoft.com/office/drawing/2014/chart" uri="{C3380CC4-5D6E-409C-BE32-E72D297353CC}">
              <c16:uniqueId val="{00000007-3B42-47C2-A924-308668B1C3BD}"/>
            </c:ext>
          </c:extLst>
        </c:ser>
        <c:dLbls>
          <c:showLegendKey val="0"/>
          <c:showVal val="0"/>
          <c:showCatName val="0"/>
          <c:showSerName val="0"/>
          <c:showPercent val="0"/>
          <c:showBubbleSize val="0"/>
        </c:dLbls>
        <c:gapWidth val="219"/>
        <c:overlap val="-27"/>
        <c:axId val="816580464"/>
        <c:axId val="725122576"/>
      </c:barChart>
      <c:catAx>
        <c:axId val="8165804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725122576"/>
        <c:crosses val="autoZero"/>
        <c:auto val="1"/>
        <c:lblAlgn val="ctr"/>
        <c:lblOffset val="100"/>
        <c:noMultiLvlLbl val="0"/>
      </c:catAx>
      <c:valAx>
        <c:axId val="725122576"/>
        <c:scaling>
          <c:orientation val="minMax"/>
        </c:scaling>
        <c:delete val="0"/>
        <c:axPos val="l"/>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rgbClr val="002060"/>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816580464"/>
        <c:crosses val="autoZero"/>
        <c:crossBetween val="between"/>
      </c:valAx>
      <c:spPr>
        <a:noFill/>
        <a:ln w="25400">
          <a:noFill/>
        </a:ln>
        <a:effectLst/>
      </c:spPr>
    </c:plotArea>
    <c:legend>
      <c:legendPos val="b"/>
      <c:layout>
        <c:manualLayout>
          <c:xMode val="edge"/>
          <c:yMode val="edge"/>
          <c:x val="9.1198167993967044E-3"/>
          <c:y val="0.56599263922549503"/>
          <c:w val="0.95575710503089151"/>
          <c:h val="0.14006242091723231"/>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rgbClr val="002060"/>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1.82829587127223E-2"/>
          <c:y val="0"/>
          <c:w val="0.95436780434666446"/>
          <c:h val="0.69357744391997134"/>
        </c:manualLayout>
      </c:layout>
      <c:barChart>
        <c:barDir val="col"/>
        <c:grouping val="clustered"/>
        <c:varyColors val="0"/>
        <c:ser>
          <c:idx val="0"/>
          <c:order val="0"/>
          <c:tx>
            <c:strRef>
              <c:f>Sheet1!$B$1</c:f>
              <c:strCache>
                <c:ptCount val="1"/>
                <c:pt idx="0">
                  <c:v>Area (Million Ha)</c:v>
                </c:pt>
              </c:strCache>
            </c:strRef>
          </c:tx>
          <c:spPr>
            <a:solidFill>
              <a:schemeClr val="accent1">
                <a:shade val="76000"/>
              </a:schemeClr>
            </a:solidFill>
            <a:ln>
              <a:noFill/>
            </a:ln>
            <a:effectLst/>
            <a:scene3d>
              <a:camera prst="orthographicFront"/>
              <a:lightRig rig="threePt" dir="t"/>
            </a:scene3d>
            <a:sp3d>
              <a:bevelT/>
            </a:sp3d>
          </c:spPr>
          <c:invertIfNegative val="0"/>
          <c:cat>
            <c:strRef>
              <c:f>Sheet1!$A$2:$A$7</c:f>
              <c:strCache>
                <c:ptCount val="6"/>
                <c:pt idx="0">
                  <c:v>2015-16</c:v>
                </c:pt>
                <c:pt idx="1">
                  <c:v>2016-17</c:v>
                </c:pt>
                <c:pt idx="2">
                  <c:v>2017-18</c:v>
                </c:pt>
                <c:pt idx="3">
                  <c:v>2018-19</c:v>
                </c:pt>
                <c:pt idx="4">
                  <c:v>2019-20</c:v>
                </c:pt>
                <c:pt idx="5">
                  <c:v>2020-21</c:v>
                </c:pt>
              </c:strCache>
            </c:strRef>
          </c:cat>
          <c:val>
            <c:numRef>
              <c:f>Sheet1!$B$2:$B$7</c:f>
              <c:numCache>
                <c:formatCode>0.00</c:formatCode>
                <c:ptCount val="6"/>
                <c:pt idx="0">
                  <c:v>24.5</c:v>
                </c:pt>
                <c:pt idx="1">
                  <c:v>24.9</c:v>
                </c:pt>
                <c:pt idx="2">
                  <c:v>25.4</c:v>
                </c:pt>
                <c:pt idx="3">
                  <c:v>25.7</c:v>
                </c:pt>
                <c:pt idx="4">
                  <c:v>26.5</c:v>
                </c:pt>
                <c:pt idx="5">
                  <c:v>27.2</c:v>
                </c:pt>
              </c:numCache>
            </c:numRef>
          </c:val>
          <c:extLst>
            <c:ext xmlns:c16="http://schemas.microsoft.com/office/drawing/2014/chart" uri="{C3380CC4-5D6E-409C-BE32-E72D297353CC}">
              <c16:uniqueId val="{00000005-3337-423D-B969-68C9F719BC7E}"/>
            </c:ext>
          </c:extLst>
        </c:ser>
        <c:ser>
          <c:idx val="1"/>
          <c:order val="1"/>
          <c:tx>
            <c:strRef>
              <c:f>Sheet1!$C$1</c:f>
              <c:strCache>
                <c:ptCount val="1"/>
                <c:pt idx="0">
                  <c:v>Production (Million Tonnes)</c:v>
                </c:pt>
              </c:strCache>
            </c:strRef>
          </c:tx>
          <c:spPr>
            <a:solidFill>
              <a:schemeClr val="accent1">
                <a:tint val="77000"/>
              </a:schemeClr>
            </a:solidFill>
            <a:ln>
              <a:noFill/>
            </a:ln>
            <a:effectLst/>
            <a:scene3d>
              <a:camera prst="orthographicFront"/>
              <a:lightRig rig="threePt" dir="t"/>
            </a:scene3d>
            <a:sp3d>
              <a:bevelT/>
            </a:sp3d>
          </c:spPr>
          <c:invertIfNegative val="0"/>
          <c:cat>
            <c:strRef>
              <c:f>Sheet1!$A$2:$A$7</c:f>
              <c:strCache>
                <c:ptCount val="6"/>
                <c:pt idx="0">
                  <c:v>2015-16</c:v>
                </c:pt>
                <c:pt idx="1">
                  <c:v>2016-17</c:v>
                </c:pt>
                <c:pt idx="2">
                  <c:v>2017-18</c:v>
                </c:pt>
                <c:pt idx="3">
                  <c:v>2018-19</c:v>
                </c:pt>
                <c:pt idx="4">
                  <c:v>2019-20</c:v>
                </c:pt>
                <c:pt idx="5">
                  <c:v>2020-21</c:v>
                </c:pt>
              </c:strCache>
            </c:strRef>
          </c:cat>
          <c:val>
            <c:numRef>
              <c:f>Sheet1!$C$2:$C$7</c:f>
              <c:numCache>
                <c:formatCode>0.00</c:formatCode>
                <c:ptCount val="6"/>
                <c:pt idx="0">
                  <c:v>286.2</c:v>
                </c:pt>
                <c:pt idx="1">
                  <c:v>300.60000000000002</c:v>
                </c:pt>
                <c:pt idx="2">
                  <c:v>310.7</c:v>
                </c:pt>
                <c:pt idx="3">
                  <c:v>311.10000000000002</c:v>
                </c:pt>
                <c:pt idx="4">
                  <c:v>320.5</c:v>
                </c:pt>
                <c:pt idx="5">
                  <c:v>329.9</c:v>
                </c:pt>
              </c:numCache>
            </c:numRef>
          </c:val>
          <c:extLst>
            <c:ext xmlns:c16="http://schemas.microsoft.com/office/drawing/2014/chart" uri="{C3380CC4-5D6E-409C-BE32-E72D297353CC}">
              <c16:uniqueId val="{00000006-3337-423D-B969-68C9F719BC7E}"/>
            </c:ext>
          </c:extLst>
        </c:ser>
        <c:dLbls>
          <c:showLegendKey val="0"/>
          <c:showVal val="0"/>
          <c:showCatName val="0"/>
          <c:showSerName val="0"/>
          <c:showPercent val="0"/>
          <c:showBubbleSize val="0"/>
        </c:dLbls>
        <c:gapWidth val="219"/>
        <c:overlap val="-27"/>
        <c:axId val="816580464"/>
        <c:axId val="725122576"/>
      </c:barChart>
      <c:catAx>
        <c:axId val="8165804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rgbClr val="002060"/>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725122576"/>
        <c:crosses val="autoZero"/>
        <c:auto val="1"/>
        <c:lblAlgn val="ctr"/>
        <c:lblOffset val="100"/>
        <c:noMultiLvlLbl val="0"/>
      </c:catAx>
      <c:valAx>
        <c:axId val="725122576"/>
        <c:scaling>
          <c:orientation val="minMax"/>
        </c:scaling>
        <c:delete val="0"/>
        <c:axPos val="l"/>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rgbClr val="002060"/>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816580464"/>
        <c:crosses val="autoZero"/>
        <c:crossBetween val="between"/>
      </c:valAx>
      <c:spPr>
        <a:noFill/>
        <a:ln w="25400">
          <a:noFill/>
        </a:ln>
        <a:effectLst/>
      </c:spPr>
    </c:plotArea>
    <c:legend>
      <c:legendPos val="b"/>
      <c:layout>
        <c:manualLayout>
          <c:xMode val="edge"/>
          <c:yMode val="edge"/>
          <c:x val="1.5199694665661173E-3"/>
          <c:y val="0.85993761196106977"/>
          <c:w val="0.95575710503089151"/>
          <c:h val="0.14006238803893023"/>
        </c:manualLayout>
      </c:layout>
      <c:overlay val="0"/>
      <c:spPr>
        <a:noFill/>
        <a:ln>
          <a:noFill/>
        </a:ln>
        <a:effectLst/>
      </c:spPr>
      <c:txPr>
        <a:bodyPr rot="0" spcFirstLastPara="1" vertOverflow="ellipsis" vert="horz" wrap="square" anchor="ctr" anchorCtr="1"/>
        <a:lstStyle/>
        <a:p>
          <a:pPr>
            <a:defRPr sz="1000" b="0" i="0" u="none" strike="noStrike" kern="1200" baseline="0">
              <a:solidFill>
                <a:srgbClr val="002060"/>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b="0">
          <a:solidFill>
            <a:srgbClr val="002060"/>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withinLinear" id="14">
  <a:schemeClr val="accent1"/>
</cs:colorStyle>
</file>

<file path=ppt/charts/colors1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withinLinear" id="14">
  <a:schemeClr val="accent1"/>
</cs:colorStyle>
</file>

<file path=ppt/charts/colors1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withinLinear" id="14">
  <a:schemeClr val="accent1"/>
</cs:colorStyle>
</file>

<file path=ppt/charts/colors7.xml><?xml version="1.0" encoding="utf-8"?>
<cs:colorStyle xmlns:cs="http://schemas.microsoft.com/office/drawing/2012/chartStyle" xmlns:a="http://schemas.openxmlformats.org/drawingml/2006/main" meth="withinLinear" id="18">
  <a:schemeClr val="accent5"/>
</cs:colorStyle>
</file>

<file path=ppt/charts/colors8.xml><?xml version="1.0" encoding="utf-8"?>
<cs:colorStyle xmlns:cs="http://schemas.microsoft.com/office/drawing/2012/chartStyle" xmlns:a="http://schemas.openxmlformats.org/drawingml/2006/main" meth="withinLinear" id="14">
  <a:schemeClr val="accent1"/>
</cs:colorStyle>
</file>

<file path=ppt/charts/colors9.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7.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0.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3.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6.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9.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3.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7.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51D1CD06-73A6-4070-8FB5-C9F3FD8A6131}" type="datetimeFigureOut">
              <a:rPr lang="en-IN" smtClean="0"/>
              <a:t>19-04-2022</a:t>
            </a:fld>
            <a:endParaRPr lang="en-IN"/>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2446AE58-1C1F-478B-9D91-6FD71EEAC018}" type="slidenum">
              <a:rPr lang="en-IN" smtClean="0"/>
              <a:t>‹#›</a:t>
            </a:fld>
            <a:endParaRPr lang="en-IN"/>
          </a:p>
        </p:txBody>
      </p:sp>
    </p:spTree>
    <p:extLst>
      <p:ext uri="{BB962C8B-B14F-4D97-AF65-F5344CB8AC3E}">
        <p14:creationId xmlns:p14="http://schemas.microsoft.com/office/powerpoint/2010/main" val="1657659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7686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584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584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7942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584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4778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5844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01053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5844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51117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2403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51484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79814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03743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33425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79814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66852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07845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79814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67312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72853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7981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7981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019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4112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2490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1239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4236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584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219862" y="6670544"/>
            <a:ext cx="628650" cy="92333"/>
          </a:xfrm>
        </p:spPr>
        <p:txBody>
          <a:bodyPr lIns="0" tIns="0" rIns="0" bIns="0"/>
          <a:lstStyle>
            <a:lvl1pPr>
              <a:defRPr sz="600" b="0" i="0">
                <a:solidFill>
                  <a:schemeClr val="bg1"/>
                </a:solidFill>
                <a:latin typeface="Verdana"/>
                <a:cs typeface="Verdana"/>
              </a:defRPr>
            </a:lvl1pPr>
          </a:lstStyle>
          <a:p>
            <a:pPr algn="ctr">
              <a:lnSpc>
                <a:spcPct val="100000"/>
              </a:lnSpc>
              <a:spcBef>
                <a:spcPts val="100"/>
              </a:spcBef>
            </a:pPr>
            <a:r>
              <a:rPr dirty="0"/>
              <a:t>©</a:t>
            </a:r>
            <a:r>
              <a:rPr spc="-50" dirty="0"/>
              <a:t> </a:t>
            </a:r>
            <a:r>
              <a:rPr lang="en-IN" spc="-5" dirty="0"/>
              <a:t>ChemAnalyst</a:t>
            </a:r>
            <a:endParaRPr spc="-5"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AB31BDEF-10C1-4539-8048-71D133876C75}" type="datetime1">
              <a:rPr lang="en-US" smtClean="0"/>
              <a:t>4/19/2022</a:t>
            </a:fld>
            <a:endParaRPr lang="en-US"/>
          </a:p>
        </p:txBody>
      </p:sp>
      <p:sp>
        <p:nvSpPr>
          <p:cNvPr id="6" name="Holder 6"/>
          <p:cNvSpPr>
            <a:spLocks noGrp="1"/>
          </p:cNvSpPr>
          <p:nvPr>
            <p:ph type="sldNum" sz="quarter" idx="7"/>
          </p:nvPr>
        </p:nvSpPr>
        <p:spPr/>
        <p:txBody>
          <a:bodyPr lIns="0" tIns="0" rIns="0" bIns="0"/>
          <a:lstStyle>
            <a:lvl1pPr>
              <a:defRPr sz="1100" b="1" i="0">
                <a:solidFill>
                  <a:schemeClr val="bg1"/>
                </a:solidFill>
                <a:latin typeface="Calibri"/>
                <a:cs typeface="Calibri"/>
              </a:defRPr>
            </a:lvl1pPr>
          </a:lstStyle>
          <a:p>
            <a:pPr marL="38100">
              <a:lnSpc>
                <a:spcPts val="1150"/>
              </a:lnSpc>
            </a:pP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100" b="1"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a:xfrm>
            <a:off x="219862" y="6670544"/>
            <a:ext cx="628650" cy="92333"/>
          </a:xfrm>
        </p:spPr>
        <p:txBody>
          <a:bodyPr lIns="0" tIns="0" rIns="0" bIns="0"/>
          <a:lstStyle>
            <a:lvl1pPr>
              <a:defRPr sz="600" b="0" i="0">
                <a:solidFill>
                  <a:schemeClr val="bg1"/>
                </a:solidFill>
                <a:latin typeface="Verdana"/>
                <a:cs typeface="Verdana"/>
              </a:defRPr>
            </a:lvl1pPr>
          </a:lstStyle>
          <a:p>
            <a:pPr algn="ctr">
              <a:lnSpc>
                <a:spcPct val="100000"/>
              </a:lnSpc>
              <a:spcBef>
                <a:spcPts val="100"/>
              </a:spcBef>
            </a:pPr>
            <a:r>
              <a:rPr lang="en-IN"/>
              <a:t>© ChemAnalyst</a:t>
            </a:r>
            <a:endParaRPr spc="-5"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E85F7BAD-2C66-4FE7-A7B9-4E2480421625}" type="datetime1">
              <a:rPr lang="en-US" smtClean="0"/>
              <a:t>4/19/2022</a:t>
            </a:fld>
            <a:endParaRPr lang="en-US"/>
          </a:p>
        </p:txBody>
      </p:sp>
      <p:sp>
        <p:nvSpPr>
          <p:cNvPr id="6" name="Holder 6"/>
          <p:cNvSpPr>
            <a:spLocks noGrp="1"/>
          </p:cNvSpPr>
          <p:nvPr>
            <p:ph type="sldNum" sz="quarter" idx="7"/>
          </p:nvPr>
        </p:nvSpPr>
        <p:spPr/>
        <p:txBody>
          <a:bodyPr lIns="0" tIns="0" rIns="0" bIns="0"/>
          <a:lstStyle>
            <a:lvl1pPr>
              <a:defRPr sz="1100" b="1" i="0">
                <a:solidFill>
                  <a:schemeClr val="bg1"/>
                </a:solidFill>
                <a:latin typeface="Calibri"/>
                <a:cs typeface="Calibri"/>
              </a:defRPr>
            </a:lvl1pPr>
          </a:lstStyle>
          <a:p>
            <a:pPr marL="38100">
              <a:lnSpc>
                <a:spcPts val="1150"/>
              </a:lnSpc>
            </a:pP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323088"/>
            <a:ext cx="6757670" cy="76200"/>
          </a:xfrm>
          <a:custGeom>
            <a:avLst/>
            <a:gdLst/>
            <a:ahLst/>
            <a:cxnLst/>
            <a:rect l="l" t="t" r="r" b="b"/>
            <a:pathLst>
              <a:path w="6757670" h="76200">
                <a:moveTo>
                  <a:pt x="0" y="76199"/>
                </a:moveTo>
                <a:lnTo>
                  <a:pt x="6757416" y="76199"/>
                </a:lnTo>
                <a:lnTo>
                  <a:pt x="6757416" y="0"/>
                </a:lnTo>
                <a:lnTo>
                  <a:pt x="0" y="0"/>
                </a:lnTo>
                <a:lnTo>
                  <a:pt x="0" y="76199"/>
                </a:lnTo>
                <a:close/>
              </a:path>
            </a:pathLst>
          </a:custGeom>
          <a:solidFill>
            <a:srgbClr val="D9D9D9"/>
          </a:solidFill>
        </p:spPr>
        <p:txBody>
          <a:bodyPr wrap="square" lIns="0" tIns="0" rIns="0" bIns="0" rtlCol="0"/>
          <a:lstStyle/>
          <a:p>
            <a:endParaRPr/>
          </a:p>
        </p:txBody>
      </p:sp>
      <p:sp>
        <p:nvSpPr>
          <p:cNvPr id="17" name="bg object 17"/>
          <p:cNvSpPr/>
          <p:nvPr/>
        </p:nvSpPr>
        <p:spPr>
          <a:xfrm>
            <a:off x="8592311" y="323087"/>
            <a:ext cx="551815" cy="76200"/>
          </a:xfrm>
          <a:custGeom>
            <a:avLst/>
            <a:gdLst/>
            <a:ahLst/>
            <a:cxnLst/>
            <a:rect l="l" t="t" r="r" b="b"/>
            <a:pathLst>
              <a:path w="551815" h="76200">
                <a:moveTo>
                  <a:pt x="0" y="76199"/>
                </a:moveTo>
                <a:lnTo>
                  <a:pt x="551687" y="76199"/>
                </a:lnTo>
                <a:lnTo>
                  <a:pt x="551687" y="0"/>
                </a:lnTo>
                <a:lnTo>
                  <a:pt x="0" y="0"/>
                </a:lnTo>
                <a:lnTo>
                  <a:pt x="0" y="76199"/>
                </a:lnTo>
                <a:close/>
              </a:path>
            </a:pathLst>
          </a:custGeom>
          <a:solidFill>
            <a:srgbClr val="D9D9D9"/>
          </a:solidFill>
        </p:spPr>
        <p:txBody>
          <a:bodyPr wrap="square" lIns="0" tIns="0" rIns="0" bIns="0" rtlCol="0"/>
          <a:lstStyle/>
          <a:p>
            <a:endParaRPr/>
          </a:p>
        </p:txBody>
      </p:sp>
      <p:pic>
        <p:nvPicPr>
          <p:cNvPr id="18" name="bg object 18"/>
          <p:cNvPicPr/>
          <p:nvPr/>
        </p:nvPicPr>
        <p:blipFill>
          <a:blip r:embed="rId2" cstate="print"/>
          <a:stretch>
            <a:fillRect/>
          </a:stretch>
        </p:blipFill>
        <p:spPr>
          <a:xfrm>
            <a:off x="6806183" y="131063"/>
            <a:ext cx="1749552" cy="408431"/>
          </a:xfrm>
          <a:prstGeom prst="rect">
            <a:avLst/>
          </a:prstGeom>
        </p:spPr>
      </p:pic>
      <p:sp>
        <p:nvSpPr>
          <p:cNvPr id="19" name="bg object 19"/>
          <p:cNvSpPr/>
          <p:nvPr/>
        </p:nvSpPr>
        <p:spPr>
          <a:xfrm>
            <a:off x="0" y="6681215"/>
            <a:ext cx="9144000" cy="177165"/>
          </a:xfrm>
          <a:custGeom>
            <a:avLst/>
            <a:gdLst/>
            <a:ahLst/>
            <a:cxnLst/>
            <a:rect l="l" t="t" r="r" b="b"/>
            <a:pathLst>
              <a:path w="9144000" h="177165">
                <a:moveTo>
                  <a:pt x="9144000" y="0"/>
                </a:moveTo>
                <a:lnTo>
                  <a:pt x="0" y="0"/>
                </a:lnTo>
                <a:lnTo>
                  <a:pt x="0" y="176784"/>
                </a:lnTo>
                <a:lnTo>
                  <a:pt x="9144000" y="176784"/>
                </a:lnTo>
                <a:lnTo>
                  <a:pt x="9144000" y="0"/>
                </a:lnTo>
                <a:close/>
              </a:path>
            </a:pathLst>
          </a:custGeom>
          <a:solidFill>
            <a:srgbClr val="071C2C"/>
          </a:solidFill>
        </p:spPr>
        <p:txBody>
          <a:bodyPr wrap="square" lIns="0" tIns="0" rIns="0" bIns="0" rtlCol="0"/>
          <a:lstStyle/>
          <a:p>
            <a:endParaRPr/>
          </a:p>
        </p:txBody>
      </p:sp>
      <p:sp>
        <p:nvSpPr>
          <p:cNvPr id="20" name="bg object 20"/>
          <p:cNvSpPr/>
          <p:nvPr/>
        </p:nvSpPr>
        <p:spPr>
          <a:xfrm>
            <a:off x="173736" y="103631"/>
            <a:ext cx="4398645" cy="466725"/>
          </a:xfrm>
          <a:custGeom>
            <a:avLst/>
            <a:gdLst/>
            <a:ahLst/>
            <a:cxnLst/>
            <a:rect l="l" t="t" r="r" b="b"/>
            <a:pathLst>
              <a:path w="4398645" h="466725">
                <a:moveTo>
                  <a:pt x="4398264" y="0"/>
                </a:moveTo>
                <a:lnTo>
                  <a:pt x="0" y="0"/>
                </a:lnTo>
                <a:lnTo>
                  <a:pt x="0" y="466344"/>
                </a:lnTo>
                <a:lnTo>
                  <a:pt x="4398264" y="466344"/>
                </a:lnTo>
                <a:lnTo>
                  <a:pt x="4398264" y="0"/>
                </a:lnTo>
                <a:close/>
              </a:path>
            </a:pathLst>
          </a:custGeom>
          <a:solidFill>
            <a:srgbClr val="D9D9D9"/>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100" b="1" i="0">
                <a:solidFill>
                  <a:schemeClr val="bg1"/>
                </a:solidFill>
                <a:latin typeface="Calibri"/>
                <a:cs typeface="Calibri"/>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a:xfrm>
            <a:off x="219862" y="6670544"/>
            <a:ext cx="628650" cy="92333"/>
          </a:xfrm>
        </p:spPr>
        <p:txBody>
          <a:bodyPr lIns="0" tIns="0" rIns="0" bIns="0"/>
          <a:lstStyle>
            <a:lvl1pPr>
              <a:defRPr sz="600" b="0" i="0">
                <a:solidFill>
                  <a:schemeClr val="bg1"/>
                </a:solidFill>
                <a:latin typeface="Verdana"/>
                <a:cs typeface="Verdana"/>
              </a:defRPr>
            </a:lvl1pPr>
          </a:lstStyle>
          <a:p>
            <a:pPr algn="ctr">
              <a:lnSpc>
                <a:spcPct val="100000"/>
              </a:lnSpc>
              <a:spcBef>
                <a:spcPts val="100"/>
              </a:spcBef>
            </a:pPr>
            <a:r>
              <a:rPr dirty="0"/>
              <a:t>©</a:t>
            </a:r>
            <a:r>
              <a:rPr spc="-50" dirty="0"/>
              <a:t> </a:t>
            </a:r>
            <a:r>
              <a:rPr lang="en-IN" spc="-5" dirty="0"/>
              <a:t>ChemAnalyst</a:t>
            </a:r>
            <a:endParaRPr spc="-5"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EA1C655F-1A67-408B-B3F5-87F41FE7E7FF}" type="datetime1">
              <a:rPr lang="en-US" smtClean="0"/>
              <a:t>4/19/2022</a:t>
            </a:fld>
            <a:endParaRPr lang="en-US"/>
          </a:p>
        </p:txBody>
      </p:sp>
      <p:sp>
        <p:nvSpPr>
          <p:cNvPr id="7" name="Holder 7"/>
          <p:cNvSpPr>
            <a:spLocks noGrp="1"/>
          </p:cNvSpPr>
          <p:nvPr>
            <p:ph type="sldNum" sz="quarter" idx="7"/>
          </p:nvPr>
        </p:nvSpPr>
        <p:spPr/>
        <p:txBody>
          <a:bodyPr lIns="0" tIns="0" rIns="0" bIns="0"/>
          <a:lstStyle>
            <a:lvl1pPr>
              <a:defRPr sz="1100" b="1" i="0">
                <a:solidFill>
                  <a:schemeClr val="bg1"/>
                </a:solidFill>
                <a:latin typeface="Calibri"/>
                <a:cs typeface="Calibri"/>
              </a:defRPr>
            </a:lvl1pPr>
          </a:lstStyle>
          <a:p>
            <a:pPr marL="38100">
              <a:lnSpc>
                <a:spcPts val="1150"/>
              </a:lnSpc>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323088"/>
            <a:ext cx="6757670" cy="76200"/>
          </a:xfrm>
          <a:custGeom>
            <a:avLst/>
            <a:gdLst/>
            <a:ahLst/>
            <a:cxnLst/>
            <a:rect l="l" t="t" r="r" b="b"/>
            <a:pathLst>
              <a:path w="6757670" h="76200">
                <a:moveTo>
                  <a:pt x="0" y="76199"/>
                </a:moveTo>
                <a:lnTo>
                  <a:pt x="6757416" y="76199"/>
                </a:lnTo>
                <a:lnTo>
                  <a:pt x="6757416" y="0"/>
                </a:lnTo>
                <a:lnTo>
                  <a:pt x="0" y="0"/>
                </a:lnTo>
                <a:lnTo>
                  <a:pt x="0" y="76199"/>
                </a:lnTo>
                <a:close/>
              </a:path>
            </a:pathLst>
          </a:custGeom>
          <a:solidFill>
            <a:srgbClr val="D9D9D9"/>
          </a:solidFill>
        </p:spPr>
        <p:txBody>
          <a:bodyPr wrap="square" lIns="0" tIns="0" rIns="0" bIns="0" rtlCol="0"/>
          <a:lstStyle/>
          <a:p>
            <a:endParaRPr/>
          </a:p>
        </p:txBody>
      </p:sp>
      <p:sp>
        <p:nvSpPr>
          <p:cNvPr id="17" name="bg object 17"/>
          <p:cNvSpPr/>
          <p:nvPr/>
        </p:nvSpPr>
        <p:spPr>
          <a:xfrm>
            <a:off x="8592311" y="323087"/>
            <a:ext cx="551815" cy="76200"/>
          </a:xfrm>
          <a:custGeom>
            <a:avLst/>
            <a:gdLst/>
            <a:ahLst/>
            <a:cxnLst/>
            <a:rect l="l" t="t" r="r" b="b"/>
            <a:pathLst>
              <a:path w="551815" h="76200">
                <a:moveTo>
                  <a:pt x="0" y="76199"/>
                </a:moveTo>
                <a:lnTo>
                  <a:pt x="551687" y="76199"/>
                </a:lnTo>
                <a:lnTo>
                  <a:pt x="551687" y="0"/>
                </a:lnTo>
                <a:lnTo>
                  <a:pt x="0" y="0"/>
                </a:lnTo>
                <a:lnTo>
                  <a:pt x="0" y="76199"/>
                </a:lnTo>
                <a:close/>
              </a:path>
            </a:pathLst>
          </a:custGeom>
          <a:solidFill>
            <a:srgbClr val="D9D9D9"/>
          </a:solidFill>
        </p:spPr>
        <p:txBody>
          <a:bodyPr wrap="square" lIns="0" tIns="0" rIns="0" bIns="0" rtlCol="0"/>
          <a:lstStyle/>
          <a:p>
            <a:endParaRPr/>
          </a:p>
        </p:txBody>
      </p:sp>
      <p:sp>
        <p:nvSpPr>
          <p:cNvPr id="2" name="Holder 2"/>
          <p:cNvSpPr>
            <a:spLocks noGrp="1"/>
          </p:cNvSpPr>
          <p:nvPr>
            <p:ph type="ftr" sz="quarter" idx="5"/>
          </p:nvPr>
        </p:nvSpPr>
        <p:spPr>
          <a:xfrm>
            <a:off x="219862" y="6670544"/>
            <a:ext cx="628650" cy="92333"/>
          </a:xfrm>
        </p:spPr>
        <p:txBody>
          <a:bodyPr lIns="0" tIns="0" rIns="0" bIns="0"/>
          <a:lstStyle>
            <a:lvl1pPr>
              <a:defRPr sz="600" b="0" i="0">
                <a:solidFill>
                  <a:schemeClr val="bg1"/>
                </a:solidFill>
                <a:latin typeface="Verdana"/>
                <a:cs typeface="Verdana"/>
              </a:defRPr>
            </a:lvl1pPr>
          </a:lstStyle>
          <a:p>
            <a:pPr algn="ctr">
              <a:lnSpc>
                <a:spcPct val="100000"/>
              </a:lnSpc>
              <a:spcBef>
                <a:spcPts val="100"/>
              </a:spcBef>
            </a:pPr>
            <a:r>
              <a:rPr dirty="0"/>
              <a:t>©</a:t>
            </a:r>
            <a:r>
              <a:rPr spc="-50" dirty="0"/>
              <a:t> </a:t>
            </a:r>
            <a:r>
              <a:rPr lang="en-IN" spc="-5" dirty="0"/>
              <a:t>ChemAnalyst</a:t>
            </a:r>
            <a:endParaRPr spc="-5"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F8A45A18-42D5-477E-B047-6D3AF3226284}" type="datetime1">
              <a:rPr lang="en-US" smtClean="0"/>
              <a:t>4/19/2022</a:t>
            </a:fld>
            <a:endParaRPr lang="en-US"/>
          </a:p>
        </p:txBody>
      </p:sp>
      <p:sp>
        <p:nvSpPr>
          <p:cNvPr id="4" name="Holder 4"/>
          <p:cNvSpPr>
            <a:spLocks noGrp="1"/>
          </p:cNvSpPr>
          <p:nvPr>
            <p:ph type="sldNum" sz="quarter" idx="7"/>
          </p:nvPr>
        </p:nvSpPr>
        <p:spPr>
          <a:xfrm>
            <a:off x="8816340" y="6703034"/>
            <a:ext cx="216534" cy="153888"/>
          </a:xfrm>
        </p:spPr>
        <p:txBody>
          <a:bodyPr lIns="0" tIns="0" rIns="0" bIns="0"/>
          <a:lstStyle>
            <a:lvl1pPr>
              <a:defRPr sz="1100" b="1" i="0">
                <a:solidFill>
                  <a:schemeClr val="tx1"/>
                </a:solidFill>
                <a:latin typeface="Calibri"/>
                <a:cs typeface="Calibri"/>
              </a:defRPr>
            </a:lvl1pPr>
          </a:lstStyle>
          <a:p>
            <a:pPr marL="38100">
              <a:lnSpc>
                <a:spcPts val="1150"/>
              </a:lnSpc>
            </a:pPr>
            <a:fld id="{81D60167-4931-47E6-BA6A-407CBD079E47}" type="slidenum">
              <a:rPr lang="en-IN" smtClean="0"/>
              <a:pPr marL="38100">
                <a:lnSpc>
                  <a:spcPts val="1150"/>
                </a:lnSpc>
              </a:pPr>
              <a:t>‹#›</a:t>
            </a:fld>
            <a:endParaRPr lang="en-IN" dirty="0"/>
          </a:p>
        </p:txBody>
      </p:sp>
      <p:pic>
        <p:nvPicPr>
          <p:cNvPr id="8" name="Picture 7" descr="Text&#10;&#10;Description automatically generated">
            <a:extLst>
              <a:ext uri="{FF2B5EF4-FFF2-40B4-BE49-F238E27FC236}">
                <a16:creationId xmlns:a16="http://schemas.microsoft.com/office/drawing/2014/main" id="{F1B2278D-1295-4428-B4A8-C1AF059E25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57975" y="61149"/>
            <a:ext cx="2028825" cy="523875"/>
          </a:xfrm>
          <a:prstGeom prst="rect">
            <a:avLst/>
          </a:prstGeom>
        </p:spPr>
      </p:pic>
      <p:sp>
        <p:nvSpPr>
          <p:cNvPr id="5" name="Rectangle: Rounded Corners 4">
            <a:extLst>
              <a:ext uri="{FF2B5EF4-FFF2-40B4-BE49-F238E27FC236}">
                <a16:creationId xmlns:a16="http://schemas.microsoft.com/office/drawing/2014/main" id="{169CB5E3-F846-48FB-8765-4AEFA2E4E33C}"/>
              </a:ext>
            </a:extLst>
          </p:cNvPr>
          <p:cNvSpPr/>
          <p:nvPr userDrawn="1"/>
        </p:nvSpPr>
        <p:spPr>
          <a:xfrm>
            <a:off x="219862" y="61149"/>
            <a:ext cx="6180938" cy="523875"/>
          </a:xfrm>
          <a:prstGeom prst="round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Content writing ">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5A0A9FB9-1FC0-4A81-A244-231DFC03426A}"/>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7" name="Rectangle 16">
            <a:extLst>
              <a:ext uri="{FF2B5EF4-FFF2-40B4-BE49-F238E27FC236}">
                <a16:creationId xmlns:a16="http://schemas.microsoft.com/office/drawing/2014/main" id="{5170A081-2CD4-42C2-83F7-1BDF218E888C}"/>
              </a:ext>
            </a:extLst>
          </p:cNvPr>
          <p:cNvSpPr/>
          <p:nvPr userDrawn="1"/>
        </p:nvSpPr>
        <p:spPr>
          <a:xfrm>
            <a:off x="8743567" y="6515551"/>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Slide Number Placeholder 7">
            <a:extLst>
              <a:ext uri="{FF2B5EF4-FFF2-40B4-BE49-F238E27FC236}">
                <a16:creationId xmlns:a16="http://schemas.microsoft.com/office/drawing/2014/main" id="{DAB0CC45-65C1-4330-8B7B-E233943D2F2B}"/>
              </a:ext>
            </a:extLst>
          </p:cNvPr>
          <p:cNvSpPr txBox="1">
            <a:spLocks/>
          </p:cNvSpPr>
          <p:nvPr userDrawn="1"/>
        </p:nvSpPr>
        <p:spPr>
          <a:xfrm>
            <a:off x="8679475" y="6553651"/>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1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cxnSp>
        <p:nvCxnSpPr>
          <p:cNvPr id="19" name="Straight Connector 18">
            <a:extLst>
              <a:ext uri="{FF2B5EF4-FFF2-40B4-BE49-F238E27FC236}">
                <a16:creationId xmlns:a16="http://schemas.microsoft.com/office/drawing/2014/main" id="{900B4527-B56E-473D-ACE2-854F941525D2}"/>
              </a:ext>
            </a:extLst>
          </p:cNvPr>
          <p:cNvCxnSpPr>
            <a:cxnSpLocks/>
          </p:cNvCxnSpPr>
          <p:nvPr userDrawn="1"/>
        </p:nvCxnSpPr>
        <p:spPr>
          <a:xfrm>
            <a:off x="2"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153B44-6D3B-48CC-B791-73A30E7D5B39}"/>
              </a:ext>
            </a:extLst>
          </p:cNvPr>
          <p:cNvSpPr/>
          <p:nvPr userDrawn="1"/>
        </p:nvSpPr>
        <p:spPr>
          <a:xfrm>
            <a:off x="1" y="6664210"/>
            <a:ext cx="9158990" cy="208785"/>
          </a:xfrm>
          <a:prstGeom prst="rect">
            <a:avLst/>
          </a:prstGeom>
          <a:solidFill>
            <a:srgbClr val="132C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older 4">
            <a:extLst>
              <a:ext uri="{FF2B5EF4-FFF2-40B4-BE49-F238E27FC236}">
                <a16:creationId xmlns:a16="http://schemas.microsoft.com/office/drawing/2014/main" id="{2B151094-B976-4D61-A010-9F7889FAF2A4}"/>
              </a:ext>
            </a:extLst>
          </p:cNvPr>
          <p:cNvSpPr txBox="1">
            <a:spLocks/>
          </p:cNvSpPr>
          <p:nvPr userDrawn="1"/>
        </p:nvSpPr>
        <p:spPr>
          <a:xfrm>
            <a:off x="457200" y="6677320"/>
            <a:ext cx="628650" cy="92333"/>
          </a:xfrm>
          <a:prstGeom prst="rect">
            <a:avLst/>
          </a:prstGeom>
        </p:spPr>
        <p:txBody>
          <a:bodyPr wrap="square" lIns="0" tIns="0" rIns="0" bIns="0">
            <a:spAutoFit/>
          </a:bodyPr>
          <a:lstStyle>
            <a:defPPr>
              <a:defRPr lang="en-US"/>
            </a:defPPr>
            <a:lvl1pPr marL="0" algn="l" defTabSz="914400" rtl="0" eaLnBrk="1" latinLnBrk="0" hangingPunct="1">
              <a:defRPr sz="600" b="0" i="0" kern="1200">
                <a:solidFill>
                  <a:schemeClr val="bg1"/>
                </a:solidFill>
                <a:latin typeface="Verdana"/>
                <a:ea typeface="+mn-ea"/>
                <a:cs typeface="Verdan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100"/>
              </a:spcBef>
            </a:pPr>
            <a:r>
              <a:rPr lang="en-IN" sz="600" dirty="0"/>
              <a:t>©</a:t>
            </a:r>
            <a:r>
              <a:rPr lang="en-IN" sz="600" spc="-50" dirty="0"/>
              <a:t> </a:t>
            </a:r>
            <a:r>
              <a:rPr lang="en-IN" sz="600" spc="-5" dirty="0"/>
              <a:t>ChemAnalyst</a:t>
            </a:r>
          </a:p>
        </p:txBody>
      </p:sp>
    </p:spTree>
    <p:extLst>
      <p:ext uri="{BB962C8B-B14F-4D97-AF65-F5344CB8AC3E}">
        <p14:creationId xmlns:p14="http://schemas.microsoft.com/office/powerpoint/2010/main" val="872583429"/>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39584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323088"/>
            <a:ext cx="6757670" cy="76200"/>
          </a:xfrm>
          <a:custGeom>
            <a:avLst/>
            <a:gdLst/>
            <a:ahLst/>
            <a:cxnLst/>
            <a:rect l="l" t="t" r="r" b="b"/>
            <a:pathLst>
              <a:path w="6757670" h="76200">
                <a:moveTo>
                  <a:pt x="0" y="76199"/>
                </a:moveTo>
                <a:lnTo>
                  <a:pt x="6757416" y="76199"/>
                </a:lnTo>
                <a:lnTo>
                  <a:pt x="6757416" y="0"/>
                </a:lnTo>
                <a:lnTo>
                  <a:pt x="0" y="0"/>
                </a:lnTo>
                <a:lnTo>
                  <a:pt x="0" y="76199"/>
                </a:lnTo>
                <a:close/>
              </a:path>
            </a:pathLst>
          </a:custGeom>
          <a:solidFill>
            <a:srgbClr val="D9D9D9"/>
          </a:solidFill>
        </p:spPr>
        <p:txBody>
          <a:bodyPr wrap="square" lIns="0" tIns="0" rIns="0" bIns="0" rtlCol="0"/>
          <a:lstStyle/>
          <a:p>
            <a:endParaRPr/>
          </a:p>
        </p:txBody>
      </p:sp>
      <p:sp>
        <p:nvSpPr>
          <p:cNvPr id="17" name="bg object 17"/>
          <p:cNvSpPr/>
          <p:nvPr/>
        </p:nvSpPr>
        <p:spPr>
          <a:xfrm>
            <a:off x="8592311" y="323087"/>
            <a:ext cx="551815" cy="76200"/>
          </a:xfrm>
          <a:custGeom>
            <a:avLst/>
            <a:gdLst/>
            <a:ahLst/>
            <a:cxnLst/>
            <a:rect l="l" t="t" r="r" b="b"/>
            <a:pathLst>
              <a:path w="551815" h="76200">
                <a:moveTo>
                  <a:pt x="0" y="76199"/>
                </a:moveTo>
                <a:lnTo>
                  <a:pt x="551687" y="76199"/>
                </a:lnTo>
                <a:lnTo>
                  <a:pt x="551687" y="0"/>
                </a:lnTo>
                <a:lnTo>
                  <a:pt x="0" y="0"/>
                </a:lnTo>
                <a:lnTo>
                  <a:pt x="0" y="76199"/>
                </a:lnTo>
                <a:close/>
              </a:path>
            </a:pathLst>
          </a:custGeom>
          <a:solidFill>
            <a:srgbClr val="D9D9D9"/>
          </a:solidFill>
        </p:spPr>
        <p:txBody>
          <a:bodyPr wrap="square" lIns="0" tIns="0" rIns="0" bIns="0" rtlCol="0"/>
          <a:lstStyle/>
          <a:p>
            <a:endParaRPr/>
          </a:p>
        </p:txBody>
      </p:sp>
      <p:pic>
        <p:nvPicPr>
          <p:cNvPr id="18" name="bg object 18"/>
          <p:cNvPicPr/>
          <p:nvPr/>
        </p:nvPicPr>
        <p:blipFill>
          <a:blip r:embed="rId8" cstate="print"/>
          <a:stretch>
            <a:fillRect/>
          </a:stretch>
        </p:blipFill>
        <p:spPr>
          <a:xfrm>
            <a:off x="6806183" y="131063"/>
            <a:ext cx="1749552" cy="408431"/>
          </a:xfrm>
          <a:prstGeom prst="rect">
            <a:avLst/>
          </a:prstGeom>
        </p:spPr>
      </p:pic>
      <p:sp>
        <p:nvSpPr>
          <p:cNvPr id="19" name="bg object 19"/>
          <p:cNvSpPr/>
          <p:nvPr/>
        </p:nvSpPr>
        <p:spPr>
          <a:xfrm>
            <a:off x="173736" y="103631"/>
            <a:ext cx="4398645" cy="466725"/>
          </a:xfrm>
          <a:custGeom>
            <a:avLst/>
            <a:gdLst/>
            <a:ahLst/>
            <a:cxnLst/>
            <a:rect l="l" t="t" r="r" b="b"/>
            <a:pathLst>
              <a:path w="4398645" h="466725">
                <a:moveTo>
                  <a:pt x="4398264" y="0"/>
                </a:moveTo>
                <a:lnTo>
                  <a:pt x="0" y="0"/>
                </a:lnTo>
                <a:lnTo>
                  <a:pt x="0" y="466344"/>
                </a:lnTo>
                <a:lnTo>
                  <a:pt x="4398264" y="466344"/>
                </a:lnTo>
                <a:lnTo>
                  <a:pt x="4398264" y="0"/>
                </a:lnTo>
                <a:close/>
              </a:path>
            </a:pathLst>
          </a:custGeom>
          <a:solidFill>
            <a:srgbClr val="D9D9D9"/>
          </a:solidFill>
        </p:spPr>
        <p:txBody>
          <a:bodyPr wrap="square" lIns="0" tIns="0" rIns="0" bIns="0" rtlCol="0"/>
          <a:lstStyle/>
          <a:p>
            <a:endParaRPr/>
          </a:p>
        </p:txBody>
      </p:sp>
      <p:sp>
        <p:nvSpPr>
          <p:cNvPr id="20" name="bg object 20"/>
          <p:cNvSpPr/>
          <p:nvPr/>
        </p:nvSpPr>
        <p:spPr>
          <a:xfrm>
            <a:off x="0" y="6681215"/>
            <a:ext cx="9144000" cy="177165"/>
          </a:xfrm>
          <a:custGeom>
            <a:avLst/>
            <a:gdLst/>
            <a:ahLst/>
            <a:cxnLst/>
            <a:rect l="l" t="t" r="r" b="b"/>
            <a:pathLst>
              <a:path w="9144000" h="177165">
                <a:moveTo>
                  <a:pt x="9144000" y="0"/>
                </a:moveTo>
                <a:lnTo>
                  <a:pt x="0" y="0"/>
                </a:lnTo>
                <a:lnTo>
                  <a:pt x="0" y="176784"/>
                </a:lnTo>
                <a:lnTo>
                  <a:pt x="9144000" y="176784"/>
                </a:lnTo>
                <a:lnTo>
                  <a:pt x="9144000" y="0"/>
                </a:lnTo>
                <a:close/>
              </a:path>
            </a:pathLst>
          </a:custGeom>
          <a:solidFill>
            <a:srgbClr val="071C2C"/>
          </a:solidFill>
        </p:spPr>
        <p:txBody>
          <a:bodyPr wrap="square" lIns="0" tIns="0" rIns="0" bIns="0" rtlCol="0"/>
          <a:lstStyle/>
          <a:p>
            <a:endParaRPr/>
          </a:p>
        </p:txBody>
      </p:sp>
      <p:sp>
        <p:nvSpPr>
          <p:cNvPr id="2" name="Holder 2"/>
          <p:cNvSpPr>
            <a:spLocks noGrp="1"/>
          </p:cNvSpPr>
          <p:nvPr>
            <p:ph type="title"/>
          </p:nvPr>
        </p:nvSpPr>
        <p:spPr>
          <a:xfrm>
            <a:off x="585012" y="1222374"/>
            <a:ext cx="7973974" cy="347344"/>
          </a:xfrm>
          <a:prstGeom prst="rect">
            <a:avLst/>
          </a:prstGeom>
        </p:spPr>
        <p:txBody>
          <a:bodyPr wrap="square" lIns="0" tIns="0" rIns="0" bIns="0">
            <a:spAutoFit/>
          </a:bodyPr>
          <a:lstStyle>
            <a:lvl1pPr>
              <a:defRPr sz="2100" b="1" i="0">
                <a:solidFill>
                  <a:schemeClr val="bg1"/>
                </a:solidFill>
                <a:latin typeface="Calibri"/>
                <a:cs typeface="Calibri"/>
              </a:defRPr>
            </a:lvl1pPr>
          </a:lstStyle>
          <a:p>
            <a:endParaRPr/>
          </a:p>
        </p:txBody>
      </p:sp>
      <p:sp>
        <p:nvSpPr>
          <p:cNvPr id="3" name="Holder 3"/>
          <p:cNvSpPr>
            <a:spLocks noGrp="1"/>
          </p:cNvSpPr>
          <p:nvPr>
            <p:ph type="body" idx="1"/>
          </p:nvPr>
        </p:nvSpPr>
        <p:spPr>
          <a:xfrm>
            <a:off x="860552" y="2133600"/>
            <a:ext cx="7590155" cy="380111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219862" y="6670544"/>
            <a:ext cx="628650" cy="92333"/>
          </a:xfrm>
          <a:prstGeom prst="rect">
            <a:avLst/>
          </a:prstGeom>
        </p:spPr>
        <p:txBody>
          <a:bodyPr wrap="square" lIns="0" tIns="0" rIns="0" bIns="0">
            <a:spAutoFit/>
          </a:bodyPr>
          <a:lstStyle>
            <a:lvl1pPr>
              <a:defRPr sz="600" b="0" i="0">
                <a:solidFill>
                  <a:schemeClr val="bg1"/>
                </a:solidFill>
                <a:latin typeface="Verdana"/>
                <a:cs typeface="Verdana"/>
              </a:defRPr>
            </a:lvl1pPr>
          </a:lstStyle>
          <a:p>
            <a:pPr algn="ctr">
              <a:lnSpc>
                <a:spcPct val="100000"/>
              </a:lnSpc>
              <a:spcBef>
                <a:spcPts val="100"/>
              </a:spcBef>
            </a:pPr>
            <a:r>
              <a:rPr dirty="0"/>
              <a:t>©</a:t>
            </a:r>
            <a:r>
              <a:rPr spc="-50" dirty="0"/>
              <a:t> </a:t>
            </a:r>
            <a:r>
              <a:rPr lang="en-IN" spc="-5" dirty="0"/>
              <a:t>ChemAnalyst</a:t>
            </a:r>
            <a:endParaRPr spc="-5" dirty="0"/>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D2028D9F-C0A5-4687-AA62-7162BB171C22}" type="datetime1">
              <a:rPr lang="en-US" smtClean="0"/>
              <a:t>4/19/2022</a:t>
            </a:fld>
            <a:endParaRPr lang="en-US"/>
          </a:p>
        </p:txBody>
      </p:sp>
      <p:sp>
        <p:nvSpPr>
          <p:cNvPr id="6" name="Holder 6"/>
          <p:cNvSpPr>
            <a:spLocks noGrp="1"/>
          </p:cNvSpPr>
          <p:nvPr>
            <p:ph type="sldNum" sz="quarter" idx="7"/>
          </p:nvPr>
        </p:nvSpPr>
        <p:spPr>
          <a:xfrm>
            <a:off x="8816340" y="6703034"/>
            <a:ext cx="216534" cy="166370"/>
          </a:xfrm>
          <a:prstGeom prst="rect">
            <a:avLst/>
          </a:prstGeom>
        </p:spPr>
        <p:txBody>
          <a:bodyPr wrap="square" lIns="0" tIns="0" rIns="0" bIns="0">
            <a:spAutoFit/>
          </a:bodyPr>
          <a:lstStyle>
            <a:lvl1pPr>
              <a:defRPr sz="1100" b="1" i="0">
                <a:solidFill>
                  <a:schemeClr val="bg1"/>
                </a:solidFill>
                <a:latin typeface="Calibri"/>
                <a:cs typeface="Calibri"/>
              </a:defRPr>
            </a:lvl1pPr>
          </a:lstStyle>
          <a:p>
            <a:pPr marL="38100">
              <a:lnSpc>
                <a:spcPts val="1150"/>
              </a:lnSpc>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 id="2147483667" r:id="rId5"/>
    <p:sldLayoutId id="2147483668" r:id="rId6"/>
  </p:sldLayoutIdLst>
  <p:hf hd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groundreport.com/increasing-crop-production-using-drip-irrigation-system/" TargetMode="External"/><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www.chemanalyst.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www.woodsybond.com/best-hose-end-sprayer/" TargetMode="Externa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chart" Target="../charts/char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simple.wikipedia.org/wiki/Calcium_nitrate" TargetMode="External"/></Relationships>
</file>

<file path=ppt/slides/_rels/slide2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4.xml"/><Relationship Id="rId4" Type="http://schemas.openxmlformats.org/officeDocument/2006/relationships/chart" Target="../charts/chart10.xml"/></Relationships>
</file>

<file path=ppt/slides/_rels/slide23.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www.woodsybond.com/best-hose-end-sprayer/" TargetMode="Externa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chart" Target="../charts/chart1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chart" Target="../charts/chart19.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chart" Target="../charts/chart22.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chart" Target="../charts/chart2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www.groundreport.com/increasing-crop-production-using-drip-irrigation-system/" TargetMode="External"/></Relationships>
</file>

<file path=ppt/slides/_rels/slide43.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chart" Target="../charts/chart28.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chart" Target="../charts/chart3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www.groundreport.com/increasing-crop-production-using-drip-irrigation-system/" TargetMode="External"/></Relationships>
</file>

<file path=ppt/slides/_rels/slide49.xml.rels><?xml version="1.0" encoding="UTF-8" standalone="yes"?>
<Relationships xmlns="http://schemas.openxmlformats.org/package/2006/relationships"><Relationship Id="rId3" Type="http://schemas.openxmlformats.org/officeDocument/2006/relationships/chart" Target="../charts/chart33.xml"/><Relationship Id="rId2" Type="http://schemas.openxmlformats.org/officeDocument/2006/relationships/chart" Target="../charts/chart3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chart" Target="../charts/chart34.xml"/><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chart" Target="../charts/chart3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www.groundreport.com/increasing-crop-production-using-drip-irrigation-system/" TargetMode="External"/></Relationships>
</file>

<file path=ppt/slides/_rels/slide55.xml.rels><?xml version="1.0" encoding="UTF-8" standalone="yes"?>
<Relationships xmlns="http://schemas.openxmlformats.org/package/2006/relationships"><Relationship Id="rId3" Type="http://schemas.openxmlformats.org/officeDocument/2006/relationships/chart" Target="../charts/chart37.xml"/><Relationship Id="rId2" Type="http://schemas.openxmlformats.org/officeDocument/2006/relationships/chart" Target="../charts/chart36.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chart" Target="../charts/chart38.xml"/><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chart" Target="../charts/chart3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21" Type="http://schemas.openxmlformats.org/officeDocument/2006/relationships/image" Target="../media/image2.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7.png"/><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6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www.groundreport.com/increasing-crop-production-using-drip-irrigation-system/" TargetMode="External"/></Relationships>
</file>

<file path=ppt/slides/_rels/slide61.xml.rels><?xml version="1.0" encoding="UTF-8" standalone="yes"?>
<Relationships xmlns="http://schemas.openxmlformats.org/package/2006/relationships"><Relationship Id="rId3" Type="http://schemas.openxmlformats.org/officeDocument/2006/relationships/chart" Target="../charts/chart41.xml"/><Relationship Id="rId2" Type="http://schemas.openxmlformats.org/officeDocument/2006/relationships/chart" Target="../charts/chart40.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chart" Target="../charts/chart42.xml"/><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chart" Target="../charts/chart4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jafedelsu.com/2020/04/25/optimum-npkmg-1212172-fertilizer-application-rate-for-raphia-hookeri-mann-and-wendl-seedlings-production/" TargetMode="External"/><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8" name="Picture 7" descr="Rows of plants in rows&#10;&#10;Description automatically generated with low confidence">
            <a:extLst>
              <a:ext uri="{FF2B5EF4-FFF2-40B4-BE49-F238E27FC236}">
                <a16:creationId xmlns:a16="http://schemas.microsoft.com/office/drawing/2014/main" id="{539962E2-835D-4AFF-B932-17BEAD483A4C}"/>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67985" y="1024003"/>
            <a:ext cx="5794815" cy="4346111"/>
          </a:xfrm>
          <a:prstGeom prst="rect">
            <a:avLst/>
          </a:prstGeom>
          <a:scene3d>
            <a:camera prst="orthographicFront"/>
            <a:lightRig rig="threePt" dir="t"/>
          </a:scene3d>
          <a:sp3d>
            <a:bevelT w="165100" prst="coolSlant"/>
          </a:sp3d>
        </p:spPr>
      </p:pic>
      <p:sp>
        <p:nvSpPr>
          <p:cNvPr id="2" name="object 2"/>
          <p:cNvSpPr txBox="1"/>
          <p:nvPr/>
        </p:nvSpPr>
        <p:spPr>
          <a:xfrm>
            <a:off x="200660" y="6233562"/>
            <a:ext cx="2139950" cy="405130"/>
          </a:xfrm>
          <a:prstGeom prst="rect">
            <a:avLst/>
          </a:prstGeom>
        </p:spPr>
        <p:txBody>
          <a:bodyPr vert="horz" wrap="square" lIns="0" tIns="42544" rIns="0" bIns="0" rtlCol="0">
            <a:spAutoFit/>
          </a:bodyPr>
          <a:lstStyle/>
          <a:p>
            <a:pPr marL="16510">
              <a:lnSpc>
                <a:spcPct val="100000"/>
              </a:lnSpc>
              <a:spcBef>
                <a:spcPts val="334"/>
              </a:spcBef>
            </a:pPr>
            <a:r>
              <a:rPr sz="1050" b="1" dirty="0">
                <a:solidFill>
                  <a:srgbClr val="212A35"/>
                </a:solidFill>
                <a:latin typeface="Calibri"/>
                <a:cs typeface="Calibri"/>
                <a:hlinkClick r:id="rId4"/>
              </a:rPr>
              <a:t>www.</a:t>
            </a:r>
            <a:r>
              <a:rPr lang="en-IN" sz="1050" b="1" dirty="0">
                <a:solidFill>
                  <a:srgbClr val="212A35"/>
                </a:solidFill>
                <a:latin typeface="Calibri"/>
                <a:cs typeface="Calibri"/>
                <a:hlinkClick r:id="rId4"/>
              </a:rPr>
              <a:t>ChemAnalyst</a:t>
            </a:r>
            <a:r>
              <a:rPr sz="1050" b="1" dirty="0">
                <a:solidFill>
                  <a:srgbClr val="212A35"/>
                </a:solidFill>
                <a:latin typeface="Calibri"/>
                <a:cs typeface="Calibri"/>
                <a:hlinkClick r:id="rId4"/>
              </a:rPr>
              <a:t>.com</a:t>
            </a:r>
            <a:endParaRPr sz="1050" dirty="0">
              <a:latin typeface="Calibri"/>
              <a:cs typeface="Calibri"/>
            </a:endParaRPr>
          </a:p>
          <a:p>
            <a:pPr marL="12700">
              <a:lnSpc>
                <a:spcPct val="100000"/>
              </a:lnSpc>
              <a:spcBef>
                <a:spcPts val="229"/>
              </a:spcBef>
            </a:pPr>
            <a:r>
              <a:rPr sz="1050" b="1" spc="-5" dirty="0">
                <a:solidFill>
                  <a:srgbClr val="212A35"/>
                </a:solidFill>
                <a:latin typeface="Calibri"/>
                <a:cs typeface="Calibri"/>
              </a:rPr>
              <a:t>MARKET</a:t>
            </a:r>
            <a:r>
              <a:rPr sz="1050" b="1" spc="-30" dirty="0">
                <a:solidFill>
                  <a:srgbClr val="212A35"/>
                </a:solidFill>
                <a:latin typeface="Calibri"/>
                <a:cs typeface="Calibri"/>
              </a:rPr>
              <a:t> </a:t>
            </a:r>
            <a:r>
              <a:rPr sz="1050" b="1" dirty="0">
                <a:solidFill>
                  <a:srgbClr val="212A35"/>
                </a:solidFill>
                <a:latin typeface="Calibri"/>
                <a:cs typeface="Calibri"/>
              </a:rPr>
              <a:t>INTELLIGENCE</a:t>
            </a:r>
            <a:r>
              <a:rPr sz="1050" b="1" spc="-35" dirty="0">
                <a:solidFill>
                  <a:srgbClr val="212A35"/>
                </a:solidFill>
                <a:latin typeface="Calibri"/>
                <a:cs typeface="Calibri"/>
              </a:rPr>
              <a:t> </a:t>
            </a:r>
            <a:r>
              <a:rPr sz="1050" b="1" dirty="0">
                <a:solidFill>
                  <a:srgbClr val="212A35"/>
                </a:solidFill>
                <a:latin typeface="Calibri"/>
                <a:cs typeface="Calibri"/>
              </a:rPr>
              <a:t>.</a:t>
            </a:r>
            <a:r>
              <a:rPr sz="1050" b="1" spc="-30" dirty="0">
                <a:solidFill>
                  <a:srgbClr val="212A35"/>
                </a:solidFill>
                <a:latin typeface="Calibri"/>
                <a:cs typeface="Calibri"/>
              </a:rPr>
              <a:t> </a:t>
            </a:r>
            <a:r>
              <a:rPr sz="1050" b="1" dirty="0">
                <a:solidFill>
                  <a:srgbClr val="212A35"/>
                </a:solidFill>
                <a:latin typeface="Calibri"/>
                <a:cs typeface="Calibri"/>
              </a:rPr>
              <a:t>CONSULTING</a:t>
            </a:r>
            <a:endParaRPr sz="1050" dirty="0">
              <a:latin typeface="Calibri"/>
              <a:cs typeface="Calibri"/>
            </a:endParaRPr>
          </a:p>
        </p:txBody>
      </p:sp>
      <p:sp>
        <p:nvSpPr>
          <p:cNvPr id="5" name="object 5"/>
          <p:cNvSpPr/>
          <p:nvPr/>
        </p:nvSpPr>
        <p:spPr>
          <a:xfrm>
            <a:off x="7537704" y="6303264"/>
            <a:ext cx="1606550" cy="338455"/>
          </a:xfrm>
          <a:custGeom>
            <a:avLst/>
            <a:gdLst/>
            <a:ahLst/>
            <a:cxnLst/>
            <a:rect l="l" t="t" r="r" b="b"/>
            <a:pathLst>
              <a:path w="1606550" h="338454">
                <a:moveTo>
                  <a:pt x="1606296" y="0"/>
                </a:moveTo>
                <a:lnTo>
                  <a:pt x="0" y="0"/>
                </a:lnTo>
                <a:lnTo>
                  <a:pt x="0" y="338328"/>
                </a:lnTo>
                <a:lnTo>
                  <a:pt x="1606296" y="338328"/>
                </a:lnTo>
                <a:lnTo>
                  <a:pt x="1606296" y="0"/>
                </a:lnTo>
                <a:close/>
              </a:path>
            </a:pathLst>
          </a:custGeom>
          <a:solidFill>
            <a:srgbClr val="2E5496"/>
          </a:solidFill>
        </p:spPr>
        <p:txBody>
          <a:bodyPr wrap="square" lIns="0" tIns="0" rIns="0" bIns="0" rtlCol="0"/>
          <a:lstStyle/>
          <a:p>
            <a:endParaRPr/>
          </a:p>
        </p:txBody>
      </p:sp>
      <p:sp>
        <p:nvSpPr>
          <p:cNvPr id="6" name="object 6"/>
          <p:cNvSpPr txBox="1"/>
          <p:nvPr/>
        </p:nvSpPr>
        <p:spPr>
          <a:xfrm>
            <a:off x="7567429" y="6306284"/>
            <a:ext cx="1606550" cy="259686"/>
          </a:xfrm>
          <a:prstGeom prst="rect">
            <a:avLst/>
          </a:prstGeom>
        </p:spPr>
        <p:txBody>
          <a:bodyPr vert="horz" wrap="square" lIns="0" tIns="13335" rIns="0" bIns="0" rtlCol="0">
            <a:spAutoFit/>
          </a:bodyPr>
          <a:lstStyle/>
          <a:p>
            <a:pPr marL="12700">
              <a:lnSpc>
                <a:spcPct val="100000"/>
              </a:lnSpc>
              <a:spcBef>
                <a:spcPts val="105"/>
              </a:spcBef>
            </a:pPr>
            <a:r>
              <a:rPr lang="en-US" sz="1600" spc="5" dirty="0">
                <a:solidFill>
                  <a:srgbClr val="FFFFFF"/>
                </a:solidFill>
                <a:latin typeface="Arial MT"/>
                <a:cs typeface="Arial MT"/>
              </a:rPr>
              <a:t>19</a:t>
            </a:r>
            <a:r>
              <a:rPr lang="en-US" sz="1600" spc="5" baseline="30000" dirty="0">
                <a:solidFill>
                  <a:srgbClr val="FFFFFF"/>
                </a:solidFill>
                <a:latin typeface="Arial MT"/>
                <a:cs typeface="Arial MT"/>
              </a:rPr>
              <a:t>th</a:t>
            </a:r>
            <a:r>
              <a:rPr lang="en-US" sz="1600" spc="5" dirty="0">
                <a:solidFill>
                  <a:srgbClr val="FFFFFF"/>
                </a:solidFill>
                <a:latin typeface="Arial MT"/>
                <a:cs typeface="Arial MT"/>
              </a:rPr>
              <a:t> April</a:t>
            </a:r>
            <a:r>
              <a:rPr sz="1600" dirty="0">
                <a:solidFill>
                  <a:srgbClr val="FFFFFF"/>
                </a:solidFill>
                <a:latin typeface="Arial MT"/>
                <a:cs typeface="Arial MT"/>
              </a:rPr>
              <a:t>,</a:t>
            </a:r>
            <a:r>
              <a:rPr lang="en-US" sz="1600" dirty="0">
                <a:solidFill>
                  <a:srgbClr val="FFFFFF"/>
                </a:solidFill>
                <a:latin typeface="Arial MT"/>
                <a:cs typeface="Arial MT"/>
              </a:rPr>
              <a:t> 2022</a:t>
            </a:r>
            <a:endParaRPr sz="1600" dirty="0">
              <a:latin typeface="Arial MT"/>
              <a:cs typeface="Arial MT"/>
            </a:endParaRPr>
          </a:p>
        </p:txBody>
      </p:sp>
      <p:pic>
        <p:nvPicPr>
          <p:cNvPr id="11" name="Picture 10" descr="Text&#10;&#10;Description automatically generated">
            <a:extLst>
              <a:ext uri="{FF2B5EF4-FFF2-40B4-BE49-F238E27FC236}">
                <a16:creationId xmlns:a16="http://schemas.microsoft.com/office/drawing/2014/main" id="{45583966-5582-472F-BCE9-C17A7AE990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303" y="5495222"/>
            <a:ext cx="2028825" cy="523875"/>
          </a:xfrm>
          <a:prstGeom prst="rect">
            <a:avLst/>
          </a:prstGeom>
        </p:spPr>
      </p:pic>
      <p:sp>
        <p:nvSpPr>
          <p:cNvPr id="3" name="object 3"/>
          <p:cNvSpPr txBox="1">
            <a:spLocks noGrp="1"/>
          </p:cNvSpPr>
          <p:nvPr>
            <p:ph type="title"/>
          </p:nvPr>
        </p:nvSpPr>
        <p:spPr>
          <a:xfrm>
            <a:off x="47469" y="109108"/>
            <a:ext cx="9126511" cy="934871"/>
          </a:xfrm>
          <a:prstGeom prst="rect">
            <a:avLst/>
          </a:prstGeom>
        </p:spPr>
        <p:txBody>
          <a:bodyPr vert="horz" wrap="square" lIns="0" tIns="11430" rIns="0" bIns="0" rtlCol="0">
            <a:spAutoFit/>
          </a:bodyPr>
          <a:lstStyle/>
          <a:p>
            <a:pPr marL="12700">
              <a:lnSpc>
                <a:spcPct val="100000"/>
              </a:lnSpc>
              <a:spcBef>
                <a:spcPts val="90"/>
              </a:spcBef>
              <a:tabLst>
                <a:tab pos="3808095" algn="l"/>
              </a:tabLst>
            </a:pPr>
            <a:r>
              <a:rPr lang="en-US" sz="2000" spc="-30" dirty="0">
                <a:solidFill>
                  <a:schemeClr val="tx1"/>
                </a:solidFill>
                <a:latin typeface="Arial"/>
                <a:cs typeface="Arial"/>
              </a:rPr>
              <a:t>Custom Research Study on</a:t>
            </a:r>
            <a:r>
              <a:rPr sz="2000" spc="-5" dirty="0">
                <a:solidFill>
                  <a:schemeClr val="tx1"/>
                </a:solidFill>
                <a:latin typeface="Arial"/>
                <a:cs typeface="Arial"/>
              </a:rPr>
              <a:t> </a:t>
            </a:r>
            <a:r>
              <a:rPr lang="en-US" sz="2000" spc="-5" dirty="0">
                <a:solidFill>
                  <a:schemeClr val="tx1"/>
                </a:solidFill>
                <a:latin typeface="Arial"/>
                <a:cs typeface="Arial"/>
              </a:rPr>
              <a:t>Global &amp;India </a:t>
            </a:r>
            <a:r>
              <a:rPr lang="en-IN" sz="2000" spc="-5" dirty="0">
                <a:solidFill>
                  <a:schemeClr val="tx1"/>
                </a:solidFill>
                <a:latin typeface="Arial"/>
                <a:cs typeface="Arial"/>
              </a:rPr>
              <a:t>WSF (Water Soluble Fertilizers) Market Demand Assessment, 2017-2035 &amp; Production Overview- Interim Report</a:t>
            </a:r>
            <a:endParaRPr sz="2000" dirty="0">
              <a:solidFill>
                <a:schemeClr val="tx1"/>
              </a:solidFill>
              <a:latin typeface="Arial"/>
              <a:cs typeface="Arial"/>
            </a:endParaRPr>
          </a:p>
        </p:txBody>
      </p:sp>
      <p:sp>
        <p:nvSpPr>
          <p:cNvPr id="4" name="Footer Placeholder 3">
            <a:extLst>
              <a:ext uri="{FF2B5EF4-FFF2-40B4-BE49-F238E27FC236}">
                <a16:creationId xmlns:a16="http://schemas.microsoft.com/office/drawing/2014/main" id="{41F67C1C-FA08-42EE-BF8D-B8AD41FC8838}"/>
              </a:ext>
            </a:extLst>
          </p:cNvPr>
          <p:cNvSpPr>
            <a:spLocks noGrp="1"/>
          </p:cNvSpPr>
          <p:nvPr>
            <p:ph type="ftr" sz="quarter" idx="5"/>
          </p:nvPr>
        </p:nvSpPr>
        <p:spPr/>
        <p:txBody>
          <a:bodyPr/>
          <a:lstStyle/>
          <a:p>
            <a:pPr algn="ctr">
              <a:lnSpc>
                <a:spcPct val="100000"/>
              </a:lnSpc>
              <a:spcBef>
                <a:spcPts val="100"/>
              </a:spcBef>
            </a:pPr>
            <a:r>
              <a:rPr lang="en-IN"/>
              <a:t>© ChemAnalyst</a:t>
            </a:r>
            <a:endParaRPr lang="en-IN" spc="-5" dirty="0"/>
          </a:p>
        </p:txBody>
      </p:sp>
      <p:sp>
        <p:nvSpPr>
          <p:cNvPr id="7" name="Slide Number Placeholder 6">
            <a:extLst>
              <a:ext uri="{FF2B5EF4-FFF2-40B4-BE49-F238E27FC236}">
                <a16:creationId xmlns:a16="http://schemas.microsoft.com/office/drawing/2014/main" id="{DD34493B-D683-44E0-A672-8934DD4CE50A}"/>
              </a:ext>
            </a:extLst>
          </p:cNvPr>
          <p:cNvSpPr>
            <a:spLocks noGrp="1"/>
          </p:cNvSpPr>
          <p:nvPr>
            <p:ph type="sldNum" sz="quarter" idx="7"/>
          </p:nvPr>
        </p:nvSpPr>
        <p:spPr/>
        <p:txBody>
          <a:bodyPr/>
          <a:lstStyle/>
          <a:p>
            <a:pPr marL="38100">
              <a:lnSpc>
                <a:spcPts val="1150"/>
              </a:lnSpc>
            </a:pPr>
            <a:fld id="{81D60167-4931-47E6-BA6A-407CBD079E47}" type="slidenum">
              <a:rPr lang="en-IN" smtClean="0"/>
              <a:t>1</a:t>
            </a:fld>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E49C7A-722E-47A7-B67D-38CB8C3E9CE8}"/>
              </a:ext>
            </a:extLst>
          </p:cNvPr>
          <p:cNvSpPr>
            <a:spLocks noGrp="1"/>
          </p:cNvSpPr>
          <p:nvPr>
            <p:ph type="body" sz="quarter" idx="4294967295"/>
          </p:nvPr>
        </p:nvSpPr>
        <p:spPr>
          <a:xfrm>
            <a:off x="342043" y="54463"/>
            <a:ext cx="7862888" cy="493712"/>
          </a:xfrm>
        </p:spPr>
        <p:txBody>
          <a:bodyPr>
            <a:normAutofit/>
          </a:bodyPr>
          <a:lstStyle/>
          <a:p>
            <a:r>
              <a:rPr lang="en-IN" sz="1600" b="1" kern="0" dirty="0">
                <a:solidFill>
                  <a:sysClr val="windowText" lastClr="000000"/>
                </a:solidFill>
                <a:latin typeface="Arial" panose="020B0604020202020204" pitchFamily="34" charset="0"/>
                <a:cs typeface="Arial" panose="020B0604020202020204" pitchFamily="34" charset="0"/>
              </a:rPr>
              <a:t>Overview of Production Technologies: </a:t>
            </a:r>
          </a:p>
          <a:p>
            <a:r>
              <a:rPr lang="en-US" sz="1600" b="1" dirty="0">
                <a:latin typeface="Arial" panose="020B0604020202020204" pitchFamily="34" charset="0"/>
                <a:cs typeface="Arial" panose="020B0604020202020204" pitchFamily="34" charset="0"/>
              </a:rPr>
              <a:t>Water Soluble Potassium Sulphate (0-0-50) </a:t>
            </a:r>
            <a:endParaRPr lang="en-IN" sz="1600" b="1"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5307450A-9B8C-49D6-A8CE-8406A077DBBB}"/>
              </a:ext>
            </a:extLst>
          </p:cNvPr>
          <p:cNvSpPr/>
          <p:nvPr/>
        </p:nvSpPr>
        <p:spPr>
          <a:xfrm>
            <a:off x="318053" y="825068"/>
            <a:ext cx="1332090" cy="50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Sulphuric Acid</a:t>
            </a:r>
            <a:endParaRPr lang="en-IN" sz="1200" dirty="0"/>
          </a:p>
        </p:txBody>
      </p:sp>
      <p:sp>
        <p:nvSpPr>
          <p:cNvPr id="6" name="Rectangle: Rounded Corners 5">
            <a:extLst>
              <a:ext uri="{FF2B5EF4-FFF2-40B4-BE49-F238E27FC236}">
                <a16:creationId xmlns:a16="http://schemas.microsoft.com/office/drawing/2014/main" id="{70005F33-4ACD-49E0-9424-CD79D7BC8164}"/>
              </a:ext>
            </a:extLst>
          </p:cNvPr>
          <p:cNvSpPr/>
          <p:nvPr/>
        </p:nvSpPr>
        <p:spPr>
          <a:xfrm>
            <a:off x="342043" y="1535340"/>
            <a:ext cx="1308100" cy="50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Potassium Chloride</a:t>
            </a:r>
            <a:endParaRPr lang="en-IN" sz="1200" dirty="0"/>
          </a:p>
        </p:txBody>
      </p:sp>
      <p:cxnSp>
        <p:nvCxnSpPr>
          <p:cNvPr id="7" name="Straight Arrow Connector 6">
            <a:extLst>
              <a:ext uri="{FF2B5EF4-FFF2-40B4-BE49-F238E27FC236}">
                <a16:creationId xmlns:a16="http://schemas.microsoft.com/office/drawing/2014/main" id="{3DA93DD2-1D96-4C84-A2BE-C35E9608B28D}"/>
              </a:ext>
            </a:extLst>
          </p:cNvPr>
          <p:cNvCxnSpPr>
            <a:cxnSpLocks/>
            <a:endCxn id="9" idx="1"/>
          </p:cNvCxnSpPr>
          <p:nvPr/>
        </p:nvCxnSpPr>
        <p:spPr>
          <a:xfrm>
            <a:off x="1695236" y="1736509"/>
            <a:ext cx="5327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FCCE414-1BB5-433B-9428-5DFED2922AB0}"/>
              </a:ext>
            </a:extLst>
          </p:cNvPr>
          <p:cNvCxnSpPr>
            <a:cxnSpLocks/>
          </p:cNvCxnSpPr>
          <p:nvPr/>
        </p:nvCxnSpPr>
        <p:spPr>
          <a:xfrm>
            <a:off x="1626154" y="1027340"/>
            <a:ext cx="24877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CF864257-6725-4117-8EE1-DE9AA0D743B4}"/>
              </a:ext>
            </a:extLst>
          </p:cNvPr>
          <p:cNvSpPr/>
          <p:nvPr/>
        </p:nvSpPr>
        <p:spPr>
          <a:xfrm>
            <a:off x="2227992" y="1482509"/>
            <a:ext cx="1308100" cy="508000"/>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Scraper Conveyer</a:t>
            </a:r>
            <a:endParaRPr lang="en-IN" sz="1200" dirty="0"/>
          </a:p>
        </p:txBody>
      </p:sp>
      <p:sp>
        <p:nvSpPr>
          <p:cNvPr id="10" name="Rectangle: Rounded Corners 9">
            <a:extLst>
              <a:ext uri="{FF2B5EF4-FFF2-40B4-BE49-F238E27FC236}">
                <a16:creationId xmlns:a16="http://schemas.microsoft.com/office/drawing/2014/main" id="{75452764-5CFB-48E9-B5EF-368FE8807508}"/>
              </a:ext>
            </a:extLst>
          </p:cNvPr>
          <p:cNvSpPr/>
          <p:nvPr/>
        </p:nvSpPr>
        <p:spPr>
          <a:xfrm>
            <a:off x="1804858" y="2373327"/>
            <a:ext cx="1308100" cy="67483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Screw Conveyer</a:t>
            </a:r>
            <a:endParaRPr lang="en-IN" sz="1200" dirty="0"/>
          </a:p>
        </p:txBody>
      </p:sp>
      <p:cxnSp>
        <p:nvCxnSpPr>
          <p:cNvPr id="12" name="Straight Arrow Connector 11">
            <a:extLst>
              <a:ext uri="{FF2B5EF4-FFF2-40B4-BE49-F238E27FC236}">
                <a16:creationId xmlns:a16="http://schemas.microsoft.com/office/drawing/2014/main" id="{25DD5D5C-8D83-4492-8386-435082E46BBF}"/>
              </a:ext>
            </a:extLst>
          </p:cNvPr>
          <p:cNvCxnSpPr>
            <a:cxnSpLocks/>
          </p:cNvCxnSpPr>
          <p:nvPr/>
        </p:nvCxnSpPr>
        <p:spPr>
          <a:xfrm>
            <a:off x="4113941" y="1027340"/>
            <a:ext cx="5490" cy="13459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F28FABC7-8712-457C-94A8-64ACA331FEC8}"/>
              </a:ext>
            </a:extLst>
          </p:cNvPr>
          <p:cNvSpPr/>
          <p:nvPr/>
        </p:nvSpPr>
        <p:spPr>
          <a:xfrm>
            <a:off x="3785028" y="2373327"/>
            <a:ext cx="1625172" cy="670391"/>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Mannheim</a:t>
            </a:r>
          </a:p>
          <a:p>
            <a:pPr algn="ctr"/>
            <a:r>
              <a:rPr lang="en-US" sz="1200" dirty="0"/>
              <a:t>Furnace (600°C-700°C)</a:t>
            </a:r>
            <a:endParaRPr lang="en-IN" sz="1200" dirty="0"/>
          </a:p>
        </p:txBody>
      </p:sp>
      <p:cxnSp>
        <p:nvCxnSpPr>
          <p:cNvPr id="18" name="Straight Arrow Connector 17">
            <a:extLst>
              <a:ext uri="{FF2B5EF4-FFF2-40B4-BE49-F238E27FC236}">
                <a16:creationId xmlns:a16="http://schemas.microsoft.com/office/drawing/2014/main" id="{3C401634-CB82-4A6D-8A09-82E274F9AA07}"/>
              </a:ext>
            </a:extLst>
          </p:cNvPr>
          <p:cNvCxnSpPr>
            <a:cxnSpLocks/>
          </p:cNvCxnSpPr>
          <p:nvPr/>
        </p:nvCxnSpPr>
        <p:spPr>
          <a:xfrm>
            <a:off x="2861981" y="1937993"/>
            <a:ext cx="0" cy="435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FCCAF0C-A810-4DD5-9421-53622BD25DF9}"/>
              </a:ext>
            </a:extLst>
          </p:cNvPr>
          <p:cNvCxnSpPr>
            <a:cxnSpLocks/>
            <a:stCxn id="10" idx="3"/>
            <a:endCxn id="17" idx="1"/>
          </p:cNvCxnSpPr>
          <p:nvPr/>
        </p:nvCxnSpPr>
        <p:spPr>
          <a:xfrm flipV="1">
            <a:off x="3112958" y="2708523"/>
            <a:ext cx="672070" cy="2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E534CCE-5904-4A78-833B-91CFA13B2EF3}"/>
              </a:ext>
            </a:extLst>
          </p:cNvPr>
          <p:cNvCxnSpPr>
            <a:cxnSpLocks/>
            <a:endCxn id="28" idx="0"/>
          </p:cNvCxnSpPr>
          <p:nvPr/>
        </p:nvCxnSpPr>
        <p:spPr>
          <a:xfrm>
            <a:off x="4113942" y="3060065"/>
            <a:ext cx="0" cy="670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7D516CD-8D26-44C2-A706-BD0D0E3D4F38}"/>
              </a:ext>
            </a:extLst>
          </p:cNvPr>
          <p:cNvSpPr/>
          <p:nvPr/>
        </p:nvSpPr>
        <p:spPr>
          <a:xfrm>
            <a:off x="3536092" y="3730456"/>
            <a:ext cx="1155699" cy="614789"/>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Cooler</a:t>
            </a:r>
            <a:endParaRPr lang="en-IN" sz="1200" dirty="0"/>
          </a:p>
        </p:txBody>
      </p:sp>
      <p:cxnSp>
        <p:nvCxnSpPr>
          <p:cNvPr id="31" name="Straight Arrow Connector 30">
            <a:extLst>
              <a:ext uri="{FF2B5EF4-FFF2-40B4-BE49-F238E27FC236}">
                <a16:creationId xmlns:a16="http://schemas.microsoft.com/office/drawing/2014/main" id="{D4F84475-BE43-4273-B9FC-43EE75A34FEF}"/>
              </a:ext>
            </a:extLst>
          </p:cNvPr>
          <p:cNvCxnSpPr>
            <a:cxnSpLocks/>
            <a:endCxn id="32" idx="1"/>
          </p:cNvCxnSpPr>
          <p:nvPr/>
        </p:nvCxnSpPr>
        <p:spPr>
          <a:xfrm flipV="1">
            <a:off x="4691791" y="4037851"/>
            <a:ext cx="573646" cy="14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6AD65355-A8D1-4B0C-A796-D516CF0BA346}"/>
              </a:ext>
            </a:extLst>
          </p:cNvPr>
          <p:cNvSpPr/>
          <p:nvPr/>
        </p:nvSpPr>
        <p:spPr>
          <a:xfrm>
            <a:off x="5265437" y="3730456"/>
            <a:ext cx="1155699" cy="614789"/>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Screening</a:t>
            </a:r>
            <a:endParaRPr lang="en-IN" sz="1200" dirty="0"/>
          </a:p>
        </p:txBody>
      </p:sp>
      <p:cxnSp>
        <p:nvCxnSpPr>
          <p:cNvPr id="33" name="Straight Arrow Connector 32">
            <a:extLst>
              <a:ext uri="{FF2B5EF4-FFF2-40B4-BE49-F238E27FC236}">
                <a16:creationId xmlns:a16="http://schemas.microsoft.com/office/drawing/2014/main" id="{3B4B2308-02E5-4C30-84FA-19E63CF1446D}"/>
              </a:ext>
            </a:extLst>
          </p:cNvPr>
          <p:cNvCxnSpPr>
            <a:cxnSpLocks/>
            <a:stCxn id="32" idx="3"/>
            <a:endCxn id="34" idx="1"/>
          </p:cNvCxnSpPr>
          <p:nvPr/>
        </p:nvCxnSpPr>
        <p:spPr>
          <a:xfrm flipV="1">
            <a:off x="6421136" y="4025151"/>
            <a:ext cx="589264" cy="12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1E198100-77C1-4908-9A29-1DD72BB81A20}"/>
              </a:ext>
            </a:extLst>
          </p:cNvPr>
          <p:cNvSpPr/>
          <p:nvPr/>
        </p:nvSpPr>
        <p:spPr>
          <a:xfrm>
            <a:off x="7010400" y="3730456"/>
            <a:ext cx="1417765" cy="58938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Potassium Sulphate</a:t>
            </a:r>
            <a:endParaRPr lang="en-IN" sz="1200" dirty="0"/>
          </a:p>
        </p:txBody>
      </p:sp>
      <p:sp>
        <p:nvSpPr>
          <p:cNvPr id="39" name="Rectangle: Folded Corner 38">
            <a:extLst>
              <a:ext uri="{FF2B5EF4-FFF2-40B4-BE49-F238E27FC236}">
                <a16:creationId xmlns:a16="http://schemas.microsoft.com/office/drawing/2014/main" id="{15180399-0CDC-4534-9471-1C3B5BE28F3A}"/>
              </a:ext>
            </a:extLst>
          </p:cNvPr>
          <p:cNvSpPr/>
          <p:nvPr/>
        </p:nvSpPr>
        <p:spPr>
          <a:xfrm>
            <a:off x="318054" y="4412529"/>
            <a:ext cx="8507892" cy="2168833"/>
          </a:xfrm>
          <a:prstGeom prst="foldedCorner">
            <a:avLst>
              <a:gd name="adj" fmla="val 7256"/>
            </a:avLst>
          </a:prstGeom>
          <a:solidFill>
            <a:schemeClr val="accent1">
              <a:lumMod val="40000"/>
              <a:lumOff val="60000"/>
            </a:schemeClr>
          </a:solidFill>
          <a:ln>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lgn="just">
              <a:lnSpc>
                <a:spcPct val="150000"/>
              </a:lnSpc>
              <a:buFont typeface="Arial" panose="020B0604020202020204" pitchFamily="34" charset="0"/>
              <a:buChar char="•"/>
              <a:defRPr/>
            </a:pPr>
            <a:r>
              <a:rPr lang="en-IN" sz="1050" dirty="0">
                <a:solidFill>
                  <a:prstClr val="black"/>
                </a:solidFill>
                <a:latin typeface="Verdana" panose="020B0604030504040204" pitchFamily="34" charset="0"/>
                <a:ea typeface="Verdana" panose="020B0604030504040204" pitchFamily="34" charset="0"/>
                <a:cs typeface="Verdana" panose="020B0604030504040204" pitchFamily="34" charset="0"/>
              </a:rPr>
              <a:t>To alleviate plant deficits, potassium (K) fertilisers are often utilised. Farmers must supplement this crucial plant nutrient when soils are unable to provide the amount of K required by crops. The most often utilised source, potassium chloride (KCl), is also known as muriate of potash, or MOP (muriate is the old name for any chloride-containing salt).</a:t>
            </a:r>
          </a:p>
          <a:p>
            <a:pPr marL="228600" indent="-228600" algn="just">
              <a:lnSpc>
                <a:spcPct val="150000"/>
              </a:lnSpc>
              <a:buFont typeface="Arial" panose="020B0604020202020204" pitchFamily="34" charset="0"/>
              <a:buChar char="•"/>
              <a:defRPr/>
            </a:pPr>
            <a:r>
              <a:rPr lang="en-IN" sz="1050" dirty="0">
                <a:solidFill>
                  <a:prstClr val="black"/>
                </a:solidFill>
                <a:latin typeface="Verdana" panose="020B0604030504040204" pitchFamily="34" charset="0"/>
                <a:ea typeface="Verdana" panose="020B0604030504040204" pitchFamily="34" charset="0"/>
                <a:cs typeface="Verdana" panose="020B0604030504040204" pitchFamily="34" charset="0"/>
              </a:rPr>
              <a:t>Fine MOP is a key component in the Mannheim process, which involves potassium chloride reacting with sulphuric acid at 600-700°C in a muffle furnace to create potassium sulphate (SOP). SOP is mostly used in agriculture as a chloride-free fertiliser in powder or granular form.</a:t>
            </a:r>
          </a:p>
          <a:p>
            <a:pPr marL="228600" indent="-228600" algn="just">
              <a:lnSpc>
                <a:spcPct val="150000"/>
              </a:lnSpc>
              <a:buFont typeface="Arial" panose="020B0604020202020204" pitchFamily="34" charset="0"/>
              <a:buChar char="•"/>
              <a:defRPr/>
            </a:pPr>
            <a:r>
              <a:rPr lang="en-IN" sz="1050" dirty="0">
                <a:solidFill>
                  <a:prstClr val="black"/>
                </a:solidFill>
                <a:latin typeface="Verdana" panose="020B0604030504040204" pitchFamily="34" charset="0"/>
                <a:ea typeface="Verdana" panose="020B0604030504040204" pitchFamily="34" charset="0"/>
                <a:cs typeface="Verdana" panose="020B0604030504040204" pitchFamily="34" charset="0"/>
              </a:rPr>
              <a:t>White Fine MOP produced by Uralkali interacts effectively and fully with sulphuric acid because to its particle size, and its low impurity concentration ensures the generation of high purity SOP.</a:t>
            </a:r>
          </a:p>
        </p:txBody>
      </p:sp>
      <p:sp>
        <p:nvSpPr>
          <p:cNvPr id="21" name="Slide Number Placeholder 7">
            <a:extLst>
              <a:ext uri="{FF2B5EF4-FFF2-40B4-BE49-F238E27FC236}">
                <a16:creationId xmlns:a16="http://schemas.microsoft.com/office/drawing/2014/main" id="{5D4EE0EC-3561-4CFA-806D-D05B713864F2}"/>
              </a:ext>
            </a:extLst>
          </p:cNvPr>
          <p:cNvSpPr txBox="1">
            <a:spLocks/>
          </p:cNvSpPr>
          <p:nvPr/>
        </p:nvSpPr>
        <p:spPr>
          <a:xfrm>
            <a:off x="8679484" y="6581367"/>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10</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D047EB7C-F2A8-41F6-BC44-74CD7211CAFF}"/>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4" name="Slide Number Placeholder 3">
            <a:extLst>
              <a:ext uri="{FF2B5EF4-FFF2-40B4-BE49-F238E27FC236}">
                <a16:creationId xmlns:a16="http://schemas.microsoft.com/office/drawing/2014/main" id="{8D098614-1363-4042-AE72-164777260951}"/>
              </a:ext>
            </a:extLst>
          </p:cNvPr>
          <p:cNvSpPr>
            <a:spLocks noGrp="1"/>
          </p:cNvSpPr>
          <p:nvPr>
            <p:ph type="sldNum" sz="quarter" idx="7"/>
          </p:nvPr>
        </p:nvSpPr>
        <p:spPr/>
        <p:txBody>
          <a:bodyPr/>
          <a:lstStyle/>
          <a:p>
            <a:pPr marL="38100">
              <a:lnSpc>
                <a:spcPts val="1150"/>
              </a:lnSpc>
            </a:pPr>
            <a:r>
              <a:rPr lang="en-US" dirty="0"/>
              <a:t>6</a:t>
            </a:r>
            <a:endParaRPr lang="en-IN" dirty="0"/>
          </a:p>
        </p:txBody>
      </p:sp>
    </p:spTree>
    <p:extLst>
      <p:ext uri="{BB962C8B-B14F-4D97-AF65-F5344CB8AC3E}">
        <p14:creationId xmlns:p14="http://schemas.microsoft.com/office/powerpoint/2010/main" val="3241146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E49C7A-722E-47A7-B67D-38CB8C3E9CE8}"/>
              </a:ext>
            </a:extLst>
          </p:cNvPr>
          <p:cNvSpPr>
            <a:spLocks noGrp="1"/>
          </p:cNvSpPr>
          <p:nvPr>
            <p:ph type="body" sz="quarter" idx="4294967295"/>
          </p:nvPr>
        </p:nvSpPr>
        <p:spPr>
          <a:xfrm>
            <a:off x="294065" y="100777"/>
            <a:ext cx="7862888" cy="492125"/>
          </a:xfrm>
        </p:spPr>
        <p:txBody>
          <a:bodyPr>
            <a:normAutofit/>
          </a:bodyPr>
          <a:lstStyle/>
          <a:p>
            <a:pPr>
              <a:defRPr/>
            </a:pPr>
            <a:r>
              <a:rPr lang="en-IN" sz="1600" b="1" kern="0" dirty="0">
                <a:solidFill>
                  <a:sysClr val="windowText" lastClr="000000"/>
                </a:solidFill>
                <a:latin typeface="Arial" panose="020B0604020202020204" pitchFamily="34" charset="0"/>
                <a:cs typeface="Arial" panose="020B0604020202020204" pitchFamily="34" charset="0"/>
              </a:rPr>
              <a:t>Overview of Production Technologies: </a:t>
            </a:r>
            <a:endParaRPr lang="en-US" sz="1600" b="1" dirty="0">
              <a:solidFill>
                <a:schemeClr val="tx1">
                  <a:lumMod val="95000"/>
                  <a:lumOff val="5000"/>
                </a:schemeClr>
              </a:solidFill>
              <a:latin typeface="Arial" panose="020B0604020202020204" pitchFamily="34" charset="0"/>
              <a:cs typeface="Arial" panose="020B0604020202020204" pitchFamily="34" charset="0"/>
            </a:endParaRPr>
          </a:p>
          <a:p>
            <a:pPr>
              <a:defRPr/>
            </a:pPr>
            <a:r>
              <a:rPr lang="en-US" sz="1600" b="1" dirty="0">
                <a:solidFill>
                  <a:schemeClr val="tx1">
                    <a:lumMod val="95000"/>
                    <a:lumOff val="5000"/>
                  </a:schemeClr>
                </a:solidFill>
                <a:latin typeface="Arial" panose="020B0604020202020204" pitchFamily="34" charset="0"/>
                <a:cs typeface="Arial" panose="020B0604020202020204" pitchFamily="34" charset="0"/>
              </a:rPr>
              <a:t>Water Soluble Potassium Nitrate (13-0-45)</a:t>
            </a:r>
            <a:endParaRPr lang="en-IN" sz="1600" b="1" dirty="0">
              <a:solidFill>
                <a:schemeClr val="tx1">
                  <a:lumMod val="95000"/>
                  <a:lumOff val="5000"/>
                </a:schemeClr>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5307450A-9B8C-49D6-A8CE-8406A077DBBB}"/>
              </a:ext>
            </a:extLst>
          </p:cNvPr>
          <p:cNvSpPr/>
          <p:nvPr/>
        </p:nvSpPr>
        <p:spPr>
          <a:xfrm>
            <a:off x="580224" y="720268"/>
            <a:ext cx="1308100" cy="50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Nitrate Solution</a:t>
            </a:r>
            <a:endParaRPr lang="en-IN" sz="1200" dirty="0"/>
          </a:p>
        </p:txBody>
      </p:sp>
      <p:sp>
        <p:nvSpPr>
          <p:cNvPr id="6" name="Rectangle: Rounded Corners 5">
            <a:extLst>
              <a:ext uri="{FF2B5EF4-FFF2-40B4-BE49-F238E27FC236}">
                <a16:creationId xmlns:a16="http://schemas.microsoft.com/office/drawing/2014/main" id="{70005F33-4ACD-49E0-9424-CD79D7BC8164}"/>
              </a:ext>
            </a:extLst>
          </p:cNvPr>
          <p:cNvSpPr/>
          <p:nvPr/>
        </p:nvSpPr>
        <p:spPr>
          <a:xfrm>
            <a:off x="585341" y="1482268"/>
            <a:ext cx="1308100" cy="50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Potassium Chloride</a:t>
            </a:r>
            <a:endParaRPr lang="en-IN" sz="1200" dirty="0"/>
          </a:p>
        </p:txBody>
      </p:sp>
      <p:cxnSp>
        <p:nvCxnSpPr>
          <p:cNvPr id="7" name="Straight Arrow Connector 6">
            <a:extLst>
              <a:ext uri="{FF2B5EF4-FFF2-40B4-BE49-F238E27FC236}">
                <a16:creationId xmlns:a16="http://schemas.microsoft.com/office/drawing/2014/main" id="{3DA93DD2-1D96-4C84-A2BE-C35E9608B28D}"/>
              </a:ext>
            </a:extLst>
          </p:cNvPr>
          <p:cNvCxnSpPr>
            <a:cxnSpLocks/>
            <a:endCxn id="9" idx="1"/>
          </p:cNvCxnSpPr>
          <p:nvPr/>
        </p:nvCxnSpPr>
        <p:spPr>
          <a:xfrm>
            <a:off x="1917430" y="1701815"/>
            <a:ext cx="5778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FCCE414-1BB5-433B-9428-5DFED2922AB0}"/>
              </a:ext>
            </a:extLst>
          </p:cNvPr>
          <p:cNvCxnSpPr>
            <a:cxnSpLocks/>
            <a:stCxn id="5" idx="3"/>
          </p:cNvCxnSpPr>
          <p:nvPr/>
        </p:nvCxnSpPr>
        <p:spPr>
          <a:xfrm>
            <a:off x="1888324" y="974268"/>
            <a:ext cx="13234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CF864257-6725-4117-8EE1-DE9AA0D743B4}"/>
              </a:ext>
            </a:extLst>
          </p:cNvPr>
          <p:cNvSpPr/>
          <p:nvPr/>
        </p:nvSpPr>
        <p:spPr>
          <a:xfrm>
            <a:off x="2495279" y="1447815"/>
            <a:ext cx="1308100" cy="508000"/>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Mixer at 96°C</a:t>
            </a:r>
            <a:endParaRPr lang="en-IN" sz="1200" dirty="0"/>
          </a:p>
        </p:txBody>
      </p:sp>
      <p:sp>
        <p:nvSpPr>
          <p:cNvPr id="10" name="Rectangle: Rounded Corners 9">
            <a:extLst>
              <a:ext uri="{FF2B5EF4-FFF2-40B4-BE49-F238E27FC236}">
                <a16:creationId xmlns:a16="http://schemas.microsoft.com/office/drawing/2014/main" id="{75452764-5CFB-48E9-B5EF-368FE8807508}"/>
              </a:ext>
            </a:extLst>
          </p:cNvPr>
          <p:cNvSpPr/>
          <p:nvPr/>
        </p:nvSpPr>
        <p:spPr>
          <a:xfrm>
            <a:off x="6529245" y="1447814"/>
            <a:ext cx="1308100" cy="529171"/>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Crystallizer</a:t>
            </a:r>
            <a:endParaRPr lang="en-IN" sz="1200" dirty="0"/>
          </a:p>
        </p:txBody>
      </p:sp>
      <p:cxnSp>
        <p:nvCxnSpPr>
          <p:cNvPr id="12" name="Straight Arrow Connector 11">
            <a:extLst>
              <a:ext uri="{FF2B5EF4-FFF2-40B4-BE49-F238E27FC236}">
                <a16:creationId xmlns:a16="http://schemas.microsoft.com/office/drawing/2014/main" id="{25DD5D5C-8D83-4492-8386-435082E46BBF}"/>
              </a:ext>
            </a:extLst>
          </p:cNvPr>
          <p:cNvCxnSpPr>
            <a:cxnSpLocks/>
          </p:cNvCxnSpPr>
          <p:nvPr/>
        </p:nvCxnSpPr>
        <p:spPr>
          <a:xfrm>
            <a:off x="3211775" y="974268"/>
            <a:ext cx="0" cy="455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F28FABC7-8712-457C-94A8-64ACA331FEC8}"/>
              </a:ext>
            </a:extLst>
          </p:cNvPr>
          <p:cNvSpPr/>
          <p:nvPr/>
        </p:nvSpPr>
        <p:spPr>
          <a:xfrm>
            <a:off x="4485401" y="1447814"/>
            <a:ext cx="1625172" cy="529171"/>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High-temperature filtration of impurities</a:t>
            </a:r>
            <a:endParaRPr lang="en-IN" sz="1200" dirty="0"/>
          </a:p>
        </p:txBody>
      </p:sp>
      <p:cxnSp>
        <p:nvCxnSpPr>
          <p:cNvPr id="18" name="Straight Arrow Connector 17">
            <a:extLst>
              <a:ext uri="{FF2B5EF4-FFF2-40B4-BE49-F238E27FC236}">
                <a16:creationId xmlns:a16="http://schemas.microsoft.com/office/drawing/2014/main" id="{3C401634-CB82-4A6D-8A09-82E274F9AA07}"/>
              </a:ext>
            </a:extLst>
          </p:cNvPr>
          <p:cNvCxnSpPr>
            <a:cxnSpLocks/>
          </p:cNvCxnSpPr>
          <p:nvPr/>
        </p:nvCxnSpPr>
        <p:spPr>
          <a:xfrm>
            <a:off x="7279237" y="1942074"/>
            <a:ext cx="0" cy="313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FCCAF0C-A810-4DD5-9421-53622BD25DF9}"/>
              </a:ext>
            </a:extLst>
          </p:cNvPr>
          <p:cNvCxnSpPr>
            <a:cxnSpLocks/>
          </p:cNvCxnSpPr>
          <p:nvPr/>
        </p:nvCxnSpPr>
        <p:spPr>
          <a:xfrm flipV="1">
            <a:off x="3803379" y="1659420"/>
            <a:ext cx="672070" cy="2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7D516CD-8D26-44C2-A706-BD0D0E3D4F38}"/>
              </a:ext>
            </a:extLst>
          </p:cNvPr>
          <p:cNvSpPr/>
          <p:nvPr/>
        </p:nvSpPr>
        <p:spPr>
          <a:xfrm>
            <a:off x="4519876" y="752084"/>
            <a:ext cx="1590698" cy="4669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Solid Impurities</a:t>
            </a:r>
            <a:endParaRPr lang="en-IN" sz="1200" dirty="0"/>
          </a:p>
        </p:txBody>
      </p:sp>
      <p:sp>
        <p:nvSpPr>
          <p:cNvPr id="32" name="Rectangle: Rounded Corners 31">
            <a:extLst>
              <a:ext uri="{FF2B5EF4-FFF2-40B4-BE49-F238E27FC236}">
                <a16:creationId xmlns:a16="http://schemas.microsoft.com/office/drawing/2014/main" id="{6AD65355-A8D1-4B0C-A796-D516CF0BA346}"/>
              </a:ext>
            </a:extLst>
          </p:cNvPr>
          <p:cNvSpPr/>
          <p:nvPr/>
        </p:nvSpPr>
        <p:spPr>
          <a:xfrm>
            <a:off x="6727929" y="2255226"/>
            <a:ext cx="1049100" cy="508001"/>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Filtration</a:t>
            </a:r>
            <a:endParaRPr lang="en-IN" sz="1200" dirty="0"/>
          </a:p>
        </p:txBody>
      </p:sp>
      <p:sp>
        <p:nvSpPr>
          <p:cNvPr id="34" name="Rectangle: Rounded Corners 33">
            <a:extLst>
              <a:ext uri="{FF2B5EF4-FFF2-40B4-BE49-F238E27FC236}">
                <a16:creationId xmlns:a16="http://schemas.microsoft.com/office/drawing/2014/main" id="{1E198100-77C1-4908-9A29-1DD72BB81A20}"/>
              </a:ext>
            </a:extLst>
          </p:cNvPr>
          <p:cNvSpPr/>
          <p:nvPr/>
        </p:nvSpPr>
        <p:spPr>
          <a:xfrm>
            <a:off x="1919682" y="3955241"/>
            <a:ext cx="1417765" cy="589389"/>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Potassium Nitrate</a:t>
            </a:r>
          </a:p>
          <a:p>
            <a:pPr algn="ctr"/>
            <a:r>
              <a:rPr lang="en-US" sz="1200" dirty="0"/>
              <a:t>(Dry Product)</a:t>
            </a:r>
            <a:endParaRPr lang="en-IN" sz="1200" dirty="0"/>
          </a:p>
        </p:txBody>
      </p:sp>
      <p:sp>
        <p:nvSpPr>
          <p:cNvPr id="39" name="Rectangle: Folded Corner 38">
            <a:extLst>
              <a:ext uri="{FF2B5EF4-FFF2-40B4-BE49-F238E27FC236}">
                <a16:creationId xmlns:a16="http://schemas.microsoft.com/office/drawing/2014/main" id="{15180399-0CDC-4534-9471-1C3B5BE28F3A}"/>
              </a:ext>
            </a:extLst>
          </p:cNvPr>
          <p:cNvSpPr/>
          <p:nvPr/>
        </p:nvSpPr>
        <p:spPr>
          <a:xfrm>
            <a:off x="294065" y="5376170"/>
            <a:ext cx="8507892" cy="1216680"/>
          </a:xfrm>
          <a:prstGeom prst="foldedCorner">
            <a:avLst>
              <a:gd name="adj" fmla="val 7256"/>
            </a:avLst>
          </a:prstGeom>
          <a:solidFill>
            <a:schemeClr val="accent1">
              <a:lumMod val="40000"/>
              <a:lumOff val="60000"/>
            </a:schemeClr>
          </a:solidFill>
          <a:ln>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lgn="just">
              <a:lnSpc>
                <a:spcPct val="150000"/>
              </a:lnSpc>
              <a:buFont typeface="Arial" panose="020B0604020202020204" pitchFamily="34" charset="0"/>
              <a:buChar char="•"/>
              <a:defRPr/>
            </a:pPr>
            <a:r>
              <a:rPr lang="en-IN" sz="1050" dirty="0">
                <a:solidFill>
                  <a:prstClr val="black"/>
                </a:solidFill>
                <a:latin typeface="Verdana" panose="020B0604030504040204" pitchFamily="34" charset="0"/>
                <a:ea typeface="Verdana" panose="020B0604030504040204" pitchFamily="34" charset="0"/>
                <a:cs typeface="Verdana" panose="020B0604030504040204" pitchFamily="34" charset="0"/>
              </a:rPr>
              <a:t>Potassium nitrate fertiliser (also known as nitrate of potash or NOP) is commonly made by reacting potassium chloride (KCl) with a nitrate source. Nitrate can be obtained from sodium nitrate, nitric acid, or ammonium nitrate, depending on the goals and resources available. Regardless of the manufacturing method, the KNO3 produced is similar. Potassium nitrate is often offered as a crystalline, water-soluble material for dissolving and applying with water, or as a prilled form for soil application. Saltpeter is the traditional name for this substance.</a:t>
            </a:r>
          </a:p>
        </p:txBody>
      </p:sp>
      <p:cxnSp>
        <p:nvCxnSpPr>
          <p:cNvPr id="29" name="Straight Arrow Connector 28">
            <a:extLst>
              <a:ext uri="{FF2B5EF4-FFF2-40B4-BE49-F238E27FC236}">
                <a16:creationId xmlns:a16="http://schemas.microsoft.com/office/drawing/2014/main" id="{C5A199E4-755F-496A-BD48-C0DF8010692C}"/>
              </a:ext>
            </a:extLst>
          </p:cNvPr>
          <p:cNvCxnSpPr>
            <a:cxnSpLocks/>
          </p:cNvCxnSpPr>
          <p:nvPr/>
        </p:nvCxnSpPr>
        <p:spPr>
          <a:xfrm flipV="1">
            <a:off x="5319240" y="1228268"/>
            <a:ext cx="0" cy="201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D3AAF5F-F4C4-47F8-8514-4AFE4CE7F075}"/>
              </a:ext>
            </a:extLst>
          </p:cNvPr>
          <p:cNvCxnSpPr>
            <a:cxnSpLocks/>
          </p:cNvCxnSpPr>
          <p:nvPr/>
        </p:nvCxnSpPr>
        <p:spPr>
          <a:xfrm>
            <a:off x="6120525" y="1658769"/>
            <a:ext cx="4209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F1179E1B-6E3B-4944-BC25-97A9798C4925}"/>
              </a:ext>
            </a:extLst>
          </p:cNvPr>
          <p:cNvSpPr/>
          <p:nvPr/>
        </p:nvSpPr>
        <p:spPr>
          <a:xfrm>
            <a:off x="4185237" y="3003868"/>
            <a:ext cx="1308100" cy="570140"/>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Washing of Potassium Nitrate</a:t>
            </a:r>
            <a:endParaRPr lang="en-IN" sz="1200" dirty="0"/>
          </a:p>
        </p:txBody>
      </p:sp>
      <p:cxnSp>
        <p:nvCxnSpPr>
          <p:cNvPr id="45" name="Straight Arrow Connector 44">
            <a:extLst>
              <a:ext uri="{FF2B5EF4-FFF2-40B4-BE49-F238E27FC236}">
                <a16:creationId xmlns:a16="http://schemas.microsoft.com/office/drawing/2014/main" id="{E149DC3B-9C75-4E64-A946-C57CE3D324D2}"/>
              </a:ext>
            </a:extLst>
          </p:cNvPr>
          <p:cNvCxnSpPr>
            <a:cxnSpLocks/>
          </p:cNvCxnSpPr>
          <p:nvPr/>
        </p:nvCxnSpPr>
        <p:spPr>
          <a:xfrm>
            <a:off x="6857206" y="2763227"/>
            <a:ext cx="0" cy="285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36845782-A598-494B-AD87-BF11FFD0CB44}"/>
              </a:ext>
            </a:extLst>
          </p:cNvPr>
          <p:cNvSpPr/>
          <p:nvPr/>
        </p:nvSpPr>
        <p:spPr>
          <a:xfrm>
            <a:off x="6004695" y="3041468"/>
            <a:ext cx="1049100" cy="508001"/>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Potassium Nitrate</a:t>
            </a:r>
            <a:endParaRPr lang="en-IN" sz="1200" dirty="0"/>
          </a:p>
        </p:txBody>
      </p:sp>
      <p:cxnSp>
        <p:nvCxnSpPr>
          <p:cNvPr id="52" name="Straight Arrow Connector 51">
            <a:extLst>
              <a:ext uri="{FF2B5EF4-FFF2-40B4-BE49-F238E27FC236}">
                <a16:creationId xmlns:a16="http://schemas.microsoft.com/office/drawing/2014/main" id="{1C2D7FC7-1799-4F00-A019-8623E88C0BD7}"/>
              </a:ext>
            </a:extLst>
          </p:cNvPr>
          <p:cNvCxnSpPr>
            <a:cxnSpLocks/>
            <a:stCxn id="51" idx="1"/>
            <a:endCxn id="44" idx="3"/>
          </p:cNvCxnSpPr>
          <p:nvPr/>
        </p:nvCxnSpPr>
        <p:spPr>
          <a:xfrm flipH="1" flipV="1">
            <a:off x="5493337" y="3288938"/>
            <a:ext cx="511358" cy="65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195E3EC-898F-4F91-90EA-DBC2B3691380}"/>
              </a:ext>
            </a:extLst>
          </p:cNvPr>
          <p:cNvCxnSpPr>
            <a:cxnSpLocks/>
          </p:cNvCxnSpPr>
          <p:nvPr/>
        </p:nvCxnSpPr>
        <p:spPr>
          <a:xfrm flipH="1">
            <a:off x="3149329" y="3332493"/>
            <a:ext cx="9900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7E1629B4-A9BC-48AE-8095-1978CB5E982E}"/>
              </a:ext>
            </a:extLst>
          </p:cNvPr>
          <p:cNvCxnSpPr>
            <a:cxnSpLocks/>
          </p:cNvCxnSpPr>
          <p:nvPr/>
        </p:nvCxnSpPr>
        <p:spPr>
          <a:xfrm flipV="1">
            <a:off x="3149329" y="1955815"/>
            <a:ext cx="0" cy="1339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1F2358B-474B-4C41-9BAB-390787A22709}"/>
              </a:ext>
            </a:extLst>
          </p:cNvPr>
          <p:cNvCxnSpPr>
            <a:cxnSpLocks/>
          </p:cNvCxnSpPr>
          <p:nvPr/>
        </p:nvCxnSpPr>
        <p:spPr>
          <a:xfrm>
            <a:off x="7656720" y="2763227"/>
            <a:ext cx="0" cy="285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Rectangle: Rounded Corners 69">
            <a:extLst>
              <a:ext uri="{FF2B5EF4-FFF2-40B4-BE49-F238E27FC236}">
                <a16:creationId xmlns:a16="http://schemas.microsoft.com/office/drawing/2014/main" id="{CD231403-A94C-4E67-937E-F8F8CEAAAA3F}"/>
              </a:ext>
            </a:extLst>
          </p:cNvPr>
          <p:cNvSpPr/>
          <p:nvPr/>
        </p:nvSpPr>
        <p:spPr>
          <a:xfrm>
            <a:off x="7346811" y="3039820"/>
            <a:ext cx="1049100" cy="508001"/>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Mother Liquor</a:t>
            </a:r>
          </a:p>
        </p:txBody>
      </p:sp>
      <p:cxnSp>
        <p:nvCxnSpPr>
          <p:cNvPr id="71" name="Straight Arrow Connector 70">
            <a:extLst>
              <a:ext uri="{FF2B5EF4-FFF2-40B4-BE49-F238E27FC236}">
                <a16:creationId xmlns:a16="http://schemas.microsoft.com/office/drawing/2014/main" id="{8CE3FC1C-33F3-4376-9556-A37FE289CE4C}"/>
              </a:ext>
            </a:extLst>
          </p:cNvPr>
          <p:cNvCxnSpPr>
            <a:cxnSpLocks/>
          </p:cNvCxnSpPr>
          <p:nvPr/>
        </p:nvCxnSpPr>
        <p:spPr>
          <a:xfrm>
            <a:off x="4839287" y="3606575"/>
            <a:ext cx="0" cy="313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CDEA8A6B-4A82-498A-AB10-F10F831BF60C}"/>
              </a:ext>
            </a:extLst>
          </p:cNvPr>
          <p:cNvSpPr/>
          <p:nvPr/>
        </p:nvSpPr>
        <p:spPr>
          <a:xfrm>
            <a:off x="4185234" y="3910021"/>
            <a:ext cx="1308100" cy="567917"/>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Drying of Potassium Nitrate</a:t>
            </a:r>
          </a:p>
        </p:txBody>
      </p:sp>
      <p:cxnSp>
        <p:nvCxnSpPr>
          <p:cNvPr id="73" name="Straight Arrow Connector 72">
            <a:extLst>
              <a:ext uri="{FF2B5EF4-FFF2-40B4-BE49-F238E27FC236}">
                <a16:creationId xmlns:a16="http://schemas.microsoft.com/office/drawing/2014/main" id="{0E524911-5A27-424D-BE95-982FA336647A}"/>
              </a:ext>
            </a:extLst>
          </p:cNvPr>
          <p:cNvCxnSpPr>
            <a:cxnSpLocks/>
            <a:stCxn id="72" idx="1"/>
          </p:cNvCxnSpPr>
          <p:nvPr/>
        </p:nvCxnSpPr>
        <p:spPr>
          <a:xfrm flipH="1" flipV="1">
            <a:off x="3317249" y="4187448"/>
            <a:ext cx="867985" cy="65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E752A27-AAE0-489A-8597-89E839792256}"/>
              </a:ext>
            </a:extLst>
          </p:cNvPr>
          <p:cNvCxnSpPr>
            <a:cxnSpLocks/>
          </p:cNvCxnSpPr>
          <p:nvPr/>
        </p:nvCxnSpPr>
        <p:spPr>
          <a:xfrm>
            <a:off x="3914714" y="4249935"/>
            <a:ext cx="0" cy="428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645296C3-0AA2-42AE-824A-B56894F2DA6D}"/>
              </a:ext>
            </a:extLst>
          </p:cNvPr>
          <p:cNvCxnSpPr>
            <a:cxnSpLocks/>
          </p:cNvCxnSpPr>
          <p:nvPr/>
        </p:nvCxnSpPr>
        <p:spPr>
          <a:xfrm>
            <a:off x="7632479" y="3547821"/>
            <a:ext cx="0" cy="313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Rectangle: Rounded Corners 77">
            <a:extLst>
              <a:ext uri="{FF2B5EF4-FFF2-40B4-BE49-F238E27FC236}">
                <a16:creationId xmlns:a16="http://schemas.microsoft.com/office/drawing/2014/main" id="{0B18947A-0E54-425F-ACA2-235D65F6FB36}"/>
              </a:ext>
            </a:extLst>
          </p:cNvPr>
          <p:cNvSpPr/>
          <p:nvPr/>
        </p:nvSpPr>
        <p:spPr>
          <a:xfrm>
            <a:off x="3239184" y="4719385"/>
            <a:ext cx="1308100" cy="567917"/>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Water vapor</a:t>
            </a:r>
          </a:p>
        </p:txBody>
      </p:sp>
      <p:sp>
        <p:nvSpPr>
          <p:cNvPr id="79" name="Rectangle: Rounded Corners 78">
            <a:extLst>
              <a:ext uri="{FF2B5EF4-FFF2-40B4-BE49-F238E27FC236}">
                <a16:creationId xmlns:a16="http://schemas.microsoft.com/office/drawing/2014/main" id="{82727201-A7BF-49D6-B800-56F530A09278}"/>
              </a:ext>
            </a:extLst>
          </p:cNvPr>
          <p:cNvSpPr/>
          <p:nvPr/>
        </p:nvSpPr>
        <p:spPr>
          <a:xfrm>
            <a:off x="7346811" y="3891678"/>
            <a:ext cx="1049099" cy="567917"/>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Evaporator of mother liquor</a:t>
            </a:r>
          </a:p>
        </p:txBody>
      </p:sp>
      <p:sp>
        <p:nvSpPr>
          <p:cNvPr id="80" name="Rectangle: Rounded Corners 79">
            <a:extLst>
              <a:ext uri="{FF2B5EF4-FFF2-40B4-BE49-F238E27FC236}">
                <a16:creationId xmlns:a16="http://schemas.microsoft.com/office/drawing/2014/main" id="{4070C604-07F4-4D40-AE92-24DF291C894F}"/>
              </a:ext>
            </a:extLst>
          </p:cNvPr>
          <p:cNvSpPr/>
          <p:nvPr/>
        </p:nvSpPr>
        <p:spPr>
          <a:xfrm>
            <a:off x="7312795" y="4695600"/>
            <a:ext cx="1049099" cy="567917"/>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Condenser</a:t>
            </a:r>
          </a:p>
        </p:txBody>
      </p:sp>
      <p:cxnSp>
        <p:nvCxnSpPr>
          <p:cNvPr id="81" name="Straight Arrow Connector 80">
            <a:extLst>
              <a:ext uri="{FF2B5EF4-FFF2-40B4-BE49-F238E27FC236}">
                <a16:creationId xmlns:a16="http://schemas.microsoft.com/office/drawing/2014/main" id="{D81966E9-81C3-48D4-AF41-191B69CDE99E}"/>
              </a:ext>
            </a:extLst>
          </p:cNvPr>
          <p:cNvCxnSpPr>
            <a:cxnSpLocks/>
          </p:cNvCxnSpPr>
          <p:nvPr/>
        </p:nvCxnSpPr>
        <p:spPr>
          <a:xfrm>
            <a:off x="7656720" y="4388054"/>
            <a:ext cx="0" cy="313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2546DD05-8CF4-4F35-A63B-47E0F248BC8C}"/>
              </a:ext>
            </a:extLst>
          </p:cNvPr>
          <p:cNvCxnSpPr>
            <a:cxnSpLocks/>
            <a:endCxn id="84" idx="3"/>
          </p:cNvCxnSpPr>
          <p:nvPr/>
        </p:nvCxnSpPr>
        <p:spPr>
          <a:xfrm flipH="1" flipV="1">
            <a:off x="6857205" y="5013964"/>
            <a:ext cx="495043" cy="6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Rectangle: Rounded Corners 83">
            <a:extLst>
              <a:ext uri="{FF2B5EF4-FFF2-40B4-BE49-F238E27FC236}">
                <a16:creationId xmlns:a16="http://schemas.microsoft.com/office/drawing/2014/main" id="{820AD181-C192-4EEA-B2F7-1D714D95DA43}"/>
              </a:ext>
            </a:extLst>
          </p:cNvPr>
          <p:cNvSpPr/>
          <p:nvPr/>
        </p:nvSpPr>
        <p:spPr>
          <a:xfrm>
            <a:off x="6004694" y="4730005"/>
            <a:ext cx="852511" cy="567917"/>
          </a:xfrm>
          <a:prstGeom prst="roundRect">
            <a:avLst/>
          </a:prstGeom>
          <a:solidFill>
            <a:srgbClr val="6600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Cooler</a:t>
            </a:r>
          </a:p>
        </p:txBody>
      </p:sp>
      <p:cxnSp>
        <p:nvCxnSpPr>
          <p:cNvPr id="88" name="Straight Arrow Connector 87">
            <a:extLst>
              <a:ext uri="{FF2B5EF4-FFF2-40B4-BE49-F238E27FC236}">
                <a16:creationId xmlns:a16="http://schemas.microsoft.com/office/drawing/2014/main" id="{CC184601-7556-4264-AD44-055D915DDFCD}"/>
              </a:ext>
            </a:extLst>
          </p:cNvPr>
          <p:cNvCxnSpPr>
            <a:cxnSpLocks/>
          </p:cNvCxnSpPr>
          <p:nvPr/>
        </p:nvCxnSpPr>
        <p:spPr>
          <a:xfrm flipH="1" flipV="1">
            <a:off x="5493334" y="3606575"/>
            <a:ext cx="1031731" cy="1134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Slide Number Placeholder 7">
            <a:extLst>
              <a:ext uri="{FF2B5EF4-FFF2-40B4-BE49-F238E27FC236}">
                <a16:creationId xmlns:a16="http://schemas.microsoft.com/office/drawing/2014/main" id="{6EC9EA68-9C33-4244-A8B0-01B062C38509}"/>
              </a:ext>
            </a:extLst>
          </p:cNvPr>
          <p:cNvSpPr txBox="1">
            <a:spLocks/>
          </p:cNvSpPr>
          <p:nvPr/>
        </p:nvSpPr>
        <p:spPr>
          <a:xfrm>
            <a:off x="8679484" y="6581367"/>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11</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E0C3D947-EF06-49A3-AC9E-C526C65F0399}"/>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4" name="Slide Number Placeholder 3">
            <a:extLst>
              <a:ext uri="{FF2B5EF4-FFF2-40B4-BE49-F238E27FC236}">
                <a16:creationId xmlns:a16="http://schemas.microsoft.com/office/drawing/2014/main" id="{ABA46237-03E8-4679-9C37-F964D8A18737}"/>
              </a:ext>
            </a:extLst>
          </p:cNvPr>
          <p:cNvSpPr>
            <a:spLocks noGrp="1"/>
          </p:cNvSpPr>
          <p:nvPr>
            <p:ph type="sldNum" sz="quarter" idx="7"/>
          </p:nvPr>
        </p:nvSpPr>
        <p:spPr/>
        <p:txBody>
          <a:bodyPr/>
          <a:lstStyle/>
          <a:p>
            <a:pPr marL="38100">
              <a:lnSpc>
                <a:spcPts val="1150"/>
              </a:lnSpc>
            </a:pPr>
            <a:r>
              <a:rPr lang="en-US" dirty="0"/>
              <a:t>17</a:t>
            </a:r>
            <a:endParaRPr lang="en-IN" dirty="0"/>
          </a:p>
        </p:txBody>
      </p:sp>
    </p:spTree>
    <p:extLst>
      <p:ext uri="{BB962C8B-B14F-4D97-AF65-F5344CB8AC3E}">
        <p14:creationId xmlns:p14="http://schemas.microsoft.com/office/powerpoint/2010/main" val="1523236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80A7C7EF-0847-4625-B64D-ECC6C2215920}"/>
              </a:ext>
            </a:extLst>
          </p:cNvPr>
          <p:cNvGraphicFramePr>
            <a:graphicFrameLocks noGrp="1"/>
          </p:cNvGraphicFramePr>
          <p:nvPr>
            <p:extLst>
              <p:ext uri="{D42A27DB-BD31-4B8C-83A1-F6EECF244321}">
                <p14:modId xmlns:p14="http://schemas.microsoft.com/office/powerpoint/2010/main" val="33692979"/>
              </p:ext>
            </p:extLst>
          </p:nvPr>
        </p:nvGraphicFramePr>
        <p:xfrm>
          <a:off x="200826" y="593759"/>
          <a:ext cx="8714574" cy="5987608"/>
        </p:xfrm>
        <a:graphic>
          <a:graphicData uri="http://schemas.openxmlformats.org/drawingml/2006/table">
            <a:tbl>
              <a:tblPr firstRow="1" bandRow="1">
                <a:tableStyleId>{5C22544A-7EE6-4342-B048-85BDC9FD1C3A}</a:tableStyleId>
              </a:tblPr>
              <a:tblGrid>
                <a:gridCol w="2904858">
                  <a:extLst>
                    <a:ext uri="{9D8B030D-6E8A-4147-A177-3AD203B41FA5}">
                      <a16:colId xmlns:a16="http://schemas.microsoft.com/office/drawing/2014/main" val="661055376"/>
                    </a:ext>
                  </a:extLst>
                </a:gridCol>
                <a:gridCol w="2904858">
                  <a:extLst>
                    <a:ext uri="{9D8B030D-6E8A-4147-A177-3AD203B41FA5}">
                      <a16:colId xmlns:a16="http://schemas.microsoft.com/office/drawing/2014/main" val="2240988958"/>
                    </a:ext>
                  </a:extLst>
                </a:gridCol>
                <a:gridCol w="2904858">
                  <a:extLst>
                    <a:ext uri="{9D8B030D-6E8A-4147-A177-3AD203B41FA5}">
                      <a16:colId xmlns:a16="http://schemas.microsoft.com/office/drawing/2014/main" val="3727678078"/>
                    </a:ext>
                  </a:extLst>
                </a:gridCol>
              </a:tblGrid>
              <a:tr h="338519">
                <a:tc>
                  <a:txBody>
                    <a:bodyPr/>
                    <a:lstStyle/>
                    <a:p>
                      <a:pPr algn="ctr"/>
                      <a:r>
                        <a:rPr lang="en-US" sz="1000" dirty="0">
                          <a:latin typeface="Verdana" panose="020B0604030504040204" pitchFamily="34" charset="0"/>
                          <a:ea typeface="Verdana" panose="020B0604030504040204" pitchFamily="34" charset="0"/>
                        </a:rPr>
                        <a:t>Technology Licensing </a:t>
                      </a:r>
                      <a:r>
                        <a:rPr lang="en-US" sz="1000" dirty="0" err="1">
                          <a:latin typeface="Verdana" panose="020B0604030504040204" pitchFamily="34" charset="0"/>
                          <a:ea typeface="Verdana" panose="020B0604030504040204" pitchFamily="34" charset="0"/>
                        </a:rPr>
                        <a:t>CompanyC</a:t>
                      </a:r>
                      <a:endParaRPr lang="en-IN" sz="1000" dirty="0">
                        <a:latin typeface="Verdana" panose="020B0604030504040204" pitchFamily="34" charset="0"/>
                        <a:ea typeface="Verdana" panose="020B0604030504040204" pitchFamily="34" charset="0"/>
                      </a:endParaRPr>
                    </a:p>
                  </a:txBody>
                  <a:tcPr anchor="ctr"/>
                </a:tc>
                <a:tc>
                  <a:txBody>
                    <a:bodyPr/>
                    <a:lstStyle/>
                    <a:p>
                      <a:pPr marL="0" algn="ctr" defTabSz="914400" rtl="0" eaLnBrk="1" latinLnBrk="0" hangingPunct="1"/>
                      <a:r>
                        <a:rPr lang="en-US" sz="1000" b="1" kern="1200" dirty="0">
                          <a:solidFill>
                            <a:schemeClr val="lt1"/>
                          </a:solidFill>
                          <a:latin typeface="Verdana" panose="020B0604030504040204" pitchFamily="34" charset="0"/>
                          <a:ea typeface="Verdana" panose="020B0604030504040204" pitchFamily="34" charset="0"/>
                          <a:cs typeface="+mn-cs"/>
                        </a:rPr>
                        <a:t>Trademark/Patented Technology</a:t>
                      </a:r>
                      <a:endParaRPr lang="en-IN" sz="1000" b="1" kern="1200" dirty="0">
                        <a:solidFill>
                          <a:schemeClr val="lt1"/>
                        </a:solidFill>
                        <a:latin typeface="Verdana" panose="020B0604030504040204" pitchFamily="34" charset="0"/>
                        <a:ea typeface="Verdana" panose="020B0604030504040204" pitchFamily="34" charset="0"/>
                        <a:cs typeface="+mn-cs"/>
                      </a:endParaRPr>
                    </a:p>
                  </a:txBody>
                  <a:tcPr anchor="ctr"/>
                </a:tc>
                <a:tc>
                  <a:txBody>
                    <a:bodyPr/>
                    <a:lstStyle/>
                    <a:p>
                      <a:pPr marL="0" algn="ctr" defTabSz="914400" rtl="0" eaLnBrk="1" latinLnBrk="0" hangingPunct="1"/>
                      <a:r>
                        <a:rPr lang="en-US" sz="1000" b="1" kern="1200" dirty="0">
                          <a:solidFill>
                            <a:schemeClr val="lt1"/>
                          </a:solidFill>
                          <a:latin typeface="Verdana" panose="020B0604030504040204" pitchFamily="34" charset="0"/>
                          <a:ea typeface="Verdana" panose="020B0604030504040204" pitchFamily="34" charset="0"/>
                          <a:cs typeface="+mn-cs"/>
                        </a:rPr>
                        <a:t>Project Credentials</a:t>
                      </a:r>
                      <a:endParaRPr lang="en-IN" sz="1000" b="1" kern="1200" dirty="0">
                        <a:solidFill>
                          <a:schemeClr val="lt1"/>
                        </a:solidFill>
                        <a:latin typeface="Verdana" panose="020B0604030504040204" pitchFamily="34" charset="0"/>
                        <a:ea typeface="Verdana" panose="020B0604030504040204" pitchFamily="34" charset="0"/>
                        <a:cs typeface="+mn-cs"/>
                      </a:endParaRPr>
                    </a:p>
                  </a:txBody>
                  <a:tcPr anchor="ctr"/>
                </a:tc>
                <a:extLst>
                  <a:ext uri="{0D108BD9-81ED-4DB2-BD59-A6C34878D82A}">
                    <a16:rowId xmlns:a16="http://schemas.microsoft.com/office/drawing/2014/main" val="1239983378"/>
                  </a:ext>
                </a:extLst>
              </a:tr>
              <a:tr h="338519">
                <a:tc rowSpan="3">
                  <a:txBody>
                    <a:bodyPr/>
                    <a:lstStyle/>
                    <a:p>
                      <a:pPr algn="ctr" fontAlgn="ctr"/>
                      <a:r>
                        <a:rPr lang="en-IN" sz="1000" b="1" i="0" u="none" strike="noStrike" dirty="0">
                          <a:solidFill>
                            <a:srgbClr val="000000"/>
                          </a:solidFill>
                          <a:effectLst/>
                          <a:latin typeface="Verdana" panose="020B0604030504040204" pitchFamily="34" charset="0"/>
                          <a:ea typeface="Verdana" panose="020B0604030504040204" pitchFamily="34" charset="0"/>
                        </a:rPr>
                        <a:t>Veolia Environment S.A.</a:t>
                      </a:r>
                    </a:p>
                  </a:txBody>
                  <a:tcPr marL="0" marR="0" marT="0" marB="0" anchor="ct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00" b="1" i="0" u="none" strike="noStrike" dirty="0">
                          <a:solidFill>
                            <a:srgbClr val="000000"/>
                          </a:solidFill>
                          <a:effectLst/>
                          <a:latin typeface="Verdana" panose="020B0604030504040204" pitchFamily="34" charset="0"/>
                          <a:ea typeface="Verdana" panose="020B0604030504040204" pitchFamily="34" charset="0"/>
                        </a:rPr>
                        <a:t>Veolia's HPD® - Evaporation and Crystallization unit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i="0" u="none" strike="noStrike" dirty="0" err="1">
                          <a:solidFill>
                            <a:srgbClr val="000000"/>
                          </a:solidFill>
                          <a:effectLst/>
                          <a:latin typeface="Verdana" panose="020B0604030504040204" pitchFamily="34" charset="0"/>
                          <a:ea typeface="Verdana" panose="020B0604030504040204" pitchFamily="34" charset="0"/>
                        </a:rPr>
                        <a:t>Alkimia</a:t>
                      </a:r>
                      <a:r>
                        <a:rPr lang="en-US" sz="1000" b="1" i="0" u="none" strike="noStrike" dirty="0">
                          <a:solidFill>
                            <a:srgbClr val="000000"/>
                          </a:solidFill>
                          <a:effectLst/>
                          <a:latin typeface="Verdana" panose="020B0604030504040204" pitchFamily="34" charset="0"/>
                          <a:ea typeface="Verdana" panose="020B0604030504040204" pitchFamily="34" charset="0"/>
                        </a:rPr>
                        <a:t> Group, </a:t>
                      </a:r>
                      <a:r>
                        <a:rPr lang="en-US" sz="1000" b="1" i="0" u="none" strike="noStrike" dirty="0" err="1">
                          <a:solidFill>
                            <a:srgbClr val="000000"/>
                          </a:solidFill>
                          <a:effectLst/>
                          <a:latin typeface="Verdana" panose="020B0604030504040204" pitchFamily="34" charset="0"/>
                          <a:ea typeface="Verdana" panose="020B0604030504040204" pitchFamily="34" charset="0"/>
                        </a:rPr>
                        <a:t>tunisia</a:t>
                      </a:r>
                      <a:endParaRPr lang="en-IN" sz="1000" b="1" i="0" u="none" strike="noStrike" dirty="0">
                        <a:solidFill>
                          <a:srgbClr val="000000"/>
                        </a:solidFill>
                        <a:effectLst/>
                        <a:latin typeface="Verdana" panose="020B0604030504040204" pitchFamily="34" charset="0"/>
                        <a:ea typeface="Verdana" panose="020B0604030504040204" pitchFamily="34" charset="0"/>
                      </a:endParaRPr>
                    </a:p>
                  </a:txBody>
                  <a:tcPr anchor="ctr"/>
                </a:tc>
                <a:extLst>
                  <a:ext uri="{0D108BD9-81ED-4DB2-BD59-A6C34878D82A}">
                    <a16:rowId xmlns:a16="http://schemas.microsoft.com/office/drawing/2014/main" val="3041566759"/>
                  </a:ext>
                </a:extLst>
              </a:tr>
              <a:tr h="361704">
                <a:tc vMerge="1">
                  <a:txBody>
                    <a:bodyPr/>
                    <a:lstStyle/>
                    <a:p>
                      <a:pPr algn="ctr" fontAlgn="ctr"/>
                      <a:endParaRPr lang="en-IN" sz="1000" b="1" i="0" u="none" strike="noStrike" dirty="0">
                        <a:solidFill>
                          <a:schemeClr val="tx1"/>
                        </a:solidFill>
                        <a:effectLst/>
                        <a:latin typeface="Verdana" panose="020B0604030504040204" pitchFamily="34" charset="0"/>
                        <a:ea typeface="Verdana" panose="020B0604030504040204" pitchFamily="34" charset="0"/>
                      </a:endParaRPr>
                    </a:p>
                  </a:txBody>
                  <a:tcPr marL="0" marR="0" marT="0" marB="0" anchor="ctr"/>
                </a:tc>
                <a:tc vMerge="1">
                  <a:txBody>
                    <a:bodyPr/>
                    <a:lstStyle/>
                    <a:p>
                      <a:pPr marL="0" algn="ctr" defTabSz="914400" rtl="0" eaLnBrk="1" fontAlgn="ctr" latinLnBrk="0" hangingPunct="1"/>
                      <a:endParaRPr lang="en-IN" sz="1000" b="1" i="0" u="none" strike="noStrike" kern="1200" dirty="0">
                        <a:solidFill>
                          <a:srgbClr val="000000"/>
                        </a:solidFill>
                        <a:effectLst/>
                        <a:latin typeface="Verdana" panose="020B0604030504040204" pitchFamily="34" charset="0"/>
                        <a:ea typeface="Verdana" panose="020B0604030504040204" pitchFamily="34" charset="0"/>
                        <a:cs typeface="+mn-cs"/>
                      </a:endParaRPr>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000" b="1" i="0" u="none" strike="noStrike" dirty="0">
                          <a:solidFill>
                            <a:srgbClr val="000000"/>
                          </a:solidFill>
                          <a:effectLst/>
                          <a:latin typeface="Verdana" panose="020B0604030504040204" pitchFamily="34" charset="0"/>
                          <a:ea typeface="Verdana" panose="020B0604030504040204" pitchFamily="34" charset="0"/>
                        </a:rPr>
                        <a:t>Intecsa Industrial</a:t>
                      </a:r>
                    </a:p>
                  </a:txBody>
                  <a:tcPr anchor="ctr"/>
                </a:tc>
                <a:extLst>
                  <a:ext uri="{0D108BD9-81ED-4DB2-BD59-A6C34878D82A}">
                    <a16:rowId xmlns:a16="http://schemas.microsoft.com/office/drawing/2014/main" val="2609628129"/>
                  </a:ext>
                </a:extLst>
              </a:tr>
              <a:tr h="394235">
                <a:tc vMerge="1">
                  <a:txBody>
                    <a:bodyPr/>
                    <a:lstStyle/>
                    <a:p>
                      <a:pPr algn="ctr" fontAlgn="ctr"/>
                      <a:endParaRPr lang="en-IN" sz="1000" b="1" i="0" u="none" strike="noStrike" dirty="0">
                        <a:solidFill>
                          <a:schemeClr val="tx1"/>
                        </a:solidFill>
                        <a:effectLst/>
                        <a:latin typeface="Verdana" panose="020B0604030504040204" pitchFamily="34" charset="0"/>
                        <a:ea typeface="Verdana" panose="020B0604030504040204" pitchFamily="34" charset="0"/>
                      </a:endParaRPr>
                    </a:p>
                  </a:txBody>
                  <a:tcPr marL="0" marR="0" marT="0" marB="0" anchor="ctr"/>
                </a:tc>
                <a:tc vMerge="1">
                  <a:txBody>
                    <a:bodyPr/>
                    <a:lstStyle/>
                    <a:p>
                      <a:pPr marL="0" algn="ctr" defTabSz="914400" rtl="0" eaLnBrk="1" fontAlgn="ctr" latinLnBrk="0" hangingPunct="1"/>
                      <a:endParaRPr lang="en-IN" sz="1000" b="1" i="0" u="none" strike="noStrike" kern="1200" dirty="0">
                        <a:solidFill>
                          <a:srgbClr val="000000"/>
                        </a:solidFill>
                        <a:effectLst/>
                        <a:latin typeface="Verdana" panose="020B0604030504040204" pitchFamily="34" charset="0"/>
                        <a:ea typeface="Verdana" panose="020B0604030504040204" pitchFamily="34" charset="0"/>
                        <a:cs typeface="+mn-cs"/>
                      </a:endParaRPr>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000" b="1" i="0" u="none" strike="noStrike" kern="1200" dirty="0">
                          <a:solidFill>
                            <a:srgbClr val="000000"/>
                          </a:solidFill>
                          <a:effectLst/>
                          <a:latin typeface="Verdana" panose="020B0604030504040204" pitchFamily="34" charset="0"/>
                          <a:ea typeface="Verdana" panose="020B0604030504040204" pitchFamily="34" charset="0"/>
                          <a:cs typeface="+mn-cs"/>
                        </a:rPr>
                        <a:t>Jacobs Engineering Group Inc.</a:t>
                      </a:r>
                    </a:p>
                  </a:txBody>
                  <a:tcPr anchor="ctr"/>
                </a:tc>
                <a:extLst>
                  <a:ext uri="{0D108BD9-81ED-4DB2-BD59-A6C34878D82A}">
                    <a16:rowId xmlns:a16="http://schemas.microsoft.com/office/drawing/2014/main" val="1629537431"/>
                  </a:ext>
                </a:extLst>
              </a:tr>
              <a:tr h="361704">
                <a:tc rowSpan="4">
                  <a:txBody>
                    <a:bodyPr/>
                    <a:lstStyle/>
                    <a:p>
                      <a:pPr algn="ctr" fontAlgn="ctr"/>
                      <a:r>
                        <a:rPr lang="en-IN" sz="1000" b="1" i="0" u="none" strike="noStrike" dirty="0">
                          <a:solidFill>
                            <a:schemeClr val="tx1"/>
                          </a:solidFill>
                          <a:effectLst/>
                          <a:latin typeface="Verdana" panose="020B0604030504040204" pitchFamily="34" charset="0"/>
                          <a:ea typeface="Verdana" panose="020B0604030504040204" pitchFamily="34" charset="0"/>
                        </a:rPr>
                        <a:t>KBR Inc.</a:t>
                      </a:r>
                    </a:p>
                  </a:txBody>
                  <a:tcPr marL="0" marR="0" marT="0" marB="0" anchor="ctr"/>
                </a:tc>
                <a:tc>
                  <a:txBody>
                    <a:bodyPr/>
                    <a:lstStyle/>
                    <a:p>
                      <a:pPr marL="0" algn="ctr" defTabSz="914400" rtl="0" eaLnBrk="1" fontAlgn="ctr" latinLnBrk="0" hangingPunct="1"/>
                      <a:r>
                        <a:rPr lang="en-US" sz="1000" b="1" i="0" u="none" strike="noStrike" kern="1200" dirty="0">
                          <a:solidFill>
                            <a:srgbClr val="000000"/>
                          </a:solidFill>
                          <a:effectLst/>
                          <a:latin typeface="Verdana" panose="020B0604030504040204" pitchFamily="34" charset="0"/>
                          <a:ea typeface="Verdana" panose="020B0604030504040204" pitchFamily="34" charset="0"/>
                          <a:cs typeface="+mn-cs"/>
                        </a:rPr>
                        <a:t>Draft tube Crystallization</a:t>
                      </a:r>
                      <a:endParaRPr lang="en-IN" sz="1000" b="1" i="0" u="none" strike="noStrike" kern="1200" dirty="0">
                        <a:solidFill>
                          <a:srgbClr val="000000"/>
                        </a:solidFill>
                        <a:effectLst/>
                        <a:latin typeface="Verdana" panose="020B0604030504040204" pitchFamily="34" charset="0"/>
                        <a:ea typeface="Verdana" panose="020B0604030504040204" pitchFamily="34" charset="0"/>
                        <a:cs typeface="+mn-cs"/>
                      </a:endParaRPr>
                    </a:p>
                  </a:txBody>
                  <a:tcPr anchor="ctr"/>
                </a:tc>
                <a:tc>
                  <a:txBody>
                    <a:bodyPr/>
                    <a:lstStyle/>
                    <a:p>
                      <a:pPr marL="0" algn="ctr" defTabSz="914400" rtl="0" eaLnBrk="1" fontAlgn="ctr" latinLnBrk="0" hangingPunct="1"/>
                      <a:r>
                        <a:rPr lang="en-US" sz="1000" b="1" i="0" u="none" strike="noStrike" kern="1200" dirty="0">
                          <a:solidFill>
                            <a:schemeClr val="tx1"/>
                          </a:solidFill>
                          <a:effectLst/>
                          <a:latin typeface="Verdana" panose="020B0604030504040204" pitchFamily="34" charset="0"/>
                          <a:ea typeface="Verdana" panose="020B0604030504040204" pitchFamily="34" charset="0"/>
                          <a:cs typeface="+mn-cs"/>
                        </a:rPr>
                        <a:t>RCF </a:t>
                      </a:r>
                      <a:endParaRPr lang="en-IN" sz="1000" b="1" i="0" u="none" strike="noStrike" kern="1200" dirty="0">
                        <a:solidFill>
                          <a:schemeClr val="tx1"/>
                        </a:solidFill>
                        <a:effectLst/>
                        <a:latin typeface="Verdana" panose="020B0604030504040204" pitchFamily="34" charset="0"/>
                        <a:ea typeface="Verdana" panose="020B0604030504040204" pitchFamily="34" charset="0"/>
                        <a:cs typeface="+mn-cs"/>
                      </a:endParaRPr>
                    </a:p>
                  </a:txBody>
                  <a:tcPr anchor="ctr"/>
                </a:tc>
                <a:extLst>
                  <a:ext uri="{0D108BD9-81ED-4DB2-BD59-A6C34878D82A}">
                    <a16:rowId xmlns:a16="http://schemas.microsoft.com/office/drawing/2014/main" val="2828329251"/>
                  </a:ext>
                </a:extLst>
              </a:tr>
              <a:tr h="394235">
                <a:tc vMerge="1">
                  <a:txBody>
                    <a:bodyPr/>
                    <a:lstStyle/>
                    <a:p>
                      <a:pPr algn="ctr" fontAlgn="ctr"/>
                      <a:endParaRPr lang="en-IN" sz="1000" b="1" i="0" u="none" strike="noStrike" dirty="0">
                        <a:solidFill>
                          <a:srgbClr val="000000"/>
                        </a:solidFill>
                        <a:effectLst/>
                        <a:latin typeface="Verdana" panose="020B0604030504040204" pitchFamily="34" charset="0"/>
                        <a:ea typeface="Verdana" panose="020B0604030504040204" pitchFamily="34" charset="0"/>
                      </a:endParaRPr>
                    </a:p>
                  </a:txBody>
                  <a:tcPr marL="0" marR="0" marT="0" marB="0" anchor="ctr"/>
                </a:tc>
                <a:tc>
                  <a:txBody>
                    <a:bodyPr/>
                    <a:lstStyle/>
                    <a:p>
                      <a:pPr marL="0" algn="ctr" defTabSz="914400" rtl="0" eaLnBrk="1" latinLnBrk="0" hangingPunct="1"/>
                      <a:r>
                        <a:rPr lang="en-US" sz="1000" b="1" kern="1200" dirty="0">
                          <a:solidFill>
                            <a:schemeClr val="tx1"/>
                          </a:solidFill>
                          <a:latin typeface="Verdana" panose="020B0604030504040204" pitchFamily="34" charset="0"/>
                          <a:ea typeface="Verdana" panose="020B0604030504040204" pitchFamily="34" charset="0"/>
                          <a:cs typeface="+mn-cs"/>
                        </a:rPr>
                        <a:t>Flash cooling Crystallization</a:t>
                      </a:r>
                      <a:endParaRPr lang="en-IN" sz="1000" b="1" kern="1200" dirty="0">
                        <a:solidFill>
                          <a:schemeClr val="tx1"/>
                        </a:solidFill>
                        <a:latin typeface="Verdana" panose="020B0604030504040204" pitchFamily="34" charset="0"/>
                        <a:ea typeface="Verdana" panose="020B0604030504040204" pitchFamily="34" charset="0"/>
                        <a:cs typeface="+mn-cs"/>
                      </a:endParaRPr>
                    </a:p>
                  </a:txBody>
                  <a:tcPr anchor="ctr"/>
                </a:tc>
                <a:tc>
                  <a:txBody>
                    <a:bodyPr/>
                    <a:lstStyle/>
                    <a:p>
                      <a:pPr marL="0" algn="ctr" defTabSz="914400" rtl="0" eaLnBrk="1" latinLnBrk="0" hangingPunct="1"/>
                      <a:r>
                        <a:rPr lang="en-US" sz="1000" b="1" kern="1200" dirty="0" err="1">
                          <a:solidFill>
                            <a:schemeClr val="tx1"/>
                          </a:solidFill>
                          <a:latin typeface="Verdana" panose="020B0604030504040204" pitchFamily="34" charset="0"/>
                          <a:ea typeface="Verdana" panose="020B0604030504040204" pitchFamily="34" charset="0"/>
                          <a:cs typeface="+mn-cs"/>
                        </a:rPr>
                        <a:t>Matix</a:t>
                      </a:r>
                      <a:r>
                        <a:rPr lang="en-US" sz="1000" b="1" kern="1200" dirty="0">
                          <a:solidFill>
                            <a:schemeClr val="tx1"/>
                          </a:solidFill>
                          <a:latin typeface="Verdana" panose="020B0604030504040204" pitchFamily="34" charset="0"/>
                          <a:ea typeface="Verdana" panose="020B0604030504040204" pitchFamily="34" charset="0"/>
                          <a:cs typeface="+mn-cs"/>
                        </a:rPr>
                        <a:t> Fertilizers and Chemicals</a:t>
                      </a:r>
                      <a:endParaRPr lang="en-IN" sz="1000" b="1" kern="1200" dirty="0">
                        <a:solidFill>
                          <a:schemeClr val="tx1"/>
                        </a:solidFill>
                        <a:latin typeface="Verdana" panose="020B0604030504040204" pitchFamily="34" charset="0"/>
                        <a:ea typeface="Verdana" panose="020B0604030504040204" pitchFamily="34" charset="0"/>
                        <a:cs typeface="+mn-cs"/>
                      </a:endParaRPr>
                    </a:p>
                  </a:txBody>
                  <a:tcPr anchor="ctr"/>
                </a:tc>
                <a:extLst>
                  <a:ext uri="{0D108BD9-81ED-4DB2-BD59-A6C34878D82A}">
                    <a16:rowId xmlns:a16="http://schemas.microsoft.com/office/drawing/2014/main" val="4010066592"/>
                  </a:ext>
                </a:extLst>
              </a:tr>
              <a:tr h="484091">
                <a:tc vMerge="1">
                  <a:txBody>
                    <a:bodyPr/>
                    <a:lstStyle/>
                    <a:p>
                      <a:pPr algn="ctr" fontAlgn="ctr"/>
                      <a:endParaRPr lang="en-IN" sz="1000" b="1" i="0" u="none" strike="noStrike" dirty="0">
                        <a:solidFill>
                          <a:srgbClr val="000000"/>
                        </a:solidFill>
                        <a:effectLst/>
                        <a:latin typeface="Verdana" panose="020B0604030504040204" pitchFamily="34" charset="0"/>
                        <a:ea typeface="Verdana" panose="020B0604030504040204" pitchFamily="34" charset="0"/>
                      </a:endParaRPr>
                    </a:p>
                  </a:txBody>
                  <a:tcPr marL="0" marR="0" marT="0" marB="0" anchor="ctr"/>
                </a:tc>
                <a:tc>
                  <a:txBody>
                    <a:bodyPr/>
                    <a:lstStyle/>
                    <a:p>
                      <a:pPr marL="0" algn="ctr" defTabSz="914400" rtl="0" eaLnBrk="1" latinLnBrk="0" hangingPunct="1"/>
                      <a:r>
                        <a:rPr lang="en-US" sz="1000" b="1" kern="1200" dirty="0">
                          <a:solidFill>
                            <a:schemeClr val="tx1"/>
                          </a:solidFill>
                          <a:latin typeface="Verdana" panose="020B0604030504040204" pitchFamily="34" charset="0"/>
                          <a:ea typeface="Verdana" panose="020B0604030504040204" pitchFamily="34" charset="0"/>
                          <a:cs typeface="+mn-cs"/>
                        </a:rPr>
                        <a:t>Surface cooling Crystallization</a:t>
                      </a:r>
                      <a:endParaRPr lang="en-IN" sz="1000" b="1" kern="1200" dirty="0">
                        <a:solidFill>
                          <a:schemeClr val="tx1"/>
                        </a:solidFill>
                        <a:latin typeface="Verdana" panose="020B0604030504040204" pitchFamily="34" charset="0"/>
                        <a:ea typeface="Verdana" panose="020B0604030504040204" pitchFamily="34" charset="0"/>
                        <a:cs typeface="+mn-cs"/>
                      </a:endParaRPr>
                    </a:p>
                  </a:txBody>
                  <a:tcPr anchor="ctr"/>
                </a:tc>
                <a:tc>
                  <a:txBody>
                    <a:bodyPr/>
                    <a:lstStyle/>
                    <a:p>
                      <a:pPr marL="0" algn="ctr" defTabSz="914400" rtl="0" eaLnBrk="1" latinLnBrk="0" hangingPunct="1"/>
                      <a:r>
                        <a:rPr lang="en-IN" sz="1000" b="1" kern="1200" dirty="0">
                          <a:solidFill>
                            <a:schemeClr val="tx1"/>
                          </a:solidFill>
                          <a:latin typeface="Verdana" panose="020B0604030504040204" pitchFamily="34" charset="0"/>
                          <a:ea typeface="Verdana" panose="020B0604030504040204" pitchFamily="34" charset="0"/>
                          <a:cs typeface="+mn-cs"/>
                        </a:rPr>
                        <a:t>Hindustan </a:t>
                      </a:r>
                      <a:r>
                        <a:rPr lang="en-IN" sz="1000" b="1" kern="1200" dirty="0" err="1">
                          <a:solidFill>
                            <a:schemeClr val="tx1"/>
                          </a:solidFill>
                          <a:latin typeface="Verdana" panose="020B0604030504040204" pitchFamily="34" charset="0"/>
                          <a:ea typeface="Verdana" panose="020B0604030504040204" pitchFamily="34" charset="0"/>
                          <a:cs typeface="+mn-cs"/>
                        </a:rPr>
                        <a:t>Urvarak</a:t>
                      </a:r>
                      <a:r>
                        <a:rPr lang="en-IN" sz="1000" b="1" kern="1200" dirty="0">
                          <a:solidFill>
                            <a:schemeClr val="tx1"/>
                          </a:solidFill>
                          <a:latin typeface="Verdana" panose="020B0604030504040204" pitchFamily="34" charset="0"/>
                          <a:ea typeface="Verdana" panose="020B0604030504040204" pitchFamily="34" charset="0"/>
                          <a:cs typeface="+mn-cs"/>
                        </a:rPr>
                        <a:t> &amp; </a:t>
                      </a:r>
                      <a:r>
                        <a:rPr lang="en-IN" sz="1000" b="1" kern="1200" dirty="0" err="1">
                          <a:solidFill>
                            <a:schemeClr val="tx1"/>
                          </a:solidFill>
                          <a:latin typeface="Verdana" panose="020B0604030504040204" pitchFamily="34" charset="0"/>
                          <a:ea typeface="Verdana" panose="020B0604030504040204" pitchFamily="34" charset="0"/>
                          <a:cs typeface="+mn-cs"/>
                        </a:rPr>
                        <a:t>Rasayan</a:t>
                      </a:r>
                      <a:r>
                        <a:rPr lang="en-IN" sz="1000" b="1" kern="1200" dirty="0">
                          <a:solidFill>
                            <a:schemeClr val="tx1"/>
                          </a:solidFill>
                          <a:latin typeface="Verdana" panose="020B0604030504040204" pitchFamily="34" charset="0"/>
                          <a:ea typeface="Verdana" panose="020B0604030504040204" pitchFamily="34" charset="0"/>
                          <a:cs typeface="+mn-cs"/>
                        </a:rPr>
                        <a:t> Limited</a:t>
                      </a:r>
                    </a:p>
                  </a:txBody>
                  <a:tcPr anchor="ctr"/>
                </a:tc>
                <a:extLst>
                  <a:ext uri="{0D108BD9-81ED-4DB2-BD59-A6C34878D82A}">
                    <a16:rowId xmlns:a16="http://schemas.microsoft.com/office/drawing/2014/main" val="1759813887"/>
                  </a:ext>
                </a:extLst>
              </a:tr>
              <a:tr h="394235">
                <a:tc vMerge="1">
                  <a:txBody>
                    <a:bodyPr/>
                    <a:lstStyle/>
                    <a:p>
                      <a:pPr algn="ctr" fontAlgn="ctr"/>
                      <a:endParaRPr lang="en-IN" sz="1000" b="1" i="0" u="none" strike="noStrike" dirty="0">
                        <a:solidFill>
                          <a:srgbClr val="000000"/>
                        </a:solidFill>
                        <a:effectLst/>
                        <a:latin typeface="Verdana" panose="020B0604030504040204" pitchFamily="34" charset="0"/>
                        <a:ea typeface="Verdana" panose="020B0604030504040204" pitchFamily="34" charset="0"/>
                      </a:endParaRPr>
                    </a:p>
                  </a:txBody>
                  <a:tcPr marL="0" marR="0" marT="0" marB="0" anchor="ctr"/>
                </a:tc>
                <a:tc>
                  <a:txBody>
                    <a:bodyPr/>
                    <a:lstStyle/>
                    <a:p>
                      <a:pPr marL="0" algn="ctr" defTabSz="914400" rtl="0" eaLnBrk="1" latinLnBrk="0" hangingPunct="1"/>
                      <a:r>
                        <a:rPr lang="en-US" sz="1000" b="1" kern="1200" dirty="0">
                          <a:solidFill>
                            <a:schemeClr val="tx1"/>
                          </a:solidFill>
                          <a:latin typeface="Verdana" panose="020B0604030504040204" pitchFamily="34" charset="0"/>
                          <a:ea typeface="Verdana" panose="020B0604030504040204" pitchFamily="34" charset="0"/>
                          <a:cs typeface="+mn-cs"/>
                        </a:rPr>
                        <a:t>Evaporative Fc Crystallization</a:t>
                      </a:r>
                      <a:endParaRPr lang="en-IN" sz="1000" b="1" kern="1200" dirty="0">
                        <a:solidFill>
                          <a:schemeClr val="tx1"/>
                        </a:solidFill>
                        <a:latin typeface="Verdana" panose="020B0604030504040204" pitchFamily="34" charset="0"/>
                        <a:ea typeface="Verdana" panose="020B0604030504040204" pitchFamily="34" charset="0"/>
                        <a:cs typeface="+mn-cs"/>
                      </a:endParaRPr>
                    </a:p>
                  </a:txBody>
                  <a:tcPr anchor="ctr"/>
                </a:tc>
                <a:tc>
                  <a:txBody>
                    <a:bodyPr/>
                    <a:lstStyle/>
                    <a:p>
                      <a:pPr marL="0" algn="ctr" defTabSz="914400" rtl="0" eaLnBrk="1" latinLnBrk="0" hangingPunct="1"/>
                      <a:r>
                        <a:rPr lang="en-US" sz="1000" b="1" kern="1200" dirty="0">
                          <a:solidFill>
                            <a:schemeClr val="tx1"/>
                          </a:solidFill>
                          <a:latin typeface="Verdana" panose="020B0604030504040204" pitchFamily="34" charset="0"/>
                          <a:ea typeface="Verdana" panose="020B0604030504040204" pitchFamily="34" charset="0"/>
                          <a:cs typeface="+mn-cs"/>
                        </a:rPr>
                        <a:t>CNOOC Chemical Ltd., China</a:t>
                      </a:r>
                      <a:endParaRPr lang="en-IN" sz="1000" b="1" kern="1200" dirty="0">
                        <a:solidFill>
                          <a:schemeClr val="tx1"/>
                        </a:solidFill>
                        <a:latin typeface="Verdana" panose="020B0604030504040204" pitchFamily="34" charset="0"/>
                        <a:ea typeface="Verdana" panose="020B0604030504040204" pitchFamily="34" charset="0"/>
                        <a:cs typeface="+mn-cs"/>
                      </a:endParaRPr>
                    </a:p>
                  </a:txBody>
                  <a:tcPr anchor="ctr"/>
                </a:tc>
                <a:extLst>
                  <a:ext uri="{0D108BD9-81ED-4DB2-BD59-A6C34878D82A}">
                    <a16:rowId xmlns:a16="http://schemas.microsoft.com/office/drawing/2014/main" val="1586081096"/>
                  </a:ext>
                </a:extLst>
              </a:tr>
              <a:tr h="484091">
                <a:tc>
                  <a:txBody>
                    <a:bodyPr/>
                    <a:lstStyle/>
                    <a:p>
                      <a:pPr algn="ctr" fontAlgn="ctr"/>
                      <a:r>
                        <a:rPr lang="en-IN" sz="1000" b="1" i="0" u="none" strike="noStrike" dirty="0">
                          <a:solidFill>
                            <a:schemeClr val="tx1"/>
                          </a:solidFill>
                          <a:effectLst/>
                          <a:latin typeface="Verdana" panose="020B0604030504040204" pitchFamily="34" charset="0"/>
                          <a:ea typeface="Verdana" panose="020B0604030504040204" pitchFamily="34" charset="0"/>
                        </a:rPr>
                        <a:t>GEA Group</a:t>
                      </a:r>
                    </a:p>
                  </a:txBody>
                  <a:tcPr marL="0" marR="0" marT="0" marB="0" anchor="ctr"/>
                </a:tc>
                <a:tc>
                  <a:txBody>
                    <a:bodyPr/>
                    <a:lstStyle/>
                    <a:p>
                      <a:pPr marL="0" algn="ctr" defTabSz="914400" rtl="0" eaLnBrk="1" latinLnBrk="0" hangingPunct="1"/>
                      <a:r>
                        <a:rPr lang="en-IN" sz="1000" b="1" kern="1200" dirty="0">
                          <a:solidFill>
                            <a:schemeClr val="tx1"/>
                          </a:solidFill>
                          <a:latin typeface="Verdana" panose="020B0604030504040204" pitchFamily="34" charset="0"/>
                          <a:ea typeface="Verdana" panose="020B0604030504040204" pitchFamily="34" charset="0"/>
                          <a:cs typeface="+mn-cs"/>
                        </a:rPr>
                        <a:t>Vacuum Cooling Crystallization &amp; Dryer</a:t>
                      </a:r>
                    </a:p>
                  </a:txBody>
                  <a:tcPr anchor="ctr"/>
                </a:tc>
                <a:tc>
                  <a:txBody>
                    <a:bodyPr/>
                    <a:lstStyle/>
                    <a:p>
                      <a:pPr marL="0" algn="ctr" defTabSz="914400" rtl="0" eaLnBrk="1" latinLnBrk="0" hangingPunct="1"/>
                      <a:r>
                        <a:rPr lang="en-US" sz="1000" b="1" kern="1200" dirty="0" err="1">
                          <a:solidFill>
                            <a:schemeClr val="tx1"/>
                          </a:solidFill>
                          <a:latin typeface="Verdana" panose="020B0604030504040204" pitchFamily="34" charset="0"/>
                          <a:ea typeface="Verdana" panose="020B0604030504040204" pitchFamily="34" charset="0"/>
                          <a:cs typeface="+mn-cs"/>
                        </a:rPr>
                        <a:t>Valagro</a:t>
                      </a:r>
                      <a:r>
                        <a:rPr lang="en-US" sz="1000" b="1" kern="1200" dirty="0">
                          <a:solidFill>
                            <a:schemeClr val="tx1"/>
                          </a:solidFill>
                          <a:latin typeface="Verdana" panose="020B0604030504040204" pitchFamily="34" charset="0"/>
                          <a:ea typeface="Verdana" panose="020B0604030504040204" pitchFamily="34" charset="0"/>
                          <a:cs typeface="+mn-cs"/>
                        </a:rPr>
                        <a:t>, </a:t>
                      </a:r>
                      <a:r>
                        <a:rPr lang="en-US" sz="1000" b="1" kern="1200" dirty="0" err="1">
                          <a:solidFill>
                            <a:schemeClr val="tx1"/>
                          </a:solidFill>
                          <a:latin typeface="Verdana" panose="020B0604030504040204" pitchFamily="34" charset="0"/>
                          <a:ea typeface="Verdana" panose="020B0604030504040204" pitchFamily="34" charset="0"/>
                          <a:cs typeface="+mn-cs"/>
                        </a:rPr>
                        <a:t>Eurochem</a:t>
                      </a:r>
                      <a:r>
                        <a:rPr lang="en-US" sz="1000" b="1" kern="1200" dirty="0">
                          <a:solidFill>
                            <a:schemeClr val="tx1"/>
                          </a:solidFill>
                          <a:latin typeface="Verdana" panose="020B0604030504040204" pitchFamily="34" charset="0"/>
                          <a:ea typeface="Verdana" panose="020B0604030504040204" pitchFamily="34" charset="0"/>
                          <a:cs typeface="+mn-cs"/>
                        </a:rPr>
                        <a:t> Group</a:t>
                      </a:r>
                      <a:endParaRPr lang="en-IN" sz="1000" b="1" kern="1200" dirty="0">
                        <a:solidFill>
                          <a:schemeClr val="tx1"/>
                        </a:solidFill>
                        <a:latin typeface="Verdana" panose="020B0604030504040204" pitchFamily="34" charset="0"/>
                        <a:ea typeface="Verdana" panose="020B0604030504040204" pitchFamily="34" charset="0"/>
                        <a:cs typeface="+mn-cs"/>
                      </a:endParaRPr>
                    </a:p>
                  </a:txBody>
                  <a:tcPr anchor="ctr"/>
                </a:tc>
                <a:extLst>
                  <a:ext uri="{0D108BD9-81ED-4DB2-BD59-A6C34878D82A}">
                    <a16:rowId xmlns:a16="http://schemas.microsoft.com/office/drawing/2014/main" val="1461735552"/>
                  </a:ext>
                </a:extLst>
              </a:tr>
              <a:tr h="545864">
                <a:tc>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rPr>
                        <a:t>Thyssenkrupp Industrial Solutions </a:t>
                      </a:r>
                      <a:endParaRPr lang="en-IN" sz="1000" b="1" i="0" u="none" strike="noStrike" dirty="0">
                        <a:solidFill>
                          <a:srgbClr val="000000"/>
                        </a:solidFill>
                        <a:effectLst/>
                        <a:latin typeface="Verdana" panose="020B0604030504040204" pitchFamily="34" charset="0"/>
                        <a:ea typeface="Verdana" panose="020B0604030504040204" pitchFamily="34" charset="0"/>
                      </a:endParaRPr>
                    </a:p>
                  </a:txBody>
                  <a:tcPr marL="0" marR="0" marT="0" marB="0" anchor="ctr"/>
                </a:tc>
                <a:tc>
                  <a:txBody>
                    <a:bodyPr/>
                    <a:lstStyle/>
                    <a:p>
                      <a:pPr marL="0" algn="ctr" defTabSz="914400" rtl="0" eaLnBrk="1" latinLnBrk="0" hangingPunct="1"/>
                      <a:r>
                        <a:rPr lang="en-US" sz="1000" b="1" kern="1200" dirty="0">
                          <a:solidFill>
                            <a:schemeClr val="tx1"/>
                          </a:solidFill>
                          <a:latin typeface="Verdana" panose="020B0604030504040204" pitchFamily="34" charset="0"/>
                          <a:ea typeface="Verdana" panose="020B0604030504040204" pitchFamily="34" charset="0"/>
                          <a:cs typeface="+mn-cs"/>
                        </a:rPr>
                        <a:t>Fluid Bed Granulation, Urea Melt, CO</a:t>
                      </a:r>
                      <a:r>
                        <a:rPr lang="en-US" sz="1000" b="1" kern="1200" baseline="-25000" dirty="0">
                          <a:solidFill>
                            <a:schemeClr val="tx1"/>
                          </a:solidFill>
                          <a:latin typeface="Verdana" panose="020B0604030504040204" pitchFamily="34" charset="0"/>
                          <a:ea typeface="Verdana" panose="020B0604030504040204" pitchFamily="34" charset="0"/>
                          <a:cs typeface="+mn-cs"/>
                        </a:rPr>
                        <a:t>2</a:t>
                      </a:r>
                      <a:r>
                        <a:rPr lang="en-US" sz="1000" b="1" kern="1200" dirty="0">
                          <a:solidFill>
                            <a:schemeClr val="tx1"/>
                          </a:solidFill>
                          <a:latin typeface="Verdana" panose="020B0604030504040204" pitchFamily="34" charset="0"/>
                          <a:ea typeface="Verdana" panose="020B0604030504040204" pitchFamily="34" charset="0"/>
                          <a:cs typeface="+mn-cs"/>
                        </a:rPr>
                        <a:t> Stripping</a:t>
                      </a:r>
                      <a:endParaRPr lang="en-IN" sz="1000" b="1" kern="1200" dirty="0">
                        <a:solidFill>
                          <a:schemeClr val="tx1"/>
                        </a:solidFill>
                        <a:latin typeface="Verdana" panose="020B0604030504040204" pitchFamily="34" charset="0"/>
                        <a:ea typeface="Verdana" panose="020B0604030504040204" pitchFamily="34" charset="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00" b="1" i="0" u="none" strike="noStrike" dirty="0">
                          <a:solidFill>
                            <a:schemeClr val="tx1"/>
                          </a:solidFill>
                          <a:effectLst/>
                          <a:latin typeface="Verdana" panose="020B0604030504040204" pitchFamily="34" charset="0"/>
                          <a:ea typeface="Verdana" panose="020B0604030504040204" pitchFamily="34" charset="0"/>
                        </a:rPr>
                        <a:t>Cronus Fertilizers, Gujarat State Fertilizer Corporation</a:t>
                      </a:r>
                    </a:p>
                  </a:txBody>
                  <a:tcPr anchor="ctr"/>
                </a:tc>
                <a:extLst>
                  <a:ext uri="{0D108BD9-81ED-4DB2-BD59-A6C34878D82A}">
                    <a16:rowId xmlns:a16="http://schemas.microsoft.com/office/drawing/2014/main" val="1328639700"/>
                  </a:ext>
                </a:extLst>
              </a:tr>
              <a:tr h="484091">
                <a:tc rowSpan="4">
                  <a:txBody>
                    <a:bodyPr/>
                    <a:lstStyle/>
                    <a:p>
                      <a:pPr algn="ctr" fontAlgn="ctr"/>
                      <a:r>
                        <a:rPr lang="en-IN" sz="1000" b="1" i="0" u="none" strike="noStrike" dirty="0">
                          <a:solidFill>
                            <a:schemeClr val="tx1"/>
                          </a:solidFill>
                          <a:effectLst/>
                          <a:latin typeface="Verdana" panose="020B0604030504040204" pitchFamily="34" charset="0"/>
                          <a:ea typeface="Verdana" panose="020B0604030504040204" pitchFamily="34" charset="0"/>
                        </a:rPr>
                        <a:t>INCRO, S.A. </a:t>
                      </a:r>
                    </a:p>
                  </a:txBody>
                  <a:tcPr marL="0" marR="0" marT="0" marB="0" anchor="ctr"/>
                </a:tc>
                <a:tc>
                  <a:txBody>
                    <a:bodyPr/>
                    <a:lstStyle/>
                    <a:p>
                      <a:pPr marL="0" algn="ctr" defTabSz="914400" rtl="0" eaLnBrk="1" latinLnBrk="0" hangingPunct="1"/>
                      <a:r>
                        <a:rPr lang="en-IN" sz="1000" b="1" kern="1200" dirty="0">
                          <a:solidFill>
                            <a:schemeClr val="tx1"/>
                          </a:solidFill>
                          <a:latin typeface="Verdana" panose="020B0604030504040204" pitchFamily="34" charset="0"/>
                          <a:ea typeface="Verdana" panose="020B0604030504040204" pitchFamily="34" charset="0"/>
                          <a:cs typeface="+mn-cs"/>
                        </a:rPr>
                        <a:t>INCRO’s Pre-Neutralizer slurry process</a:t>
                      </a:r>
                    </a:p>
                  </a:txBody>
                  <a:tcPr anchor="ctr"/>
                </a:tc>
                <a:tc>
                  <a:txBody>
                    <a:bodyPr/>
                    <a:lstStyle/>
                    <a:p>
                      <a:pPr marL="0" algn="ctr" defTabSz="914400" rtl="0" eaLnBrk="1" latinLnBrk="0" hangingPunct="1"/>
                      <a:r>
                        <a:rPr lang="en-US" sz="1000" b="1" kern="1200" dirty="0">
                          <a:solidFill>
                            <a:schemeClr val="tx1"/>
                          </a:solidFill>
                          <a:latin typeface="Verdana" panose="020B0604030504040204" pitchFamily="34" charset="0"/>
                          <a:ea typeface="Verdana" panose="020B0604030504040204" pitchFamily="34" charset="0"/>
                          <a:cs typeface="+mn-cs"/>
                        </a:rPr>
                        <a:t>The </a:t>
                      </a:r>
                      <a:r>
                        <a:rPr lang="en-US" sz="1000" b="1" kern="1200" dirty="0" err="1">
                          <a:solidFill>
                            <a:schemeClr val="tx1"/>
                          </a:solidFill>
                          <a:latin typeface="Verdana" panose="020B0604030504040204" pitchFamily="34" charset="0"/>
                          <a:ea typeface="Verdana" panose="020B0604030504040204" pitchFamily="34" charset="0"/>
                          <a:cs typeface="+mn-cs"/>
                        </a:rPr>
                        <a:t>Fertilisers</a:t>
                      </a:r>
                      <a:r>
                        <a:rPr lang="en-US" sz="1000" b="1" kern="1200" dirty="0">
                          <a:solidFill>
                            <a:schemeClr val="tx1"/>
                          </a:solidFill>
                          <a:latin typeface="Verdana" panose="020B0604030504040204" pitchFamily="34" charset="0"/>
                          <a:ea typeface="Verdana" panose="020B0604030504040204" pitchFamily="34" charset="0"/>
                          <a:cs typeface="+mn-cs"/>
                        </a:rPr>
                        <a:t> And Chemicals Travancore Limited</a:t>
                      </a:r>
                      <a:endParaRPr lang="en-IN" sz="1000" b="1" kern="1200" dirty="0">
                        <a:solidFill>
                          <a:schemeClr val="tx1"/>
                        </a:solidFill>
                        <a:latin typeface="Verdana" panose="020B0604030504040204" pitchFamily="34" charset="0"/>
                        <a:ea typeface="Verdana" panose="020B0604030504040204" pitchFamily="34" charset="0"/>
                        <a:cs typeface="+mn-cs"/>
                      </a:endParaRPr>
                    </a:p>
                  </a:txBody>
                  <a:tcPr anchor="ctr"/>
                </a:tc>
                <a:extLst>
                  <a:ext uri="{0D108BD9-81ED-4DB2-BD59-A6C34878D82A}">
                    <a16:rowId xmlns:a16="http://schemas.microsoft.com/office/drawing/2014/main" val="675475115"/>
                  </a:ext>
                </a:extLst>
              </a:tr>
              <a:tr h="438138">
                <a:tc vMerge="1">
                  <a:txBody>
                    <a:bodyPr/>
                    <a:lstStyle/>
                    <a:p>
                      <a:pPr algn="ctr" fontAlgn="ctr"/>
                      <a:endParaRPr lang="en-IN" sz="1000" b="1" i="0" u="none" strike="noStrike" dirty="0">
                        <a:solidFill>
                          <a:schemeClr val="tx1"/>
                        </a:solidFill>
                        <a:effectLst/>
                        <a:latin typeface="Verdana" panose="020B0604030504040204" pitchFamily="34" charset="0"/>
                        <a:ea typeface="Verdana" panose="020B0604030504040204" pitchFamily="34" charset="0"/>
                      </a:endParaRPr>
                    </a:p>
                  </a:txBody>
                  <a:tcPr marL="0" marR="0" marT="0" marB="0" anchor="ctr"/>
                </a:tc>
                <a:tc>
                  <a:txBody>
                    <a:bodyPr/>
                    <a:lstStyle/>
                    <a:p>
                      <a:pPr marL="0" algn="ctr" defTabSz="914400" rtl="0" eaLnBrk="1" latinLnBrk="0" hangingPunct="1"/>
                      <a:r>
                        <a:rPr lang="en-IN" sz="1000" b="1" kern="1200" dirty="0">
                          <a:solidFill>
                            <a:schemeClr val="tx1"/>
                          </a:solidFill>
                          <a:latin typeface="Verdana" panose="020B0604030504040204" pitchFamily="34" charset="0"/>
                          <a:ea typeface="Verdana" panose="020B0604030504040204" pitchFamily="34" charset="0"/>
                          <a:cs typeface="+mn-cs"/>
                        </a:rPr>
                        <a:t>INCRO’s Pipe Reactor slurry Process</a:t>
                      </a:r>
                    </a:p>
                  </a:txBody>
                  <a:tcPr anchor="ctr"/>
                </a:tc>
                <a:tc>
                  <a:txBody>
                    <a:bodyPr/>
                    <a:lstStyle/>
                    <a:p>
                      <a:pPr marL="0" algn="ctr" defTabSz="914400" rtl="0" eaLnBrk="1" latinLnBrk="0" hangingPunct="1"/>
                      <a:r>
                        <a:rPr lang="en-IN" sz="1000" b="1" kern="1200" dirty="0">
                          <a:solidFill>
                            <a:schemeClr val="tx1"/>
                          </a:solidFill>
                          <a:latin typeface="Verdana" panose="020B0604030504040204" pitchFamily="34" charset="0"/>
                          <a:ea typeface="Verdana" panose="020B0604030504040204" pitchFamily="34" charset="0"/>
                          <a:cs typeface="+mn-cs"/>
                        </a:rPr>
                        <a:t>Deepak Fertilisers &amp; Petrochemicals Corporation Ltd</a:t>
                      </a:r>
                    </a:p>
                  </a:txBody>
                  <a:tcPr anchor="ctr"/>
                </a:tc>
                <a:extLst>
                  <a:ext uri="{0D108BD9-81ED-4DB2-BD59-A6C34878D82A}">
                    <a16:rowId xmlns:a16="http://schemas.microsoft.com/office/drawing/2014/main" val="1361813491"/>
                  </a:ext>
                </a:extLst>
              </a:tr>
              <a:tr h="484091">
                <a:tc vMerge="1">
                  <a:txBody>
                    <a:bodyPr/>
                    <a:lstStyle/>
                    <a:p>
                      <a:pPr algn="ctr" fontAlgn="ctr"/>
                      <a:endParaRPr lang="en-IN" sz="1000" b="1" i="0" u="none" strike="noStrike" dirty="0">
                        <a:solidFill>
                          <a:schemeClr val="tx1"/>
                        </a:solidFill>
                        <a:effectLst/>
                        <a:latin typeface="Verdana" panose="020B0604030504040204" pitchFamily="34" charset="0"/>
                        <a:ea typeface="Verdana" panose="020B0604030504040204" pitchFamily="34" charset="0"/>
                      </a:endParaRPr>
                    </a:p>
                  </a:txBody>
                  <a:tcPr marL="0" marR="0" marT="0" marB="0" anchor="ctr"/>
                </a:tc>
                <a:tc>
                  <a:txBody>
                    <a:bodyPr/>
                    <a:lstStyle/>
                    <a:p>
                      <a:pPr marL="0" algn="ctr" defTabSz="914400" rtl="0" eaLnBrk="1" latinLnBrk="0" hangingPunct="1"/>
                      <a:r>
                        <a:rPr lang="en-IN" sz="1000" b="1" kern="1200" dirty="0">
                          <a:solidFill>
                            <a:schemeClr val="tx1"/>
                          </a:solidFill>
                          <a:latin typeface="Verdana" panose="020B0604030504040204" pitchFamily="34" charset="0"/>
                          <a:ea typeface="Verdana" panose="020B0604030504040204" pitchFamily="34" charset="0"/>
                          <a:cs typeface="+mn-cs"/>
                        </a:rPr>
                        <a:t>INCRO’s Ammonium nitrate solution process</a:t>
                      </a:r>
                    </a:p>
                  </a:txBody>
                  <a:tcPr anchor="ctr"/>
                </a:tc>
                <a:tc>
                  <a:txBody>
                    <a:bodyPr/>
                    <a:lstStyle/>
                    <a:p>
                      <a:pPr marL="0" algn="ctr" defTabSz="914400" rtl="0" eaLnBrk="1" latinLnBrk="0" hangingPunct="1"/>
                      <a:r>
                        <a:rPr lang="en-US" sz="1000" b="1" kern="1200" dirty="0">
                          <a:solidFill>
                            <a:schemeClr val="tx1"/>
                          </a:solidFill>
                          <a:latin typeface="Verdana" panose="020B0604030504040204" pitchFamily="34" charset="0"/>
                          <a:ea typeface="Verdana" panose="020B0604030504040204" pitchFamily="34" charset="0"/>
                          <a:cs typeface="+mn-cs"/>
                        </a:rPr>
                        <a:t>Coromandel </a:t>
                      </a:r>
                      <a:r>
                        <a:rPr lang="en-US" sz="1000" b="1" kern="1200" dirty="0" err="1">
                          <a:solidFill>
                            <a:schemeClr val="tx1"/>
                          </a:solidFill>
                          <a:latin typeface="Verdana" panose="020B0604030504040204" pitchFamily="34" charset="0"/>
                          <a:ea typeface="Verdana" panose="020B0604030504040204" pitchFamily="34" charset="0"/>
                          <a:cs typeface="+mn-cs"/>
                        </a:rPr>
                        <a:t>Fertilisers</a:t>
                      </a:r>
                      <a:r>
                        <a:rPr lang="en-US" sz="1000" b="1" kern="1200" dirty="0">
                          <a:solidFill>
                            <a:schemeClr val="tx1"/>
                          </a:solidFill>
                          <a:latin typeface="Verdana" panose="020B0604030504040204" pitchFamily="34" charset="0"/>
                          <a:ea typeface="Verdana" panose="020B0604030504040204" pitchFamily="34" charset="0"/>
                          <a:cs typeface="+mn-cs"/>
                        </a:rPr>
                        <a:t> Ltd.</a:t>
                      </a:r>
                      <a:endParaRPr lang="en-IN" sz="1000" b="1" kern="1200" dirty="0">
                        <a:solidFill>
                          <a:schemeClr val="tx1"/>
                        </a:solidFill>
                        <a:latin typeface="Verdana" panose="020B0604030504040204" pitchFamily="34" charset="0"/>
                        <a:ea typeface="Verdana" panose="020B0604030504040204" pitchFamily="34" charset="0"/>
                        <a:cs typeface="+mn-cs"/>
                      </a:endParaRPr>
                    </a:p>
                  </a:txBody>
                  <a:tcPr anchor="ctr"/>
                </a:tc>
                <a:extLst>
                  <a:ext uri="{0D108BD9-81ED-4DB2-BD59-A6C34878D82A}">
                    <a16:rowId xmlns:a16="http://schemas.microsoft.com/office/drawing/2014/main" val="400904652"/>
                  </a:ext>
                </a:extLst>
              </a:tr>
              <a:tr h="484091">
                <a:tc vMerge="1">
                  <a:txBody>
                    <a:bodyPr/>
                    <a:lstStyle/>
                    <a:p>
                      <a:pPr algn="ctr" fontAlgn="ctr"/>
                      <a:endParaRPr lang="en-IN" sz="1000" b="1" i="0" u="none" strike="noStrike" dirty="0">
                        <a:solidFill>
                          <a:schemeClr val="tx1"/>
                        </a:solidFill>
                        <a:effectLst/>
                        <a:latin typeface="Verdana" panose="020B0604030504040204" pitchFamily="34" charset="0"/>
                        <a:ea typeface="Verdana" panose="020B0604030504040204" pitchFamily="34" charset="0"/>
                      </a:endParaRPr>
                    </a:p>
                  </a:txBody>
                  <a:tcPr marL="0" marR="0" marT="0" marB="0" anchor="ctr"/>
                </a:tc>
                <a:tc>
                  <a:txBody>
                    <a:bodyPr/>
                    <a:lstStyle/>
                    <a:p>
                      <a:pPr marL="0" algn="ctr" defTabSz="914400" rtl="0" eaLnBrk="1" latinLnBrk="0" hangingPunct="1"/>
                      <a:r>
                        <a:rPr lang="en-IN" sz="1000" b="1" kern="1200" dirty="0">
                          <a:solidFill>
                            <a:schemeClr val="tx1"/>
                          </a:solidFill>
                          <a:latin typeface="Verdana" panose="020B0604030504040204" pitchFamily="34" charset="0"/>
                          <a:ea typeface="Verdana" panose="020B0604030504040204" pitchFamily="34" charset="0"/>
                          <a:cs typeface="+mn-cs"/>
                        </a:rPr>
                        <a:t>INCRO’s Nitrates granulation process</a:t>
                      </a:r>
                    </a:p>
                  </a:txBody>
                  <a:tcPr anchor="ctr"/>
                </a:tc>
                <a:tc>
                  <a:txBody>
                    <a:bodyPr/>
                    <a:lstStyle/>
                    <a:p>
                      <a:pPr marL="0" algn="ctr" defTabSz="914400" rtl="0" eaLnBrk="1" latinLnBrk="0" hangingPunct="1"/>
                      <a:r>
                        <a:rPr lang="en-US" sz="1000" b="1" kern="1200" dirty="0">
                          <a:solidFill>
                            <a:schemeClr val="tx1"/>
                          </a:solidFill>
                          <a:latin typeface="Verdana" panose="020B0604030504040204" pitchFamily="34" charset="0"/>
                          <a:ea typeface="Verdana" panose="020B0604030504040204" pitchFamily="34" charset="0"/>
                          <a:cs typeface="+mn-cs"/>
                        </a:rPr>
                        <a:t>IFFCO</a:t>
                      </a:r>
                      <a:endParaRPr lang="en-IN" sz="1000" b="1" kern="1200" dirty="0">
                        <a:solidFill>
                          <a:schemeClr val="tx1"/>
                        </a:solidFill>
                        <a:latin typeface="Verdana" panose="020B0604030504040204" pitchFamily="34" charset="0"/>
                        <a:ea typeface="Verdana" panose="020B0604030504040204" pitchFamily="34" charset="0"/>
                        <a:cs typeface="+mn-cs"/>
                      </a:endParaRPr>
                    </a:p>
                  </a:txBody>
                  <a:tcPr anchor="ctr"/>
                </a:tc>
                <a:extLst>
                  <a:ext uri="{0D108BD9-81ED-4DB2-BD59-A6C34878D82A}">
                    <a16:rowId xmlns:a16="http://schemas.microsoft.com/office/drawing/2014/main" val="4164424487"/>
                  </a:ext>
                </a:extLst>
              </a:tr>
            </a:tbl>
          </a:graphicData>
        </a:graphic>
      </p:graphicFrame>
      <p:sp>
        <p:nvSpPr>
          <p:cNvPr id="4" name="Text Placeholder 1">
            <a:extLst>
              <a:ext uri="{FF2B5EF4-FFF2-40B4-BE49-F238E27FC236}">
                <a16:creationId xmlns:a16="http://schemas.microsoft.com/office/drawing/2014/main" id="{31A9F3BD-3EC0-4B3A-B4D8-39DCE7806684}"/>
              </a:ext>
            </a:extLst>
          </p:cNvPr>
          <p:cNvSpPr>
            <a:spLocks noGrp="1"/>
          </p:cNvSpPr>
          <p:nvPr>
            <p:ph sz="half" idx="4294967295"/>
          </p:nvPr>
        </p:nvSpPr>
        <p:spPr>
          <a:xfrm>
            <a:off x="209571" y="148885"/>
            <a:ext cx="6217170" cy="232116"/>
          </a:xfrm>
        </p:spPr>
        <p:txBody>
          <a:bodyPr/>
          <a:lstStyle/>
          <a:p>
            <a:r>
              <a:rPr lang="en-IN" b="1" dirty="0">
                <a:latin typeface="Arial" panose="020B0604020202020204" pitchFamily="34" charset="0"/>
                <a:cs typeface="Arial" panose="020B0604020202020204" pitchFamily="34" charset="0"/>
              </a:rPr>
              <a:t>List of Technology Licensors and Project Credentials</a:t>
            </a:r>
            <a:endParaRPr lang="en-US" b="1" dirty="0">
              <a:latin typeface="Arial" panose="020B0604020202020204" pitchFamily="34" charset="0"/>
              <a:cs typeface="Arial" panose="020B0604020202020204" pitchFamily="34" charset="0"/>
            </a:endParaRPr>
          </a:p>
        </p:txBody>
      </p:sp>
      <p:sp>
        <p:nvSpPr>
          <p:cNvPr id="6" name="Slide Number Placeholder 7">
            <a:extLst>
              <a:ext uri="{FF2B5EF4-FFF2-40B4-BE49-F238E27FC236}">
                <a16:creationId xmlns:a16="http://schemas.microsoft.com/office/drawing/2014/main" id="{7C20817D-27BC-4B9E-B979-5A6896C86F09}"/>
              </a:ext>
            </a:extLst>
          </p:cNvPr>
          <p:cNvSpPr txBox="1">
            <a:spLocks/>
          </p:cNvSpPr>
          <p:nvPr/>
        </p:nvSpPr>
        <p:spPr>
          <a:xfrm>
            <a:off x="8679484" y="6581367"/>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12</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AC0AD09-0227-4EE0-8678-A254779945B5}"/>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9" name="Slide Number Placeholder 8">
            <a:extLst>
              <a:ext uri="{FF2B5EF4-FFF2-40B4-BE49-F238E27FC236}">
                <a16:creationId xmlns:a16="http://schemas.microsoft.com/office/drawing/2014/main" id="{D845ABB4-511C-4EEB-B28F-B868411942B5}"/>
              </a:ext>
            </a:extLst>
          </p:cNvPr>
          <p:cNvSpPr>
            <a:spLocks noGrp="1"/>
          </p:cNvSpPr>
          <p:nvPr>
            <p:ph type="sldNum" sz="quarter" idx="7"/>
          </p:nvPr>
        </p:nvSpPr>
        <p:spPr/>
        <p:txBody>
          <a:bodyPr/>
          <a:lstStyle/>
          <a:p>
            <a:pPr marL="38100">
              <a:lnSpc>
                <a:spcPts val="1150"/>
              </a:lnSpc>
            </a:pPr>
            <a:r>
              <a:rPr lang="en-IN" dirty="0"/>
              <a:t>18</a:t>
            </a:r>
          </a:p>
        </p:txBody>
      </p:sp>
    </p:spTree>
    <p:extLst>
      <p:ext uri="{BB962C8B-B14F-4D97-AF65-F5344CB8AC3E}">
        <p14:creationId xmlns:p14="http://schemas.microsoft.com/office/powerpoint/2010/main" val="2357614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11" name="Picture 10" descr="Text&#10;&#10;Description automatically generated">
            <a:extLst>
              <a:ext uri="{FF2B5EF4-FFF2-40B4-BE49-F238E27FC236}">
                <a16:creationId xmlns:a16="http://schemas.microsoft.com/office/drawing/2014/main" id="{45583966-5582-472F-BCE9-C17A7AE990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5154" y="0"/>
            <a:ext cx="2028825" cy="523875"/>
          </a:xfrm>
          <a:prstGeom prst="rect">
            <a:avLst/>
          </a:prstGeom>
        </p:spPr>
      </p:pic>
      <p:sp>
        <p:nvSpPr>
          <p:cNvPr id="3" name="object 3"/>
          <p:cNvSpPr txBox="1">
            <a:spLocks noGrp="1"/>
          </p:cNvSpPr>
          <p:nvPr>
            <p:ph type="title"/>
          </p:nvPr>
        </p:nvSpPr>
        <p:spPr>
          <a:xfrm>
            <a:off x="0" y="685800"/>
            <a:ext cx="9126511" cy="319318"/>
          </a:xfrm>
          <a:prstGeom prst="rect">
            <a:avLst/>
          </a:prstGeom>
        </p:spPr>
        <p:txBody>
          <a:bodyPr vert="horz" wrap="square" lIns="0" tIns="11430" rIns="0" bIns="0" rtlCol="0">
            <a:spAutoFit/>
          </a:bodyPr>
          <a:lstStyle/>
          <a:p>
            <a:pPr marL="12700" algn="ctr">
              <a:lnSpc>
                <a:spcPct val="100000"/>
              </a:lnSpc>
              <a:spcBef>
                <a:spcPts val="90"/>
              </a:spcBef>
              <a:tabLst>
                <a:tab pos="3808095" algn="l"/>
              </a:tabLst>
            </a:pPr>
            <a:r>
              <a:rPr lang="en-US" sz="2000" spc="-30" dirty="0">
                <a:solidFill>
                  <a:schemeClr val="tx1"/>
                </a:solidFill>
                <a:latin typeface="Arial"/>
                <a:cs typeface="Arial"/>
              </a:rPr>
              <a:t>India WSF Market Outlook (2022-2035)</a:t>
            </a:r>
          </a:p>
        </p:txBody>
      </p:sp>
      <p:pic>
        <p:nvPicPr>
          <p:cNvPr id="7" name="Picture 6" descr="A picture containing tree, outdoor, person&#10;&#10;Description automatically generated">
            <a:extLst>
              <a:ext uri="{FF2B5EF4-FFF2-40B4-BE49-F238E27FC236}">
                <a16:creationId xmlns:a16="http://schemas.microsoft.com/office/drawing/2014/main" id="{1287A730-AE6B-450D-ABDC-36473A2C6532}"/>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295400" y="1167043"/>
            <a:ext cx="7086600" cy="4724400"/>
          </a:xfrm>
          <a:prstGeom prst="rect">
            <a:avLst/>
          </a:prstGeom>
          <a:scene3d>
            <a:camera prst="orthographicFront"/>
            <a:lightRig rig="threePt" dir="t"/>
          </a:scene3d>
          <a:sp3d>
            <a:bevelT w="165100" prst="coolSlant"/>
          </a:sp3d>
        </p:spPr>
      </p:pic>
      <p:sp>
        <p:nvSpPr>
          <p:cNvPr id="10" name="Footer Placeholder 9">
            <a:extLst>
              <a:ext uri="{FF2B5EF4-FFF2-40B4-BE49-F238E27FC236}">
                <a16:creationId xmlns:a16="http://schemas.microsoft.com/office/drawing/2014/main" id="{BB73037A-370E-4454-B911-1F21526E6C50}"/>
              </a:ext>
            </a:extLst>
          </p:cNvPr>
          <p:cNvSpPr>
            <a:spLocks noGrp="1"/>
          </p:cNvSpPr>
          <p:nvPr>
            <p:ph type="ftr" sz="quarter" idx="5"/>
          </p:nvPr>
        </p:nvSpPr>
        <p:spPr/>
        <p:txBody>
          <a:bodyPr/>
          <a:lstStyle/>
          <a:p>
            <a:pPr algn="ctr">
              <a:lnSpc>
                <a:spcPct val="100000"/>
              </a:lnSpc>
              <a:spcBef>
                <a:spcPts val="100"/>
              </a:spcBef>
            </a:pPr>
            <a:r>
              <a:rPr lang="en-IN"/>
              <a:t>© ChemAnalyst</a:t>
            </a:r>
            <a:endParaRPr lang="en-IN" spc="-5" dirty="0"/>
          </a:p>
        </p:txBody>
      </p:sp>
    </p:spTree>
    <p:extLst>
      <p:ext uri="{BB962C8B-B14F-4D97-AF65-F5344CB8AC3E}">
        <p14:creationId xmlns:p14="http://schemas.microsoft.com/office/powerpoint/2010/main" val="927543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88EC0AE6-2BC2-4A94-89AF-A6C06CD2CD8A}"/>
              </a:ext>
            </a:extLst>
          </p:cNvPr>
          <p:cNvGraphicFramePr/>
          <p:nvPr/>
        </p:nvGraphicFramePr>
        <p:xfrm>
          <a:off x="157580" y="1074805"/>
          <a:ext cx="8834020" cy="2532545"/>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D3026AE9-2FEC-4BC4-B8A5-D3CCC46D54CC}"/>
              </a:ext>
            </a:extLst>
          </p:cNvPr>
          <p:cNvSpPr txBox="1"/>
          <p:nvPr/>
        </p:nvSpPr>
        <p:spPr>
          <a:xfrm>
            <a:off x="157580" y="569490"/>
            <a:ext cx="8522594" cy="302006"/>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1:  India Water Soluble Fertilizer Market Size, By Value (USD Million), 2017-2035F</a:t>
            </a:r>
          </a:p>
        </p:txBody>
      </p:sp>
      <p:sp>
        <p:nvSpPr>
          <p:cNvPr id="4" name="Text Placeholder 3">
            <a:extLst>
              <a:ext uri="{FF2B5EF4-FFF2-40B4-BE49-F238E27FC236}">
                <a16:creationId xmlns:a16="http://schemas.microsoft.com/office/drawing/2014/main" id="{D7FD6211-C904-4F69-9BFA-D33CB22FD4DD}"/>
              </a:ext>
            </a:extLst>
          </p:cNvPr>
          <p:cNvSpPr txBox="1">
            <a:spLocks/>
          </p:cNvSpPr>
          <p:nvPr/>
        </p:nvSpPr>
        <p:spPr>
          <a:xfrm>
            <a:off x="313669" y="40664"/>
            <a:ext cx="6019800" cy="45720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 Water Soluble Fertilizer Market Size, By Value &amp; Volume, 2017-2035</a:t>
            </a:r>
          </a:p>
        </p:txBody>
      </p:sp>
      <p:sp>
        <p:nvSpPr>
          <p:cNvPr id="5" name="Slide Number Placeholder 7">
            <a:extLst>
              <a:ext uri="{FF2B5EF4-FFF2-40B4-BE49-F238E27FC236}">
                <a16:creationId xmlns:a16="http://schemas.microsoft.com/office/drawing/2014/main" id="{ABC03E15-064C-4A1A-9666-B15D7A1AE3E6}"/>
              </a:ext>
            </a:extLst>
          </p:cNvPr>
          <p:cNvSpPr txBox="1">
            <a:spLocks/>
          </p:cNvSpPr>
          <p:nvPr/>
        </p:nvSpPr>
        <p:spPr>
          <a:xfrm>
            <a:off x="8679480" y="6581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14</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7386208-F784-4C40-84CB-91B478ED4935}"/>
              </a:ext>
            </a:extLst>
          </p:cNvPr>
          <p:cNvSpPr txBox="1"/>
          <p:nvPr/>
        </p:nvSpPr>
        <p:spPr>
          <a:xfrm>
            <a:off x="7546242" y="3270556"/>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7" name="Rectangle 6">
            <a:extLst>
              <a:ext uri="{FF2B5EF4-FFF2-40B4-BE49-F238E27FC236}">
                <a16:creationId xmlns:a16="http://schemas.microsoft.com/office/drawing/2014/main" id="{D7996BEE-F71C-4DFE-AA72-4DC747EF2B89}"/>
              </a:ext>
            </a:extLst>
          </p:cNvPr>
          <p:cNvSpPr/>
          <p:nvPr/>
        </p:nvSpPr>
        <p:spPr>
          <a:xfrm>
            <a:off x="940004" y="843811"/>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3.71</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8" name="Rectangle 7">
            <a:extLst>
              <a:ext uri="{FF2B5EF4-FFF2-40B4-BE49-F238E27FC236}">
                <a16:creationId xmlns:a16="http://schemas.microsoft.com/office/drawing/2014/main" id="{505D62FB-077F-4DDB-8414-C4F005354BE5}"/>
              </a:ext>
            </a:extLst>
          </p:cNvPr>
          <p:cNvSpPr/>
          <p:nvPr/>
        </p:nvSpPr>
        <p:spPr>
          <a:xfrm>
            <a:off x="6309326" y="853458"/>
            <a:ext cx="2141928" cy="383795"/>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2031F-2035F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5.98</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4" name="Rectangle 13">
            <a:extLst>
              <a:ext uri="{FF2B5EF4-FFF2-40B4-BE49-F238E27FC236}">
                <a16:creationId xmlns:a16="http://schemas.microsoft.com/office/drawing/2014/main" id="{90D78B55-8D7B-46E7-89FB-F0F778B522D3}"/>
              </a:ext>
            </a:extLst>
          </p:cNvPr>
          <p:cNvSpPr/>
          <p:nvPr/>
        </p:nvSpPr>
        <p:spPr>
          <a:xfrm>
            <a:off x="3698399" y="843811"/>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2022E-2030F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6.83</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910510B1-7FB4-4DB8-BB8B-505F065A3058}"/>
              </a:ext>
            </a:extLst>
          </p:cNvPr>
          <p:cNvSpPr txBox="1"/>
          <p:nvPr/>
        </p:nvSpPr>
        <p:spPr>
          <a:xfrm>
            <a:off x="7458392" y="6250669"/>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2" name="TextBox 11">
            <a:extLst>
              <a:ext uri="{FF2B5EF4-FFF2-40B4-BE49-F238E27FC236}">
                <a16:creationId xmlns:a16="http://schemas.microsoft.com/office/drawing/2014/main" id="{42B1413B-FBD3-4F74-A635-570DD021C55C}"/>
              </a:ext>
            </a:extLst>
          </p:cNvPr>
          <p:cNvSpPr txBox="1"/>
          <p:nvPr/>
        </p:nvSpPr>
        <p:spPr>
          <a:xfrm>
            <a:off x="192613" y="3514136"/>
            <a:ext cx="8522594" cy="302006"/>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2: India Water Soluble Fertilizer Market Size, By Volume (Kilo Tonnes), 2017-2035F</a:t>
            </a:r>
          </a:p>
        </p:txBody>
      </p:sp>
      <p:graphicFrame>
        <p:nvGraphicFramePr>
          <p:cNvPr id="13" name="Chart 12">
            <a:extLst>
              <a:ext uri="{FF2B5EF4-FFF2-40B4-BE49-F238E27FC236}">
                <a16:creationId xmlns:a16="http://schemas.microsoft.com/office/drawing/2014/main" id="{74442508-3A19-4769-B34C-12CBA9BC0295}"/>
              </a:ext>
            </a:extLst>
          </p:cNvPr>
          <p:cNvGraphicFramePr/>
          <p:nvPr/>
        </p:nvGraphicFramePr>
        <p:xfrm>
          <a:off x="197873" y="3703806"/>
          <a:ext cx="8795714" cy="2732281"/>
        </p:xfrm>
        <a:graphic>
          <a:graphicData uri="http://schemas.openxmlformats.org/drawingml/2006/chart">
            <c:chart xmlns:c="http://schemas.openxmlformats.org/drawingml/2006/chart" xmlns:r="http://schemas.openxmlformats.org/officeDocument/2006/relationships" r:id="rId3"/>
          </a:graphicData>
        </a:graphic>
      </p:graphicFrame>
      <p:sp>
        <p:nvSpPr>
          <p:cNvPr id="15" name="Rectangle 14">
            <a:extLst>
              <a:ext uri="{FF2B5EF4-FFF2-40B4-BE49-F238E27FC236}">
                <a16:creationId xmlns:a16="http://schemas.microsoft.com/office/drawing/2014/main" id="{2EF64748-B200-45CF-BFAF-CA6ABED81D8D}"/>
              </a:ext>
            </a:extLst>
          </p:cNvPr>
          <p:cNvSpPr/>
          <p:nvPr/>
        </p:nvSpPr>
        <p:spPr>
          <a:xfrm>
            <a:off x="987018" y="3954585"/>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3.37</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7" name="Rectangle 16">
            <a:extLst>
              <a:ext uri="{FF2B5EF4-FFF2-40B4-BE49-F238E27FC236}">
                <a16:creationId xmlns:a16="http://schemas.microsoft.com/office/drawing/2014/main" id="{F21F6DC7-78B6-452F-8561-AA02DD673016}"/>
              </a:ext>
            </a:extLst>
          </p:cNvPr>
          <p:cNvSpPr/>
          <p:nvPr/>
        </p:nvSpPr>
        <p:spPr>
          <a:xfrm>
            <a:off x="6595553" y="3954585"/>
            <a:ext cx="2141928" cy="383795"/>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5.71</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8" name="Rectangle 17">
            <a:extLst>
              <a:ext uri="{FF2B5EF4-FFF2-40B4-BE49-F238E27FC236}">
                <a16:creationId xmlns:a16="http://schemas.microsoft.com/office/drawing/2014/main" id="{FF850E39-3FA7-4A19-8382-F30C0CB644B8}"/>
              </a:ext>
            </a:extLst>
          </p:cNvPr>
          <p:cNvSpPr/>
          <p:nvPr/>
        </p:nvSpPr>
        <p:spPr>
          <a:xfrm>
            <a:off x="3745415" y="3958739"/>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6.33</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9" name="Footer Placeholder 8">
            <a:extLst>
              <a:ext uri="{FF2B5EF4-FFF2-40B4-BE49-F238E27FC236}">
                <a16:creationId xmlns:a16="http://schemas.microsoft.com/office/drawing/2014/main" id="{B0437366-D505-4F57-8257-5AEA61BAC553}"/>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10" name="Slide Number Placeholder 9">
            <a:extLst>
              <a:ext uri="{FF2B5EF4-FFF2-40B4-BE49-F238E27FC236}">
                <a16:creationId xmlns:a16="http://schemas.microsoft.com/office/drawing/2014/main" id="{F8771A04-5BED-4BEE-8841-AA5501FE1BC7}"/>
              </a:ext>
            </a:extLst>
          </p:cNvPr>
          <p:cNvSpPr>
            <a:spLocks noGrp="1"/>
          </p:cNvSpPr>
          <p:nvPr>
            <p:ph type="sldNum" sz="quarter" idx="7"/>
          </p:nvPr>
        </p:nvSpPr>
        <p:spPr/>
        <p:txBody>
          <a:bodyPr/>
          <a:lstStyle/>
          <a:p>
            <a:pPr marL="38100">
              <a:lnSpc>
                <a:spcPts val="1150"/>
              </a:lnSpc>
            </a:pPr>
            <a:r>
              <a:rPr lang="en-IN" dirty="0"/>
              <a:t>20</a:t>
            </a:r>
          </a:p>
        </p:txBody>
      </p:sp>
    </p:spTree>
    <p:extLst>
      <p:ext uri="{BB962C8B-B14F-4D97-AF65-F5344CB8AC3E}">
        <p14:creationId xmlns:p14="http://schemas.microsoft.com/office/powerpoint/2010/main" val="2599692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7FD6211-C904-4F69-9BFA-D33CB22FD4DD}"/>
              </a:ext>
            </a:extLst>
          </p:cNvPr>
          <p:cNvSpPr txBox="1">
            <a:spLocks/>
          </p:cNvSpPr>
          <p:nvPr/>
        </p:nvSpPr>
        <p:spPr>
          <a:xfrm>
            <a:off x="261426" y="27591"/>
            <a:ext cx="6324600" cy="45720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 Water Soluble Fertilizer Market Size Analysis and Forecast: Key Takeaways</a:t>
            </a:r>
          </a:p>
        </p:txBody>
      </p:sp>
      <p:sp>
        <p:nvSpPr>
          <p:cNvPr id="5" name="Slide Number Placeholder 7">
            <a:extLst>
              <a:ext uri="{FF2B5EF4-FFF2-40B4-BE49-F238E27FC236}">
                <a16:creationId xmlns:a16="http://schemas.microsoft.com/office/drawing/2014/main" id="{ABC03E15-064C-4A1A-9666-B15D7A1AE3E6}"/>
              </a:ext>
            </a:extLst>
          </p:cNvPr>
          <p:cNvSpPr txBox="1">
            <a:spLocks/>
          </p:cNvSpPr>
          <p:nvPr/>
        </p:nvSpPr>
        <p:spPr>
          <a:xfrm>
            <a:off x="8679480" y="6581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15</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Folded Corner 12">
            <a:extLst>
              <a:ext uri="{FF2B5EF4-FFF2-40B4-BE49-F238E27FC236}">
                <a16:creationId xmlns:a16="http://schemas.microsoft.com/office/drawing/2014/main" id="{0063BB77-B3FC-49B4-8970-86161F7DD3E9}"/>
              </a:ext>
            </a:extLst>
          </p:cNvPr>
          <p:cNvSpPr/>
          <p:nvPr/>
        </p:nvSpPr>
        <p:spPr>
          <a:xfrm>
            <a:off x="298901" y="790665"/>
            <a:ext cx="8507892" cy="5849949"/>
          </a:xfrm>
          <a:prstGeom prst="foldedCorner">
            <a:avLst>
              <a:gd name="adj" fmla="val 13895"/>
            </a:avLst>
          </a:prstGeom>
          <a:solidFill>
            <a:schemeClr val="accent1">
              <a:lumMod val="40000"/>
              <a:lumOff val="60000"/>
            </a:schemeClr>
          </a:solidFill>
          <a:ln>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lgn="just">
              <a:lnSpc>
                <a:spcPct val="150000"/>
              </a:lnSpc>
              <a:buFont typeface="Arial" panose="020B0604020202020204" pitchFamily="34" charset="0"/>
              <a:buChar char="•"/>
              <a:defRPr/>
            </a:pPr>
            <a:r>
              <a:rPr lang="en-IN" sz="1100" dirty="0">
                <a:solidFill>
                  <a:prstClr val="black"/>
                </a:solidFill>
                <a:latin typeface="Verdana" panose="020B0604030504040204" pitchFamily="34" charset="0"/>
                <a:ea typeface="Verdana" panose="020B0604030504040204" pitchFamily="34" charset="0"/>
                <a:cs typeface="Verdana" panose="020B0604030504040204" pitchFamily="34" charset="0"/>
              </a:rPr>
              <a:t>India water soluble fertilizers market is anticipated to witness robust growth during forecast period, owing to continuous growth of agriculture produce involving augment demand for edible crops, fruits &amp; vegetables as well as cash crops in the nation</a:t>
            </a:r>
          </a:p>
          <a:p>
            <a:pPr marL="228600" indent="-228600" algn="just">
              <a:lnSpc>
                <a:spcPct val="150000"/>
              </a:lnSpc>
              <a:buFont typeface="Arial" panose="020B0604020202020204" pitchFamily="34" charset="0"/>
              <a:buChar char="•"/>
              <a:defRPr/>
            </a:pPr>
            <a:r>
              <a:rPr lang="en-IN" sz="1100" dirty="0">
                <a:solidFill>
                  <a:prstClr val="black"/>
                </a:solidFill>
                <a:latin typeface="Verdana" panose="020B0604030504040204" pitchFamily="34" charset="0"/>
                <a:ea typeface="Verdana" panose="020B0604030504040204" pitchFamily="34" charset="0"/>
                <a:cs typeface="Verdana" panose="020B0604030504040204" pitchFamily="34" charset="0"/>
              </a:rPr>
              <a:t>The market growth has also buoyed particularly from hydroponics and vertical farming where in liquid spray based fertilizers for horticulture, foliage crops cultivation is employing water soluble fertilizers as preferred mode. </a:t>
            </a:r>
          </a:p>
          <a:p>
            <a:pPr marL="228600" indent="-228600" algn="just">
              <a:lnSpc>
                <a:spcPct val="150000"/>
              </a:lnSpc>
              <a:buFont typeface="Arial" panose="020B0604020202020204" pitchFamily="34" charset="0"/>
              <a:buChar char="•"/>
              <a:defRPr/>
            </a:pPr>
            <a:r>
              <a:rPr lang="en-IN" sz="1100" dirty="0">
                <a:solidFill>
                  <a:prstClr val="black"/>
                </a:solidFill>
                <a:latin typeface="Verdana" panose="020B0604030504040204" pitchFamily="34" charset="0"/>
                <a:ea typeface="Verdana" panose="020B0604030504040204" pitchFamily="34" charset="0"/>
                <a:cs typeface="Verdana" panose="020B0604030504040204" pitchFamily="34" charset="0"/>
              </a:rPr>
              <a:t>Moreover, expansion of micro-irrigation land, increasing fertilizers production capacities in India along with increasing government initiatives towards decreasing dependence on imports of fertilizers and increasing awareness regarding the benefits of using water soluble fertilizers are further anticipated to boost growth in India water soluble fertilizers market in the coming years. </a:t>
            </a:r>
          </a:p>
          <a:p>
            <a:pPr marL="228600" indent="-228600" algn="just">
              <a:lnSpc>
                <a:spcPct val="150000"/>
              </a:lnSpc>
              <a:buFont typeface="Arial" panose="020B0604020202020204" pitchFamily="34" charset="0"/>
              <a:buChar char="•"/>
              <a:defRPr/>
            </a:pPr>
            <a:r>
              <a:rPr lang="en-IN" sz="1100" dirty="0">
                <a:solidFill>
                  <a:prstClr val="black"/>
                </a:solidFill>
                <a:latin typeface="Verdana" panose="020B0604030504040204" pitchFamily="34" charset="0"/>
                <a:ea typeface="Verdana" panose="020B0604030504040204" pitchFamily="34" charset="0"/>
                <a:cs typeface="Verdana" panose="020B0604030504040204" pitchFamily="34" charset="0"/>
              </a:rPr>
              <a:t>The growth trend is anticipated to escalate in continued momentum owing to high adoption rate and paradigm shift from conventional fertilisers towards water soluble fertilizers. This owing to numerous advantages such as reduced emissions and effluent on soil such as NH</a:t>
            </a:r>
            <a:r>
              <a:rPr lang="en-IN" sz="1100" baseline="-25000" dirty="0">
                <a:solidFill>
                  <a:prstClr val="black"/>
                </a:solidFill>
                <a:latin typeface="Verdana" panose="020B0604030504040204" pitchFamily="34" charset="0"/>
                <a:ea typeface="Verdana" panose="020B0604030504040204" pitchFamily="34" charset="0"/>
                <a:cs typeface="Verdana" panose="020B0604030504040204" pitchFamily="34" charset="0"/>
              </a:rPr>
              <a:t>3</a:t>
            </a:r>
            <a:r>
              <a:rPr lang="en-IN" sz="1100" dirty="0">
                <a:solidFill>
                  <a:prstClr val="black"/>
                </a:solidFill>
                <a:latin typeface="Verdana" panose="020B0604030504040204" pitchFamily="34" charset="0"/>
                <a:ea typeface="Verdana" panose="020B0604030504040204" pitchFamily="34" charset="0"/>
                <a:cs typeface="Verdana" panose="020B0604030504040204" pitchFamily="34" charset="0"/>
              </a:rPr>
              <a:t>,  reduced dosage of additives, greater spray coverage area on soil per unit resulting in economic consumption. With substitutes such as Nano Urea which is also provided in liquid dispersion, the demand and subsequent production rate of conventional granulated urea is expected to be halved in next 5 years followed by </a:t>
            </a:r>
            <a:r>
              <a:rPr lang="en-IN" sz="1100" dirty="0" err="1">
                <a:solidFill>
                  <a:prstClr val="black"/>
                </a:solidFill>
                <a:latin typeface="Verdana" panose="020B0604030504040204" pitchFamily="34" charset="0"/>
                <a:ea typeface="Verdana" panose="020B0604030504040204" pitchFamily="34" charset="0"/>
                <a:cs typeface="Verdana" panose="020B0604030504040204" pitchFamily="34" charset="0"/>
              </a:rPr>
              <a:t>by</a:t>
            </a:r>
            <a:r>
              <a:rPr lang="en-IN" sz="1100" dirty="0">
                <a:solidFill>
                  <a:prstClr val="black"/>
                </a:solidFill>
                <a:latin typeface="Verdana" panose="020B0604030504040204" pitchFamily="34" charset="0"/>
                <a:ea typeface="Verdana" panose="020B0604030504040204" pitchFamily="34" charset="0"/>
                <a:cs typeface="Verdana" panose="020B0604030504040204" pitchFamily="34" charset="0"/>
              </a:rPr>
              <a:t> further reduction upto 40% in the next decade.</a:t>
            </a:r>
          </a:p>
          <a:p>
            <a:pPr marL="228600" indent="-228600" algn="just">
              <a:lnSpc>
                <a:spcPct val="150000"/>
              </a:lnSpc>
              <a:buFont typeface="Arial" panose="020B0604020202020204" pitchFamily="34" charset="0"/>
              <a:buChar char="•"/>
              <a:defRPr/>
            </a:pPr>
            <a:r>
              <a:rPr lang="en-IN" sz="1100" dirty="0">
                <a:solidFill>
                  <a:prstClr val="black"/>
                </a:solidFill>
                <a:latin typeface="Verdana" panose="020B0604030504040204" pitchFamily="34" charset="0"/>
                <a:ea typeface="Verdana" panose="020B0604030504040204" pitchFamily="34" charset="0"/>
                <a:cs typeface="Verdana" panose="020B0604030504040204" pitchFamily="34" charset="0"/>
              </a:rPr>
              <a:t>The pricing being on the higher side is holding back its profound sales across all sales channels as compared to conventional urea at present. However, this issue is likely to be mitigated by subsidies and investment policies announced by government which will enable new units to be set up as well as achieving economies of scale for producing water soluble fertilizers</a:t>
            </a:r>
          </a:p>
        </p:txBody>
      </p:sp>
      <p:sp>
        <p:nvSpPr>
          <p:cNvPr id="2" name="Footer Placeholder 1">
            <a:extLst>
              <a:ext uri="{FF2B5EF4-FFF2-40B4-BE49-F238E27FC236}">
                <a16:creationId xmlns:a16="http://schemas.microsoft.com/office/drawing/2014/main" id="{58F27415-A98F-4E69-8754-4B7E422F765C}"/>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3" name="Slide Number Placeholder 2">
            <a:extLst>
              <a:ext uri="{FF2B5EF4-FFF2-40B4-BE49-F238E27FC236}">
                <a16:creationId xmlns:a16="http://schemas.microsoft.com/office/drawing/2014/main" id="{DF795199-347D-4128-AB3C-5A5BF5CCD9A5}"/>
              </a:ext>
            </a:extLst>
          </p:cNvPr>
          <p:cNvSpPr>
            <a:spLocks noGrp="1"/>
          </p:cNvSpPr>
          <p:nvPr>
            <p:ph type="sldNum" sz="quarter" idx="7"/>
          </p:nvPr>
        </p:nvSpPr>
        <p:spPr/>
        <p:txBody>
          <a:bodyPr/>
          <a:lstStyle/>
          <a:p>
            <a:pPr marL="38100">
              <a:lnSpc>
                <a:spcPts val="1150"/>
              </a:lnSpc>
            </a:pPr>
            <a:r>
              <a:rPr lang="en-IN" dirty="0"/>
              <a:t>21</a:t>
            </a:r>
          </a:p>
        </p:txBody>
      </p:sp>
    </p:spTree>
    <p:extLst>
      <p:ext uri="{BB962C8B-B14F-4D97-AF65-F5344CB8AC3E}">
        <p14:creationId xmlns:p14="http://schemas.microsoft.com/office/powerpoint/2010/main" val="3987755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4294967295"/>
          </p:nvPr>
        </p:nvSpPr>
        <p:spPr>
          <a:xfrm>
            <a:off x="228783" y="103746"/>
            <a:ext cx="4591050" cy="492443"/>
          </a:xfrm>
        </p:spPr>
        <p:txBody>
          <a:bodyPr wrap="square" lIns="0" tIns="0" rIns="0" bIns="0">
            <a:spAutoFit/>
          </a:bodyPr>
          <a:lstStyle/>
          <a:p>
            <a:pPr algn="l" rtl="0"/>
            <a:r>
              <a:rPr lang="en-US" sz="1600" b="1" dirty="0">
                <a:solidFill>
                  <a:prstClr val="black"/>
                </a:solidFill>
                <a:latin typeface="Arial" panose="020B0604020202020204" pitchFamily="34" charset="0"/>
                <a:cs typeface="Arial" panose="020B0604020202020204" pitchFamily="34" charset="0"/>
              </a:rPr>
              <a:t>India Water Soluble Fertilizer </a:t>
            </a:r>
            <a:r>
              <a:rPr lang="en-IN" sz="1600" b="1" dirty="0">
                <a:solidFill>
                  <a:prstClr val="black"/>
                </a:solidFill>
                <a:latin typeface="Arial" panose="020B0604020202020204" pitchFamily="34" charset="0"/>
                <a:cs typeface="Arial" panose="020B0604020202020204" pitchFamily="34" charset="0"/>
              </a:rPr>
              <a:t>Market Share, By Type</a:t>
            </a:r>
          </a:p>
        </p:txBody>
      </p:sp>
      <p:sp>
        <p:nvSpPr>
          <p:cNvPr id="4" name="TextBox 3">
            <a:extLst>
              <a:ext uri="{FF2B5EF4-FFF2-40B4-BE49-F238E27FC236}">
                <a16:creationId xmlns:a16="http://schemas.microsoft.com/office/drawing/2014/main" id="{F597AD10-D402-40F0-A472-330A8410C1FD}"/>
              </a:ext>
            </a:extLst>
          </p:cNvPr>
          <p:cNvSpPr txBox="1"/>
          <p:nvPr/>
        </p:nvSpPr>
        <p:spPr>
          <a:xfrm>
            <a:off x="96360" y="728586"/>
            <a:ext cx="9173797" cy="365124"/>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Table 1: India Water Soluble Fertilizer Market Share, By Type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Value (USD Million) &amp; By Volume (</a:t>
            </a:r>
            <a:r>
              <a:rPr kumimoji="0" lang="en-US" sz="1050" b="1"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Kilotonnes</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 2017-2035F</a:t>
            </a:r>
          </a:p>
        </p:txBody>
      </p:sp>
      <p:sp>
        <p:nvSpPr>
          <p:cNvPr id="8" name="Slide Number Placeholder 7">
            <a:extLst>
              <a:ext uri="{FF2B5EF4-FFF2-40B4-BE49-F238E27FC236}">
                <a16:creationId xmlns:a16="http://schemas.microsoft.com/office/drawing/2014/main" id="{0B961F7D-3BD9-44E7-9209-12390C56400D}"/>
              </a:ext>
            </a:extLst>
          </p:cNvPr>
          <p:cNvSpPr txBox="1">
            <a:spLocks/>
          </p:cNvSpPr>
          <p:nvPr/>
        </p:nvSpPr>
        <p:spPr>
          <a:xfrm>
            <a:off x="8679476" y="6581359"/>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16</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D7CC7456-CD95-4041-BAED-0CD33653F4CD}"/>
              </a:ext>
            </a:extLst>
          </p:cNvPr>
          <p:cNvSpPr txBox="1"/>
          <p:nvPr/>
        </p:nvSpPr>
        <p:spPr>
          <a:xfrm>
            <a:off x="7483313" y="6464150"/>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5" name="Table 14">
            <a:extLst>
              <a:ext uri="{FF2B5EF4-FFF2-40B4-BE49-F238E27FC236}">
                <a16:creationId xmlns:a16="http://schemas.microsoft.com/office/drawing/2014/main" id="{32D5519D-D17D-4B65-B03D-21BBB6AAA24C}"/>
              </a:ext>
            </a:extLst>
          </p:cNvPr>
          <p:cNvGraphicFramePr>
            <a:graphicFrameLocks noGrp="1"/>
          </p:cNvGraphicFramePr>
          <p:nvPr/>
        </p:nvGraphicFramePr>
        <p:xfrm>
          <a:off x="132586" y="1285450"/>
          <a:ext cx="8794523" cy="5115344"/>
        </p:xfrm>
        <a:graphic>
          <a:graphicData uri="http://schemas.openxmlformats.org/drawingml/2006/table">
            <a:tbl>
              <a:tblPr>
                <a:tableStyleId>{5940675A-B579-460E-94D1-54222C63F5DA}</a:tableStyleId>
              </a:tblPr>
              <a:tblGrid>
                <a:gridCol w="1470154">
                  <a:extLst>
                    <a:ext uri="{9D8B030D-6E8A-4147-A177-3AD203B41FA5}">
                      <a16:colId xmlns:a16="http://schemas.microsoft.com/office/drawing/2014/main" val="2546617345"/>
                    </a:ext>
                  </a:extLst>
                </a:gridCol>
                <a:gridCol w="563413">
                  <a:extLst>
                    <a:ext uri="{9D8B030D-6E8A-4147-A177-3AD203B41FA5}">
                      <a16:colId xmlns:a16="http://schemas.microsoft.com/office/drawing/2014/main" val="82170870"/>
                    </a:ext>
                  </a:extLst>
                </a:gridCol>
                <a:gridCol w="563413">
                  <a:extLst>
                    <a:ext uri="{9D8B030D-6E8A-4147-A177-3AD203B41FA5}">
                      <a16:colId xmlns:a16="http://schemas.microsoft.com/office/drawing/2014/main" val="3380243027"/>
                    </a:ext>
                  </a:extLst>
                </a:gridCol>
                <a:gridCol w="563413">
                  <a:extLst>
                    <a:ext uri="{9D8B030D-6E8A-4147-A177-3AD203B41FA5}">
                      <a16:colId xmlns:a16="http://schemas.microsoft.com/office/drawing/2014/main" val="1124059270"/>
                    </a:ext>
                  </a:extLst>
                </a:gridCol>
                <a:gridCol w="563413">
                  <a:extLst>
                    <a:ext uri="{9D8B030D-6E8A-4147-A177-3AD203B41FA5}">
                      <a16:colId xmlns:a16="http://schemas.microsoft.com/office/drawing/2014/main" val="1570585755"/>
                    </a:ext>
                  </a:extLst>
                </a:gridCol>
                <a:gridCol w="563413">
                  <a:extLst>
                    <a:ext uri="{9D8B030D-6E8A-4147-A177-3AD203B41FA5}">
                      <a16:colId xmlns:a16="http://schemas.microsoft.com/office/drawing/2014/main" val="2200060425"/>
                    </a:ext>
                  </a:extLst>
                </a:gridCol>
                <a:gridCol w="563413">
                  <a:extLst>
                    <a:ext uri="{9D8B030D-6E8A-4147-A177-3AD203B41FA5}">
                      <a16:colId xmlns:a16="http://schemas.microsoft.com/office/drawing/2014/main" val="4288938939"/>
                    </a:ext>
                  </a:extLst>
                </a:gridCol>
                <a:gridCol w="563413">
                  <a:extLst>
                    <a:ext uri="{9D8B030D-6E8A-4147-A177-3AD203B41FA5}">
                      <a16:colId xmlns:a16="http://schemas.microsoft.com/office/drawing/2014/main" val="4085010043"/>
                    </a:ext>
                  </a:extLst>
                </a:gridCol>
                <a:gridCol w="563413">
                  <a:extLst>
                    <a:ext uri="{9D8B030D-6E8A-4147-A177-3AD203B41FA5}">
                      <a16:colId xmlns:a16="http://schemas.microsoft.com/office/drawing/2014/main" val="1088827350"/>
                    </a:ext>
                  </a:extLst>
                </a:gridCol>
                <a:gridCol w="563413">
                  <a:extLst>
                    <a:ext uri="{9D8B030D-6E8A-4147-A177-3AD203B41FA5}">
                      <a16:colId xmlns:a16="http://schemas.microsoft.com/office/drawing/2014/main" val="1888239691"/>
                    </a:ext>
                  </a:extLst>
                </a:gridCol>
                <a:gridCol w="563413">
                  <a:extLst>
                    <a:ext uri="{9D8B030D-6E8A-4147-A177-3AD203B41FA5}">
                      <a16:colId xmlns:a16="http://schemas.microsoft.com/office/drawing/2014/main" val="3167858240"/>
                    </a:ext>
                  </a:extLst>
                </a:gridCol>
                <a:gridCol w="563413">
                  <a:extLst>
                    <a:ext uri="{9D8B030D-6E8A-4147-A177-3AD203B41FA5}">
                      <a16:colId xmlns:a16="http://schemas.microsoft.com/office/drawing/2014/main" val="4235249343"/>
                    </a:ext>
                  </a:extLst>
                </a:gridCol>
                <a:gridCol w="563413">
                  <a:extLst>
                    <a:ext uri="{9D8B030D-6E8A-4147-A177-3AD203B41FA5}">
                      <a16:colId xmlns:a16="http://schemas.microsoft.com/office/drawing/2014/main" val="371118774"/>
                    </a:ext>
                  </a:extLst>
                </a:gridCol>
                <a:gridCol w="563413">
                  <a:extLst>
                    <a:ext uri="{9D8B030D-6E8A-4147-A177-3AD203B41FA5}">
                      <a16:colId xmlns:a16="http://schemas.microsoft.com/office/drawing/2014/main" val="1561842016"/>
                    </a:ext>
                  </a:extLst>
                </a:gridCol>
              </a:tblGrid>
              <a:tr h="393488">
                <a:tc gridSpan="2">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By Type</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hMerge="1">
                  <a:txBody>
                    <a:bodyPr/>
                    <a:lstStyle/>
                    <a:p>
                      <a:endParaRPr lang="en-IN"/>
                    </a:p>
                  </a:txBody>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2017</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2021</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2022E</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2023F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2024F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2026F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2027F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2028F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2029F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2030F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extLst>
                  <a:ext uri="{0D108BD9-81ED-4DB2-BD59-A6C34878D82A}">
                    <a16:rowId xmlns:a16="http://schemas.microsoft.com/office/drawing/2014/main" val="736095236"/>
                  </a:ext>
                </a:extLst>
              </a:tr>
              <a:tr h="393488">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Calcium Nitrate (15.5-0-0-19)</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98.97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115.37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122.07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129.38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138.42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147.23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157.67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168.67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180.40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192.98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206.15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275.61</a:t>
                      </a:r>
                    </a:p>
                  </a:txBody>
                  <a:tcPr marL="9525" marR="9525" marT="9525" marB="0" anchor="ctr"/>
                </a:tc>
                <a:extLst>
                  <a:ext uri="{0D108BD9-81ED-4DB2-BD59-A6C34878D82A}">
                    <a16:rowId xmlns:a16="http://schemas.microsoft.com/office/drawing/2014/main" val="2833964604"/>
                  </a:ext>
                </a:extLst>
              </a:tr>
              <a:tr h="393488">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75.58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86.86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91.79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96.74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102.80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109.20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116.37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124.22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132.32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140.64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149.31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197.22</a:t>
                      </a:r>
                    </a:p>
                  </a:txBody>
                  <a:tcPr marL="9525" marR="9525" marT="9525" marB="0" anchor="ctr"/>
                </a:tc>
                <a:extLst>
                  <a:ext uri="{0D108BD9-81ED-4DB2-BD59-A6C34878D82A}">
                    <a16:rowId xmlns:a16="http://schemas.microsoft.com/office/drawing/2014/main" val="1372216856"/>
                  </a:ext>
                </a:extLst>
              </a:tr>
              <a:tr h="393488">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Potassium Nitrate (13-0-45)</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45.54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49.53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52.33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55.89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59.85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64.01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68.93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74.19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79.71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85.46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91.61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123.46</a:t>
                      </a:r>
                    </a:p>
                  </a:txBody>
                  <a:tcPr marL="9525" marR="9525" marT="9525" marB="0" anchor="ctr"/>
                </a:tc>
                <a:extLst>
                  <a:ext uri="{0D108BD9-81ED-4DB2-BD59-A6C34878D82A}">
                    <a16:rowId xmlns:a16="http://schemas.microsoft.com/office/drawing/2014/main" val="2259304797"/>
                  </a:ext>
                </a:extLst>
              </a:tr>
              <a:tr h="393488">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26.52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28.20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29.78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31.65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33.69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36.00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38.60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41.49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44.41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47.33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50.43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67.15</a:t>
                      </a:r>
                    </a:p>
                  </a:txBody>
                  <a:tcPr marL="9525" marR="9525" marT="9525" marB="0" anchor="ctr"/>
                </a:tc>
                <a:extLst>
                  <a:ext uri="{0D108BD9-81ED-4DB2-BD59-A6C34878D82A}">
                    <a16:rowId xmlns:a16="http://schemas.microsoft.com/office/drawing/2014/main" val="3399116827"/>
                  </a:ext>
                </a:extLst>
              </a:tr>
              <a:tr h="393488">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Potassium Sulphate (0-0-50)</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26.45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25.90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26.71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28.15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29.60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31.06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32.79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34.62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36.47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39.19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42.02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57.38</a:t>
                      </a:r>
                    </a:p>
                  </a:txBody>
                  <a:tcPr marL="9525" marR="9525" marT="9525" marB="0" anchor="ctr"/>
                </a:tc>
                <a:extLst>
                  <a:ext uri="{0D108BD9-81ED-4DB2-BD59-A6C34878D82A}">
                    <a16:rowId xmlns:a16="http://schemas.microsoft.com/office/drawing/2014/main" val="1110602595"/>
                  </a:ext>
                </a:extLst>
              </a:tr>
              <a:tr h="393488">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15.05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14.09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14.46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15.12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15.75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16.45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17.22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18.08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18.90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20.20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21.54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29.17</a:t>
                      </a:r>
                    </a:p>
                  </a:txBody>
                  <a:tcPr marL="9525" marR="9525" marT="9525" marB="0" anchor="ctr"/>
                </a:tc>
                <a:extLst>
                  <a:ext uri="{0D108BD9-81ED-4DB2-BD59-A6C34878D82A}">
                    <a16:rowId xmlns:a16="http://schemas.microsoft.com/office/drawing/2014/main" val="1316181384"/>
                  </a:ext>
                </a:extLst>
              </a:tr>
              <a:tr h="393488">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Mono Ammonium Phosphate (12-61-0)</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88.68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104.77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109.50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115.92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123.04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130.81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139.70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149.04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158.86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169.59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180.97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241.56</a:t>
                      </a:r>
                    </a:p>
                  </a:txBody>
                  <a:tcPr marL="9525" marR="9525" marT="9525" marB="0" anchor="ctr"/>
                </a:tc>
                <a:extLst>
                  <a:ext uri="{0D108BD9-81ED-4DB2-BD59-A6C34878D82A}">
                    <a16:rowId xmlns:a16="http://schemas.microsoft.com/office/drawing/2014/main" val="986280555"/>
                  </a:ext>
                </a:extLst>
              </a:tr>
              <a:tr h="393488">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58.07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67.73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70.73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74.43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78.49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83.31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88.53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94.23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100.02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106.09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112.48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148.26</a:t>
                      </a:r>
                    </a:p>
                  </a:txBody>
                  <a:tcPr marL="9525" marR="9525" marT="9525" marB="0" anchor="ctr"/>
                </a:tc>
                <a:extLst>
                  <a:ext uri="{0D108BD9-81ED-4DB2-BD59-A6C34878D82A}">
                    <a16:rowId xmlns:a16="http://schemas.microsoft.com/office/drawing/2014/main" val="1388743580"/>
                  </a:ext>
                </a:extLst>
              </a:tr>
              <a:tr h="393488">
                <a:tc rowSpan="2">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Mono Potassium Phosphate (0- 52-34)</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30.36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39.92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42.63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45.93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49.62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53.53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58.20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63.10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68.52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73.43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78.69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106.67</a:t>
                      </a:r>
                    </a:p>
                  </a:txBody>
                  <a:tcPr marL="9525" marR="9525" marT="9525" marB="0" anchor="ctr"/>
                </a:tc>
                <a:extLst>
                  <a:ext uri="{0D108BD9-81ED-4DB2-BD59-A6C34878D82A}">
                    <a16:rowId xmlns:a16="http://schemas.microsoft.com/office/drawing/2014/main" val="2233664863"/>
                  </a:ext>
                </a:extLst>
              </a:tr>
              <a:tr h="393488">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18.12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23.84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25.48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27.32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29.36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31.67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34.31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37.15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40.23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42.85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45.63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61.14</a:t>
                      </a:r>
                    </a:p>
                  </a:txBody>
                  <a:tcPr marL="9525" marR="9525" marT="9525" marB="0" anchor="ctr"/>
                </a:tc>
                <a:extLst>
                  <a:ext uri="{0D108BD9-81ED-4DB2-BD59-A6C34878D82A}">
                    <a16:rowId xmlns:a16="http://schemas.microsoft.com/office/drawing/2014/main" val="1558120228"/>
                  </a:ext>
                </a:extLst>
              </a:tr>
              <a:tr h="393488">
                <a:tc rowSpan="2">
                  <a:txBody>
                    <a:bodyPr/>
                    <a:lstStyle/>
                    <a:p>
                      <a:pPr algn="ctr" fontAlgn="ctr"/>
                      <a:r>
                        <a:rPr lang="en-IN" sz="900" b="1" i="0" u="none" strike="noStrike" dirty="0">
                          <a:solidFill>
                            <a:srgbClr val="000000"/>
                          </a:solidFill>
                          <a:effectLst/>
                          <a:latin typeface="Verdana" panose="020B0604030504040204" pitchFamily="34" charset="0"/>
                          <a:ea typeface="Verdana" panose="020B0604030504040204" pitchFamily="34" charset="0"/>
                        </a:rPr>
                        <a:t>Total</a:t>
                      </a:r>
                    </a:p>
                  </a:txBody>
                  <a:tcPr marL="9525" marR="9525" marT="9525" marB="0" anchor="ct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290.01</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335.49</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353.24</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375.26</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400.53</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426.64</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457.28</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489.62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523.97</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560.66</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599.44</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804.69</a:t>
                      </a:r>
                    </a:p>
                  </a:txBody>
                  <a:tcPr marL="9525" marR="9525" marT="9525" marB="0" anchor="ctr"/>
                </a:tc>
                <a:extLst>
                  <a:ext uri="{0D108BD9-81ED-4DB2-BD59-A6C34878D82A}">
                    <a16:rowId xmlns:a16="http://schemas.microsoft.com/office/drawing/2014/main" val="892287102"/>
                  </a:ext>
                </a:extLst>
              </a:tr>
              <a:tr h="393488">
                <a:tc vMerge="1">
                  <a:txBody>
                    <a:bodyPr/>
                    <a:lstStyle/>
                    <a:p>
                      <a:endParaRPr lang="en-IN" dirty="0"/>
                    </a:p>
                  </a:txBody>
                  <a:tcP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193.34</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220.72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232.24</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245.27</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260.08</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276.63</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295.02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315.17</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335.88</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357.11</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379.39</a:t>
                      </a:r>
                    </a:p>
                  </a:txBody>
                  <a:tcPr marL="9525" marR="9525" marT="9525" marB="0" anchor="ctr"/>
                </a:tc>
                <a:tc>
                  <a:txBody>
                    <a:bodyPr/>
                    <a:lstStyle/>
                    <a:p>
                      <a:pPr algn="ctr" fontAlgn="ctr"/>
                      <a:r>
                        <a:rPr lang="en-IN" sz="900" b="1" i="0" u="none" strike="noStrike" dirty="0">
                          <a:solidFill>
                            <a:srgbClr val="000000"/>
                          </a:solidFill>
                          <a:effectLst/>
                          <a:latin typeface="Verdana" panose="020B0604030504040204" pitchFamily="34" charset="0"/>
                          <a:ea typeface="Verdana" panose="020B0604030504040204" pitchFamily="34" charset="0"/>
                        </a:rPr>
                        <a:t>502.93</a:t>
                      </a:r>
                    </a:p>
                  </a:txBody>
                  <a:tcPr marL="9525" marR="9525" marT="9525" marB="0" anchor="ctr"/>
                </a:tc>
                <a:extLst>
                  <a:ext uri="{0D108BD9-81ED-4DB2-BD59-A6C34878D82A}">
                    <a16:rowId xmlns:a16="http://schemas.microsoft.com/office/drawing/2014/main" val="1430352171"/>
                  </a:ext>
                </a:extLst>
              </a:tr>
            </a:tbl>
          </a:graphicData>
        </a:graphic>
      </p:graphicFrame>
      <p:sp>
        <p:nvSpPr>
          <p:cNvPr id="2" name="Footer Placeholder 1">
            <a:extLst>
              <a:ext uri="{FF2B5EF4-FFF2-40B4-BE49-F238E27FC236}">
                <a16:creationId xmlns:a16="http://schemas.microsoft.com/office/drawing/2014/main" id="{537E6285-2794-4C90-98D4-97BD10AF1F4B}"/>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5" name="Slide Number Placeholder 4">
            <a:extLst>
              <a:ext uri="{FF2B5EF4-FFF2-40B4-BE49-F238E27FC236}">
                <a16:creationId xmlns:a16="http://schemas.microsoft.com/office/drawing/2014/main" id="{3D068BFC-1196-4EDE-9BE0-BB03533DE1E5}"/>
              </a:ext>
            </a:extLst>
          </p:cNvPr>
          <p:cNvSpPr>
            <a:spLocks noGrp="1"/>
          </p:cNvSpPr>
          <p:nvPr>
            <p:ph type="sldNum" sz="quarter" idx="7"/>
          </p:nvPr>
        </p:nvSpPr>
        <p:spPr/>
        <p:txBody>
          <a:bodyPr/>
          <a:lstStyle/>
          <a:p>
            <a:pPr marL="38100">
              <a:lnSpc>
                <a:spcPts val="1150"/>
              </a:lnSpc>
            </a:pPr>
            <a:r>
              <a:rPr lang="en-IN" dirty="0"/>
              <a:t>22</a:t>
            </a:r>
          </a:p>
        </p:txBody>
      </p:sp>
    </p:spTree>
    <p:extLst>
      <p:ext uri="{BB962C8B-B14F-4D97-AF65-F5344CB8AC3E}">
        <p14:creationId xmlns:p14="http://schemas.microsoft.com/office/powerpoint/2010/main" val="1504833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4294967295"/>
          </p:nvPr>
        </p:nvSpPr>
        <p:spPr>
          <a:xfrm>
            <a:off x="213792" y="164359"/>
            <a:ext cx="5741189" cy="246221"/>
          </a:xfrm>
        </p:spPr>
        <p:txBody>
          <a:bodyPr wrap="square" lIns="0" tIns="0" rIns="0" bIns="0">
            <a:spAutoFit/>
          </a:bodyPr>
          <a:lstStyle/>
          <a:p>
            <a:pPr algn="l" rtl="0"/>
            <a:r>
              <a:rPr lang="en-US" sz="1600" b="1" dirty="0">
                <a:solidFill>
                  <a:prstClr val="black"/>
                </a:solidFill>
                <a:latin typeface="Arial" panose="020B0604020202020204" pitchFamily="34" charset="0"/>
                <a:cs typeface="Arial" panose="020B0604020202020204" pitchFamily="34" charset="0"/>
              </a:rPr>
              <a:t>India Water Soluble Fertilizer </a:t>
            </a:r>
            <a:r>
              <a:rPr lang="en-IN" sz="1600" b="1" dirty="0">
                <a:solidFill>
                  <a:prstClr val="black"/>
                </a:solidFill>
                <a:latin typeface="Arial" panose="020B0604020202020204" pitchFamily="34" charset="0"/>
                <a:cs typeface="Arial" panose="020B0604020202020204" pitchFamily="34" charset="0"/>
              </a:rPr>
              <a:t>Market Share, By End Use</a:t>
            </a:r>
          </a:p>
        </p:txBody>
      </p:sp>
      <p:sp>
        <p:nvSpPr>
          <p:cNvPr id="8" name="Slide Number Placeholder 7">
            <a:extLst>
              <a:ext uri="{FF2B5EF4-FFF2-40B4-BE49-F238E27FC236}">
                <a16:creationId xmlns:a16="http://schemas.microsoft.com/office/drawing/2014/main" id="{0B961F7D-3BD9-44E7-9209-12390C56400D}"/>
              </a:ext>
            </a:extLst>
          </p:cNvPr>
          <p:cNvSpPr txBox="1">
            <a:spLocks/>
          </p:cNvSpPr>
          <p:nvPr/>
        </p:nvSpPr>
        <p:spPr>
          <a:xfrm>
            <a:off x="8679476" y="6581359"/>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17</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B11696B3-A2DC-4075-88AC-2A9D82926612}"/>
              </a:ext>
            </a:extLst>
          </p:cNvPr>
          <p:cNvSpPr txBox="1"/>
          <p:nvPr/>
        </p:nvSpPr>
        <p:spPr>
          <a:xfrm>
            <a:off x="-91099" y="748668"/>
            <a:ext cx="9326198" cy="274580"/>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Table 2: India Water Soluble Fertilizer Market Share, By </a:t>
            </a:r>
            <a:r>
              <a:rPr lang="en-IN" sz="1050" b="1" dirty="0">
                <a:solidFill>
                  <a:prstClr val="black"/>
                </a:solidFill>
                <a:latin typeface="Verdana" panose="020B0604030504040204" pitchFamily="34" charset="0"/>
                <a:ea typeface="Verdana" panose="020B0604030504040204" pitchFamily="34" charset="0"/>
                <a:cs typeface="Verdana" panose="020B0604030504040204" pitchFamily="34" charset="0"/>
              </a:rPr>
              <a:t>End Use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Value (USD Million) &amp; By Volume (</a:t>
            </a:r>
            <a:r>
              <a:rPr kumimoji="0" lang="en-US" sz="1050" b="1"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Kilotonnes</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 2017-2035F</a:t>
            </a:r>
          </a:p>
        </p:txBody>
      </p:sp>
      <p:sp>
        <p:nvSpPr>
          <p:cNvPr id="11" name="TextBox 10">
            <a:extLst>
              <a:ext uri="{FF2B5EF4-FFF2-40B4-BE49-F238E27FC236}">
                <a16:creationId xmlns:a16="http://schemas.microsoft.com/office/drawing/2014/main" id="{C30329DD-6309-4562-9097-A9EB86A9232B}"/>
              </a:ext>
            </a:extLst>
          </p:cNvPr>
          <p:cNvSpPr txBox="1"/>
          <p:nvPr/>
        </p:nvSpPr>
        <p:spPr>
          <a:xfrm>
            <a:off x="7483313" y="6464150"/>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2" name="Table 11">
            <a:extLst>
              <a:ext uri="{FF2B5EF4-FFF2-40B4-BE49-F238E27FC236}">
                <a16:creationId xmlns:a16="http://schemas.microsoft.com/office/drawing/2014/main" id="{8E9AA61E-5638-40A8-B805-23BA72EB9130}"/>
              </a:ext>
            </a:extLst>
          </p:cNvPr>
          <p:cNvGraphicFramePr>
            <a:graphicFrameLocks noGrp="1"/>
          </p:cNvGraphicFramePr>
          <p:nvPr/>
        </p:nvGraphicFramePr>
        <p:xfrm>
          <a:off x="132586" y="1285449"/>
          <a:ext cx="8794523" cy="4896419"/>
        </p:xfrm>
        <a:graphic>
          <a:graphicData uri="http://schemas.openxmlformats.org/drawingml/2006/table">
            <a:tbl>
              <a:tblPr>
                <a:tableStyleId>{5940675A-B579-460E-94D1-54222C63F5DA}</a:tableStyleId>
              </a:tblPr>
              <a:tblGrid>
                <a:gridCol w="1470154">
                  <a:extLst>
                    <a:ext uri="{9D8B030D-6E8A-4147-A177-3AD203B41FA5}">
                      <a16:colId xmlns:a16="http://schemas.microsoft.com/office/drawing/2014/main" val="2546617345"/>
                    </a:ext>
                  </a:extLst>
                </a:gridCol>
                <a:gridCol w="563413">
                  <a:extLst>
                    <a:ext uri="{9D8B030D-6E8A-4147-A177-3AD203B41FA5}">
                      <a16:colId xmlns:a16="http://schemas.microsoft.com/office/drawing/2014/main" val="82170870"/>
                    </a:ext>
                  </a:extLst>
                </a:gridCol>
                <a:gridCol w="563413">
                  <a:extLst>
                    <a:ext uri="{9D8B030D-6E8A-4147-A177-3AD203B41FA5}">
                      <a16:colId xmlns:a16="http://schemas.microsoft.com/office/drawing/2014/main" val="3380243027"/>
                    </a:ext>
                  </a:extLst>
                </a:gridCol>
                <a:gridCol w="563413">
                  <a:extLst>
                    <a:ext uri="{9D8B030D-6E8A-4147-A177-3AD203B41FA5}">
                      <a16:colId xmlns:a16="http://schemas.microsoft.com/office/drawing/2014/main" val="1124059270"/>
                    </a:ext>
                  </a:extLst>
                </a:gridCol>
                <a:gridCol w="563413">
                  <a:extLst>
                    <a:ext uri="{9D8B030D-6E8A-4147-A177-3AD203B41FA5}">
                      <a16:colId xmlns:a16="http://schemas.microsoft.com/office/drawing/2014/main" val="1570585755"/>
                    </a:ext>
                  </a:extLst>
                </a:gridCol>
                <a:gridCol w="563413">
                  <a:extLst>
                    <a:ext uri="{9D8B030D-6E8A-4147-A177-3AD203B41FA5}">
                      <a16:colId xmlns:a16="http://schemas.microsoft.com/office/drawing/2014/main" val="2200060425"/>
                    </a:ext>
                  </a:extLst>
                </a:gridCol>
                <a:gridCol w="563413">
                  <a:extLst>
                    <a:ext uri="{9D8B030D-6E8A-4147-A177-3AD203B41FA5}">
                      <a16:colId xmlns:a16="http://schemas.microsoft.com/office/drawing/2014/main" val="4288938939"/>
                    </a:ext>
                  </a:extLst>
                </a:gridCol>
                <a:gridCol w="563413">
                  <a:extLst>
                    <a:ext uri="{9D8B030D-6E8A-4147-A177-3AD203B41FA5}">
                      <a16:colId xmlns:a16="http://schemas.microsoft.com/office/drawing/2014/main" val="4085010043"/>
                    </a:ext>
                  </a:extLst>
                </a:gridCol>
                <a:gridCol w="563413">
                  <a:extLst>
                    <a:ext uri="{9D8B030D-6E8A-4147-A177-3AD203B41FA5}">
                      <a16:colId xmlns:a16="http://schemas.microsoft.com/office/drawing/2014/main" val="1088827350"/>
                    </a:ext>
                  </a:extLst>
                </a:gridCol>
                <a:gridCol w="563413">
                  <a:extLst>
                    <a:ext uri="{9D8B030D-6E8A-4147-A177-3AD203B41FA5}">
                      <a16:colId xmlns:a16="http://schemas.microsoft.com/office/drawing/2014/main" val="1888239691"/>
                    </a:ext>
                  </a:extLst>
                </a:gridCol>
                <a:gridCol w="563413">
                  <a:extLst>
                    <a:ext uri="{9D8B030D-6E8A-4147-A177-3AD203B41FA5}">
                      <a16:colId xmlns:a16="http://schemas.microsoft.com/office/drawing/2014/main" val="3167858240"/>
                    </a:ext>
                  </a:extLst>
                </a:gridCol>
                <a:gridCol w="563413">
                  <a:extLst>
                    <a:ext uri="{9D8B030D-6E8A-4147-A177-3AD203B41FA5}">
                      <a16:colId xmlns:a16="http://schemas.microsoft.com/office/drawing/2014/main" val="4235249343"/>
                    </a:ext>
                  </a:extLst>
                </a:gridCol>
                <a:gridCol w="563413">
                  <a:extLst>
                    <a:ext uri="{9D8B030D-6E8A-4147-A177-3AD203B41FA5}">
                      <a16:colId xmlns:a16="http://schemas.microsoft.com/office/drawing/2014/main" val="371118774"/>
                    </a:ext>
                  </a:extLst>
                </a:gridCol>
                <a:gridCol w="563413">
                  <a:extLst>
                    <a:ext uri="{9D8B030D-6E8A-4147-A177-3AD203B41FA5}">
                      <a16:colId xmlns:a16="http://schemas.microsoft.com/office/drawing/2014/main" val="1561842016"/>
                    </a:ext>
                  </a:extLst>
                </a:gridCol>
              </a:tblGrid>
              <a:tr h="445129">
                <a:tc gridSpan="2">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By Type</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hMerge="1">
                  <a:txBody>
                    <a:bodyPr/>
                    <a:lstStyle/>
                    <a:p>
                      <a:endParaRPr lang="en-IN"/>
                    </a:p>
                  </a:txBody>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2017</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2021</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2022E</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2023F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2024F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2026F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2027F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2028F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2029F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2030F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extLst>
                  <a:ext uri="{0D108BD9-81ED-4DB2-BD59-A6C34878D82A}">
                    <a16:rowId xmlns:a16="http://schemas.microsoft.com/office/drawing/2014/main" val="736095236"/>
                  </a:ext>
                </a:extLst>
              </a:tr>
              <a:tr h="445129">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Gardening &amp; Horticulture</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107.72</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124.97</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131.65</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140.08</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149.71</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159.57</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171.16</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183.42</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196.56</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210.42</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225.25</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303.10</a:t>
                      </a:r>
                    </a:p>
                  </a:txBody>
                  <a:tcPr marL="9525" marR="9525" marT="9525" marB="0" anchor="ctr"/>
                </a:tc>
                <a:extLst>
                  <a:ext uri="{0D108BD9-81ED-4DB2-BD59-A6C34878D82A}">
                    <a16:rowId xmlns:a16="http://schemas.microsoft.com/office/drawing/2014/main" val="2833964604"/>
                  </a:ext>
                </a:extLst>
              </a:tr>
              <a:tr h="445129">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77.33</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88.52</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93.17</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98.52</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104.49</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111.20</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118.64</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126.71</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135.24</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143.73</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152.90</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203.04</a:t>
                      </a:r>
                    </a:p>
                  </a:txBody>
                  <a:tcPr marL="9525" marR="9525" marT="9525" marB="0" anchor="ctr"/>
                </a:tc>
                <a:extLst>
                  <a:ext uri="{0D108BD9-81ED-4DB2-BD59-A6C34878D82A}">
                    <a16:rowId xmlns:a16="http://schemas.microsoft.com/office/drawing/2014/main" val="1372216856"/>
                  </a:ext>
                </a:extLst>
              </a:tr>
              <a:tr h="445129">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Foliage Crops</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70.06</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81.10</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85.46</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90.86</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97.11</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103.54</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110.92</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118.91</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127.20</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136.07</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145.32</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194.39</a:t>
                      </a:r>
                    </a:p>
                  </a:txBody>
                  <a:tcPr marL="9525" marR="9525" marT="9525" marB="0" anchor="ctr"/>
                </a:tc>
                <a:extLst>
                  <a:ext uri="{0D108BD9-81ED-4DB2-BD59-A6C34878D82A}">
                    <a16:rowId xmlns:a16="http://schemas.microsoft.com/office/drawing/2014/main" val="2259304797"/>
                  </a:ext>
                </a:extLst>
              </a:tr>
              <a:tr h="445129">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41.15</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47.02</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49.50</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52.33</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55.57</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59.16</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63.05</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67.47</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71.87</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76.39</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81.08</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107.20</a:t>
                      </a:r>
                    </a:p>
                  </a:txBody>
                  <a:tcPr marL="9525" marR="9525" marT="9525" marB="0" anchor="ctr"/>
                </a:tc>
                <a:extLst>
                  <a:ext uri="{0D108BD9-81ED-4DB2-BD59-A6C34878D82A}">
                    <a16:rowId xmlns:a16="http://schemas.microsoft.com/office/drawing/2014/main" val="3399116827"/>
                  </a:ext>
                </a:extLst>
              </a:tr>
              <a:tr h="445129">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Fruits &amp; Vegetable</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81.32</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94.22</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99.34</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105.62</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112.69</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120.15</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128.74</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137.95</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147.68</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158.18</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169.21</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227.38</a:t>
                      </a:r>
                    </a:p>
                  </a:txBody>
                  <a:tcPr marL="9525" marR="9525" marT="9525" marB="0" anchor="ctr"/>
                </a:tc>
                <a:extLst>
                  <a:ext uri="{0D108BD9-81ED-4DB2-BD59-A6C34878D82A}">
                    <a16:rowId xmlns:a16="http://schemas.microsoft.com/office/drawing/2014/main" val="1110602595"/>
                  </a:ext>
                </a:extLst>
              </a:tr>
              <a:tr h="445129">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51.04</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58.41</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61.51</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65.02</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68.92</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73.38</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78.25</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83.65</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89.18</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94.92</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100.89</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134.13</a:t>
                      </a:r>
                    </a:p>
                  </a:txBody>
                  <a:tcPr marL="9525" marR="9525" marT="9525" marB="0" anchor="ctr"/>
                </a:tc>
                <a:extLst>
                  <a:ext uri="{0D108BD9-81ED-4DB2-BD59-A6C34878D82A}">
                    <a16:rowId xmlns:a16="http://schemas.microsoft.com/office/drawing/2014/main" val="1316181384"/>
                  </a:ext>
                </a:extLst>
              </a:tr>
              <a:tr h="445129">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Field &amp; Cash Crops</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30.91</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35.20</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36.78</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38.70</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41.03</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43.38</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46.45</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49.34</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52.53</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55.99</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59.67</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79.82</a:t>
                      </a:r>
                    </a:p>
                  </a:txBody>
                  <a:tcPr marL="9525" marR="9525" marT="9525" marB="0" anchor="ctr"/>
                </a:tc>
                <a:extLst>
                  <a:ext uri="{0D108BD9-81ED-4DB2-BD59-A6C34878D82A}">
                    <a16:rowId xmlns:a16="http://schemas.microsoft.com/office/drawing/2014/main" val="986280555"/>
                  </a:ext>
                </a:extLst>
              </a:tr>
              <a:tr h="445129">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23.82</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26.77</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28.05</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29.40</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31.10</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32.88</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35.08</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37.35</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39.59</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42.06</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44.53</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58.56</a:t>
                      </a:r>
                    </a:p>
                  </a:txBody>
                  <a:tcPr marL="9525" marR="9525" marT="9525" marB="0" anchor="ctr"/>
                </a:tc>
                <a:extLst>
                  <a:ext uri="{0D108BD9-81ED-4DB2-BD59-A6C34878D82A}">
                    <a16:rowId xmlns:a16="http://schemas.microsoft.com/office/drawing/2014/main" val="1388743580"/>
                  </a:ext>
                </a:extLst>
              </a:tr>
              <a:tr h="445129">
                <a:tc rowSpan="2">
                  <a:txBody>
                    <a:bodyPr/>
                    <a:lstStyle/>
                    <a:p>
                      <a:pPr algn="ctr" fontAlgn="ctr"/>
                      <a:r>
                        <a:rPr lang="en-IN" sz="900" b="1" i="0" u="none" strike="noStrike" dirty="0">
                          <a:solidFill>
                            <a:srgbClr val="000000"/>
                          </a:solidFill>
                          <a:effectLst/>
                          <a:latin typeface="Verdana" panose="020B0604030504040204" pitchFamily="34" charset="0"/>
                          <a:ea typeface="Verdana" panose="020B0604030504040204" pitchFamily="34" charset="0"/>
                        </a:rPr>
                        <a:t>Total</a:t>
                      </a:r>
                    </a:p>
                  </a:txBody>
                  <a:tcPr marL="9525" marR="9525" marT="9525" marB="0" anchor="ct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1000" b="1" i="0" u="none" strike="noStrike">
                          <a:solidFill>
                            <a:srgbClr val="000000"/>
                          </a:solidFill>
                          <a:effectLst/>
                          <a:latin typeface="Verdana" panose="020B0604030504040204" pitchFamily="34" charset="0"/>
                          <a:ea typeface="Verdana" panose="020B0604030504040204" pitchFamily="34" charset="0"/>
                        </a:rPr>
                        <a:t>290.01</a:t>
                      </a:r>
                    </a:p>
                  </a:txBody>
                  <a:tcPr marL="9525" marR="9525" marT="9525" marB="0" anchor="ctr"/>
                </a:tc>
                <a:tc>
                  <a:txBody>
                    <a:bodyPr/>
                    <a:lstStyle/>
                    <a:p>
                      <a:pPr algn="ctr" fontAlgn="b"/>
                      <a:r>
                        <a:rPr lang="en-IN" sz="1000" b="1" i="0" u="none" strike="noStrike">
                          <a:solidFill>
                            <a:srgbClr val="000000"/>
                          </a:solidFill>
                          <a:effectLst/>
                          <a:latin typeface="Verdana" panose="020B0604030504040204" pitchFamily="34" charset="0"/>
                          <a:ea typeface="Verdana" panose="020B0604030504040204" pitchFamily="34" charset="0"/>
                        </a:rPr>
                        <a:t>335.49</a:t>
                      </a:r>
                    </a:p>
                  </a:txBody>
                  <a:tcPr marL="9525" marR="9525" marT="9525" marB="0" anchor="ctr"/>
                </a:tc>
                <a:tc>
                  <a:txBody>
                    <a:bodyPr/>
                    <a:lstStyle/>
                    <a:p>
                      <a:pPr algn="ctr" fontAlgn="b"/>
                      <a:r>
                        <a:rPr lang="en-IN" sz="1000" b="1" i="0" u="none" strike="noStrike">
                          <a:solidFill>
                            <a:srgbClr val="000000"/>
                          </a:solidFill>
                          <a:effectLst/>
                          <a:latin typeface="Verdana" panose="020B0604030504040204" pitchFamily="34" charset="0"/>
                          <a:ea typeface="Verdana" panose="020B0604030504040204" pitchFamily="34" charset="0"/>
                        </a:rPr>
                        <a:t>353.24</a:t>
                      </a:r>
                    </a:p>
                  </a:txBody>
                  <a:tcPr marL="9525" marR="9525" marT="9525" marB="0" anchor="ctr"/>
                </a:tc>
                <a:tc>
                  <a:txBody>
                    <a:bodyPr/>
                    <a:lstStyle/>
                    <a:p>
                      <a:pPr algn="ctr" fontAlgn="b"/>
                      <a:r>
                        <a:rPr lang="en-IN" sz="1000" b="1" i="0" u="none" strike="noStrike">
                          <a:solidFill>
                            <a:srgbClr val="000000"/>
                          </a:solidFill>
                          <a:effectLst/>
                          <a:latin typeface="Verdana" panose="020B0604030504040204" pitchFamily="34" charset="0"/>
                          <a:ea typeface="Verdana" panose="020B0604030504040204" pitchFamily="34" charset="0"/>
                        </a:rPr>
                        <a:t>375.26</a:t>
                      </a:r>
                    </a:p>
                  </a:txBody>
                  <a:tcPr marL="9525" marR="9525" marT="9525" marB="0" anchor="ctr"/>
                </a:tc>
                <a:tc>
                  <a:txBody>
                    <a:bodyPr/>
                    <a:lstStyle/>
                    <a:p>
                      <a:pPr algn="ctr" fontAlgn="b"/>
                      <a:r>
                        <a:rPr lang="en-IN" sz="1000" b="1" i="0" u="none" strike="noStrike">
                          <a:solidFill>
                            <a:srgbClr val="000000"/>
                          </a:solidFill>
                          <a:effectLst/>
                          <a:latin typeface="Verdana" panose="020B0604030504040204" pitchFamily="34" charset="0"/>
                          <a:ea typeface="Verdana" panose="020B0604030504040204" pitchFamily="34" charset="0"/>
                        </a:rPr>
                        <a:t>400.53</a:t>
                      </a:r>
                    </a:p>
                  </a:txBody>
                  <a:tcPr marL="9525" marR="9525" marT="9525" marB="0" anchor="ctr"/>
                </a:tc>
                <a:tc>
                  <a:txBody>
                    <a:bodyPr/>
                    <a:lstStyle/>
                    <a:p>
                      <a:pPr algn="ctr" fontAlgn="b"/>
                      <a:r>
                        <a:rPr lang="en-IN" sz="1000" b="1" i="0" u="none" strike="noStrike">
                          <a:solidFill>
                            <a:srgbClr val="000000"/>
                          </a:solidFill>
                          <a:effectLst/>
                          <a:latin typeface="Verdana" panose="020B0604030504040204" pitchFamily="34" charset="0"/>
                          <a:ea typeface="Verdana" panose="020B0604030504040204" pitchFamily="34" charset="0"/>
                        </a:rPr>
                        <a:t>426.64</a:t>
                      </a:r>
                    </a:p>
                  </a:txBody>
                  <a:tcPr marL="9525" marR="9525" marT="9525" marB="0" anchor="ctr"/>
                </a:tc>
                <a:tc>
                  <a:txBody>
                    <a:bodyPr/>
                    <a:lstStyle/>
                    <a:p>
                      <a:pPr algn="ctr" fontAlgn="b"/>
                      <a:r>
                        <a:rPr lang="en-IN" sz="1000" b="1" i="0" u="none" strike="noStrike">
                          <a:solidFill>
                            <a:srgbClr val="000000"/>
                          </a:solidFill>
                          <a:effectLst/>
                          <a:latin typeface="Verdana" panose="020B0604030504040204" pitchFamily="34" charset="0"/>
                          <a:ea typeface="Verdana" panose="020B0604030504040204" pitchFamily="34" charset="0"/>
                        </a:rPr>
                        <a:t>457.28</a:t>
                      </a:r>
                    </a:p>
                  </a:txBody>
                  <a:tcPr marL="9525" marR="9525" marT="9525" marB="0" anchor="ctr"/>
                </a:tc>
                <a:tc>
                  <a:txBody>
                    <a:bodyPr/>
                    <a:lstStyle/>
                    <a:p>
                      <a:pPr algn="ctr" fontAlgn="b"/>
                      <a:r>
                        <a:rPr lang="en-IN" sz="1000" b="1" i="0" u="none" strike="noStrike">
                          <a:solidFill>
                            <a:srgbClr val="000000"/>
                          </a:solidFill>
                          <a:effectLst/>
                          <a:latin typeface="Verdana" panose="020B0604030504040204" pitchFamily="34" charset="0"/>
                          <a:ea typeface="Verdana" panose="020B0604030504040204" pitchFamily="34" charset="0"/>
                        </a:rPr>
                        <a:t>489.62</a:t>
                      </a:r>
                    </a:p>
                  </a:txBody>
                  <a:tcPr marL="9525" marR="9525" marT="9525" marB="0" anchor="ctr"/>
                </a:tc>
                <a:tc>
                  <a:txBody>
                    <a:bodyPr/>
                    <a:lstStyle/>
                    <a:p>
                      <a:pPr algn="ctr" fontAlgn="b"/>
                      <a:r>
                        <a:rPr lang="en-IN" sz="1000" b="1" i="0" u="none" strike="noStrike">
                          <a:solidFill>
                            <a:srgbClr val="000000"/>
                          </a:solidFill>
                          <a:effectLst/>
                          <a:latin typeface="Verdana" panose="020B0604030504040204" pitchFamily="34" charset="0"/>
                          <a:ea typeface="Verdana" panose="020B0604030504040204" pitchFamily="34" charset="0"/>
                        </a:rPr>
                        <a:t>523.97</a:t>
                      </a:r>
                    </a:p>
                  </a:txBody>
                  <a:tcPr marL="9525" marR="9525" marT="9525" marB="0" anchor="ctr"/>
                </a:tc>
                <a:tc>
                  <a:txBody>
                    <a:bodyPr/>
                    <a:lstStyle/>
                    <a:p>
                      <a:pPr algn="ctr" fontAlgn="b"/>
                      <a:r>
                        <a:rPr lang="en-IN" sz="1000" b="1" i="0" u="none" strike="noStrike">
                          <a:solidFill>
                            <a:srgbClr val="000000"/>
                          </a:solidFill>
                          <a:effectLst/>
                          <a:latin typeface="Verdana" panose="020B0604030504040204" pitchFamily="34" charset="0"/>
                          <a:ea typeface="Verdana" panose="020B0604030504040204" pitchFamily="34" charset="0"/>
                        </a:rPr>
                        <a:t>560.66</a:t>
                      </a:r>
                    </a:p>
                  </a:txBody>
                  <a:tcPr marL="9525" marR="9525" marT="9525" marB="0" anchor="ctr"/>
                </a:tc>
                <a:tc>
                  <a:txBody>
                    <a:bodyPr/>
                    <a:lstStyle/>
                    <a:p>
                      <a:pPr algn="ctr" fontAlgn="b"/>
                      <a:r>
                        <a:rPr lang="en-IN" sz="1000" b="1" i="0" u="none" strike="noStrike">
                          <a:solidFill>
                            <a:srgbClr val="000000"/>
                          </a:solidFill>
                          <a:effectLst/>
                          <a:latin typeface="Verdana" panose="020B0604030504040204" pitchFamily="34" charset="0"/>
                          <a:ea typeface="Verdana" panose="020B0604030504040204" pitchFamily="34" charset="0"/>
                        </a:rPr>
                        <a:t>599.44</a:t>
                      </a:r>
                    </a:p>
                  </a:txBody>
                  <a:tcPr marL="9525" marR="9525" marT="9525" marB="0" anchor="ctr"/>
                </a:tc>
                <a:tc>
                  <a:txBody>
                    <a:bodyPr/>
                    <a:lstStyle/>
                    <a:p>
                      <a:pPr algn="ctr" fontAlgn="b"/>
                      <a:r>
                        <a:rPr lang="en-IN" sz="1000" b="1" i="0" u="none" strike="noStrike">
                          <a:solidFill>
                            <a:srgbClr val="000000"/>
                          </a:solidFill>
                          <a:effectLst/>
                          <a:latin typeface="Verdana" panose="020B0604030504040204" pitchFamily="34" charset="0"/>
                          <a:ea typeface="Verdana" panose="020B0604030504040204" pitchFamily="34" charset="0"/>
                        </a:rPr>
                        <a:t>804.69</a:t>
                      </a:r>
                    </a:p>
                  </a:txBody>
                  <a:tcPr marL="9525" marR="9525" marT="9525" marB="0" anchor="ctr"/>
                </a:tc>
                <a:extLst>
                  <a:ext uri="{0D108BD9-81ED-4DB2-BD59-A6C34878D82A}">
                    <a16:rowId xmlns:a16="http://schemas.microsoft.com/office/drawing/2014/main" val="892287102"/>
                  </a:ext>
                </a:extLst>
              </a:tr>
              <a:tr h="445129">
                <a:tc vMerge="1">
                  <a:txBody>
                    <a:bodyPr/>
                    <a:lstStyle/>
                    <a:p>
                      <a:endParaRPr lang="en-IN"/>
                    </a:p>
                  </a:txBody>
                  <a:tcP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1000" b="1" i="0" u="none" strike="noStrike">
                          <a:solidFill>
                            <a:srgbClr val="000000"/>
                          </a:solidFill>
                          <a:effectLst/>
                          <a:latin typeface="Verdana" panose="020B0604030504040204" pitchFamily="34" charset="0"/>
                          <a:ea typeface="Verdana" panose="020B0604030504040204" pitchFamily="34" charset="0"/>
                        </a:rPr>
                        <a:t>193.34</a:t>
                      </a:r>
                    </a:p>
                  </a:txBody>
                  <a:tcPr marL="9525" marR="9525" marT="9525" marB="0" anchor="ctr"/>
                </a:tc>
                <a:tc>
                  <a:txBody>
                    <a:bodyPr/>
                    <a:lstStyle/>
                    <a:p>
                      <a:pPr algn="ctr" fontAlgn="b"/>
                      <a:r>
                        <a:rPr lang="en-IN" sz="1000" b="1" i="0" u="none" strike="noStrike">
                          <a:solidFill>
                            <a:srgbClr val="000000"/>
                          </a:solidFill>
                          <a:effectLst/>
                          <a:latin typeface="Verdana" panose="020B0604030504040204" pitchFamily="34" charset="0"/>
                          <a:ea typeface="Verdana" panose="020B0604030504040204" pitchFamily="34" charset="0"/>
                        </a:rPr>
                        <a:t>220.72</a:t>
                      </a:r>
                    </a:p>
                  </a:txBody>
                  <a:tcPr marL="9525" marR="9525" marT="9525" marB="0" anchor="ctr"/>
                </a:tc>
                <a:tc>
                  <a:txBody>
                    <a:bodyPr/>
                    <a:lstStyle/>
                    <a:p>
                      <a:pPr algn="ctr" fontAlgn="b"/>
                      <a:r>
                        <a:rPr lang="en-IN" sz="1000" b="1" i="0" u="none" strike="noStrike">
                          <a:solidFill>
                            <a:srgbClr val="000000"/>
                          </a:solidFill>
                          <a:effectLst/>
                          <a:latin typeface="Verdana" panose="020B0604030504040204" pitchFamily="34" charset="0"/>
                          <a:ea typeface="Verdana" panose="020B0604030504040204" pitchFamily="34" charset="0"/>
                        </a:rPr>
                        <a:t>232.24</a:t>
                      </a:r>
                    </a:p>
                  </a:txBody>
                  <a:tcPr marL="9525" marR="9525" marT="9525" marB="0" anchor="ctr"/>
                </a:tc>
                <a:tc>
                  <a:txBody>
                    <a:bodyPr/>
                    <a:lstStyle/>
                    <a:p>
                      <a:pPr algn="ctr" fontAlgn="b"/>
                      <a:r>
                        <a:rPr lang="en-IN" sz="1000" b="1" i="0" u="none" strike="noStrike">
                          <a:solidFill>
                            <a:srgbClr val="000000"/>
                          </a:solidFill>
                          <a:effectLst/>
                          <a:latin typeface="Verdana" panose="020B0604030504040204" pitchFamily="34" charset="0"/>
                          <a:ea typeface="Verdana" panose="020B0604030504040204" pitchFamily="34" charset="0"/>
                        </a:rPr>
                        <a:t>245.27</a:t>
                      </a:r>
                    </a:p>
                  </a:txBody>
                  <a:tcPr marL="9525" marR="9525" marT="9525" marB="0" anchor="ctr"/>
                </a:tc>
                <a:tc>
                  <a:txBody>
                    <a:bodyPr/>
                    <a:lstStyle/>
                    <a:p>
                      <a:pPr algn="ctr" fontAlgn="b"/>
                      <a:r>
                        <a:rPr lang="en-IN" sz="1000" b="1" i="0" u="none" strike="noStrike">
                          <a:solidFill>
                            <a:srgbClr val="000000"/>
                          </a:solidFill>
                          <a:effectLst/>
                          <a:latin typeface="Verdana" panose="020B0604030504040204" pitchFamily="34" charset="0"/>
                          <a:ea typeface="Verdana" panose="020B0604030504040204" pitchFamily="34" charset="0"/>
                        </a:rPr>
                        <a:t>260.08</a:t>
                      </a:r>
                    </a:p>
                  </a:txBody>
                  <a:tcPr marL="9525" marR="9525" marT="9525" marB="0" anchor="ctr"/>
                </a:tc>
                <a:tc>
                  <a:txBody>
                    <a:bodyPr/>
                    <a:lstStyle/>
                    <a:p>
                      <a:pPr algn="ctr" fontAlgn="b"/>
                      <a:r>
                        <a:rPr lang="en-IN" sz="1000" b="1" i="0" u="none" strike="noStrike">
                          <a:solidFill>
                            <a:srgbClr val="000000"/>
                          </a:solidFill>
                          <a:effectLst/>
                          <a:latin typeface="Verdana" panose="020B0604030504040204" pitchFamily="34" charset="0"/>
                          <a:ea typeface="Verdana" panose="020B0604030504040204" pitchFamily="34" charset="0"/>
                        </a:rPr>
                        <a:t>276.63</a:t>
                      </a:r>
                    </a:p>
                  </a:txBody>
                  <a:tcPr marL="9525" marR="9525" marT="9525" marB="0" anchor="ctr"/>
                </a:tc>
                <a:tc>
                  <a:txBody>
                    <a:bodyPr/>
                    <a:lstStyle/>
                    <a:p>
                      <a:pPr algn="ctr" fontAlgn="b"/>
                      <a:r>
                        <a:rPr lang="en-IN" sz="1000" b="1" i="0" u="none" strike="noStrike">
                          <a:solidFill>
                            <a:srgbClr val="000000"/>
                          </a:solidFill>
                          <a:effectLst/>
                          <a:latin typeface="Verdana" panose="020B0604030504040204" pitchFamily="34" charset="0"/>
                          <a:ea typeface="Verdana" panose="020B0604030504040204" pitchFamily="34" charset="0"/>
                        </a:rPr>
                        <a:t>295.02</a:t>
                      </a:r>
                    </a:p>
                  </a:txBody>
                  <a:tcPr marL="9525" marR="9525" marT="9525" marB="0" anchor="ctr"/>
                </a:tc>
                <a:tc>
                  <a:txBody>
                    <a:bodyPr/>
                    <a:lstStyle/>
                    <a:p>
                      <a:pPr algn="ctr" fontAlgn="b"/>
                      <a:r>
                        <a:rPr lang="en-IN" sz="1000" b="1" i="0" u="none" strike="noStrike">
                          <a:solidFill>
                            <a:srgbClr val="000000"/>
                          </a:solidFill>
                          <a:effectLst/>
                          <a:latin typeface="Verdana" panose="020B0604030504040204" pitchFamily="34" charset="0"/>
                          <a:ea typeface="Verdana" panose="020B0604030504040204" pitchFamily="34" charset="0"/>
                        </a:rPr>
                        <a:t>315.17</a:t>
                      </a:r>
                    </a:p>
                  </a:txBody>
                  <a:tcPr marL="9525" marR="9525" marT="9525" marB="0" anchor="ctr"/>
                </a:tc>
                <a:tc>
                  <a:txBody>
                    <a:bodyPr/>
                    <a:lstStyle/>
                    <a:p>
                      <a:pPr algn="ctr" fontAlgn="b"/>
                      <a:r>
                        <a:rPr lang="en-IN" sz="1000" b="1" i="0" u="none" strike="noStrike">
                          <a:solidFill>
                            <a:srgbClr val="000000"/>
                          </a:solidFill>
                          <a:effectLst/>
                          <a:latin typeface="Verdana" panose="020B0604030504040204" pitchFamily="34" charset="0"/>
                          <a:ea typeface="Verdana" panose="020B0604030504040204" pitchFamily="34" charset="0"/>
                        </a:rPr>
                        <a:t>335.88</a:t>
                      </a:r>
                    </a:p>
                  </a:txBody>
                  <a:tcPr marL="9525" marR="9525" marT="9525" marB="0" anchor="ctr"/>
                </a:tc>
                <a:tc>
                  <a:txBody>
                    <a:bodyPr/>
                    <a:lstStyle/>
                    <a:p>
                      <a:pPr algn="ctr" fontAlgn="b"/>
                      <a:r>
                        <a:rPr lang="en-IN" sz="1000" b="1" i="0" u="none" strike="noStrike">
                          <a:solidFill>
                            <a:srgbClr val="000000"/>
                          </a:solidFill>
                          <a:effectLst/>
                          <a:latin typeface="Verdana" panose="020B0604030504040204" pitchFamily="34" charset="0"/>
                          <a:ea typeface="Verdana" panose="020B0604030504040204" pitchFamily="34" charset="0"/>
                        </a:rPr>
                        <a:t>357.11</a:t>
                      </a:r>
                    </a:p>
                  </a:txBody>
                  <a:tcPr marL="9525" marR="9525" marT="9525" marB="0" anchor="ctr"/>
                </a:tc>
                <a:tc>
                  <a:txBody>
                    <a:bodyPr/>
                    <a:lstStyle/>
                    <a:p>
                      <a:pPr algn="ctr" fontAlgn="b"/>
                      <a:r>
                        <a:rPr lang="en-IN" sz="1000" b="1" i="0" u="none" strike="noStrike">
                          <a:solidFill>
                            <a:srgbClr val="000000"/>
                          </a:solidFill>
                          <a:effectLst/>
                          <a:latin typeface="Verdana" panose="020B0604030504040204" pitchFamily="34" charset="0"/>
                          <a:ea typeface="Verdana" panose="020B0604030504040204" pitchFamily="34" charset="0"/>
                        </a:rPr>
                        <a:t>379.39</a:t>
                      </a:r>
                    </a:p>
                  </a:txBody>
                  <a:tcPr marL="9525" marR="9525" marT="9525" marB="0" anchor="ctr"/>
                </a:tc>
                <a:tc>
                  <a:txBody>
                    <a:bodyPr/>
                    <a:lstStyle/>
                    <a:p>
                      <a:pPr algn="ctr" fontAlgn="b"/>
                      <a:r>
                        <a:rPr lang="en-IN" sz="1000" b="1" i="0" u="none" strike="noStrike" dirty="0">
                          <a:solidFill>
                            <a:srgbClr val="000000"/>
                          </a:solidFill>
                          <a:effectLst/>
                          <a:latin typeface="Verdana" panose="020B0604030504040204" pitchFamily="34" charset="0"/>
                          <a:ea typeface="Verdana" panose="020B0604030504040204" pitchFamily="34" charset="0"/>
                        </a:rPr>
                        <a:t>502.93</a:t>
                      </a:r>
                    </a:p>
                  </a:txBody>
                  <a:tcPr marL="9525" marR="9525" marT="9525" marB="0" anchor="ctr"/>
                </a:tc>
                <a:extLst>
                  <a:ext uri="{0D108BD9-81ED-4DB2-BD59-A6C34878D82A}">
                    <a16:rowId xmlns:a16="http://schemas.microsoft.com/office/drawing/2014/main" val="1430352171"/>
                  </a:ext>
                </a:extLst>
              </a:tr>
            </a:tbl>
          </a:graphicData>
        </a:graphic>
      </p:graphicFrame>
      <p:sp>
        <p:nvSpPr>
          <p:cNvPr id="2" name="Footer Placeholder 1">
            <a:extLst>
              <a:ext uri="{FF2B5EF4-FFF2-40B4-BE49-F238E27FC236}">
                <a16:creationId xmlns:a16="http://schemas.microsoft.com/office/drawing/2014/main" id="{68D879FD-FEB1-4E06-B6C3-6443A592BFAA}"/>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4" name="Slide Number Placeholder 3">
            <a:extLst>
              <a:ext uri="{FF2B5EF4-FFF2-40B4-BE49-F238E27FC236}">
                <a16:creationId xmlns:a16="http://schemas.microsoft.com/office/drawing/2014/main" id="{9A43FD2D-3AA9-48B5-B4F1-E8CE8784B3BA}"/>
              </a:ext>
            </a:extLst>
          </p:cNvPr>
          <p:cNvSpPr>
            <a:spLocks noGrp="1"/>
          </p:cNvSpPr>
          <p:nvPr>
            <p:ph type="sldNum" sz="quarter" idx="7"/>
          </p:nvPr>
        </p:nvSpPr>
        <p:spPr/>
        <p:txBody>
          <a:bodyPr/>
          <a:lstStyle/>
          <a:p>
            <a:pPr marL="38100">
              <a:lnSpc>
                <a:spcPts val="1150"/>
              </a:lnSpc>
            </a:pPr>
            <a:r>
              <a:rPr lang="en-IN" dirty="0"/>
              <a:t>23</a:t>
            </a:r>
          </a:p>
        </p:txBody>
      </p:sp>
    </p:spTree>
    <p:extLst>
      <p:ext uri="{BB962C8B-B14F-4D97-AF65-F5344CB8AC3E}">
        <p14:creationId xmlns:p14="http://schemas.microsoft.com/office/powerpoint/2010/main" val="2007368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4294967295"/>
          </p:nvPr>
        </p:nvSpPr>
        <p:spPr>
          <a:xfrm>
            <a:off x="318054" y="175418"/>
            <a:ext cx="6239656" cy="494956"/>
          </a:xfrm>
        </p:spPr>
        <p:txBody>
          <a:bodyPr/>
          <a:lstStyle/>
          <a:p>
            <a:pPr algn="l" rtl="0"/>
            <a:r>
              <a:rPr lang="en-US" sz="1600" b="1" dirty="0">
                <a:solidFill>
                  <a:prstClr val="black"/>
                </a:solidFill>
                <a:latin typeface="Arial" panose="020B0604020202020204" pitchFamily="34" charset="0"/>
                <a:cs typeface="Arial" panose="020B0604020202020204" pitchFamily="34" charset="0"/>
              </a:rPr>
              <a:t>India Water Soluble Fertilizer </a:t>
            </a:r>
            <a:r>
              <a:rPr lang="en-IN" sz="1600" b="1" dirty="0">
                <a:solidFill>
                  <a:prstClr val="black"/>
                </a:solidFill>
                <a:latin typeface="Arial" panose="020B0604020202020204" pitchFamily="34" charset="0"/>
                <a:cs typeface="Arial" panose="020B0604020202020204" pitchFamily="34" charset="0"/>
              </a:rPr>
              <a:t>Market Share, By Type</a:t>
            </a:r>
          </a:p>
        </p:txBody>
      </p:sp>
      <p:sp>
        <p:nvSpPr>
          <p:cNvPr id="8" name="Slide Number Placeholder 7">
            <a:extLst>
              <a:ext uri="{FF2B5EF4-FFF2-40B4-BE49-F238E27FC236}">
                <a16:creationId xmlns:a16="http://schemas.microsoft.com/office/drawing/2014/main" id="{0B961F7D-3BD9-44E7-9209-12390C56400D}"/>
              </a:ext>
            </a:extLst>
          </p:cNvPr>
          <p:cNvSpPr txBox="1">
            <a:spLocks/>
          </p:cNvSpPr>
          <p:nvPr/>
        </p:nvSpPr>
        <p:spPr>
          <a:xfrm>
            <a:off x="8679476" y="6581359"/>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18</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1B9D484A-AEF0-4991-A1E0-55D4E9B555E6}"/>
              </a:ext>
            </a:extLst>
          </p:cNvPr>
          <p:cNvSpPr txBox="1"/>
          <p:nvPr/>
        </p:nvSpPr>
        <p:spPr>
          <a:xfrm>
            <a:off x="7681090" y="6651530"/>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9" name="TextBox 8">
            <a:extLst>
              <a:ext uri="{FF2B5EF4-FFF2-40B4-BE49-F238E27FC236}">
                <a16:creationId xmlns:a16="http://schemas.microsoft.com/office/drawing/2014/main" id="{5C19A972-E00C-4814-AF84-6F39D075B55C}"/>
              </a:ext>
            </a:extLst>
          </p:cNvPr>
          <p:cNvSpPr txBox="1"/>
          <p:nvPr/>
        </p:nvSpPr>
        <p:spPr>
          <a:xfrm>
            <a:off x="464619" y="575039"/>
            <a:ext cx="7938365" cy="209352"/>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3</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India Water Soluble Fertilizer Market Share, By Type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 2017-2035F</a:t>
            </a:r>
          </a:p>
        </p:txBody>
      </p:sp>
      <p:sp>
        <p:nvSpPr>
          <p:cNvPr id="10" name="TextBox 9">
            <a:extLst>
              <a:ext uri="{FF2B5EF4-FFF2-40B4-BE49-F238E27FC236}">
                <a16:creationId xmlns:a16="http://schemas.microsoft.com/office/drawing/2014/main" id="{35A9F17D-8494-4CF1-B89A-3953A9B4130D}"/>
              </a:ext>
            </a:extLst>
          </p:cNvPr>
          <p:cNvSpPr txBox="1"/>
          <p:nvPr/>
        </p:nvSpPr>
        <p:spPr>
          <a:xfrm>
            <a:off x="7495037" y="7503388"/>
            <a:ext cx="1474562"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1" name="Chart 10">
            <a:extLst>
              <a:ext uri="{FF2B5EF4-FFF2-40B4-BE49-F238E27FC236}">
                <a16:creationId xmlns:a16="http://schemas.microsoft.com/office/drawing/2014/main" id="{B910EC35-88BA-4E76-8478-4860DA513D35}"/>
              </a:ext>
            </a:extLst>
          </p:cNvPr>
          <p:cNvGraphicFramePr/>
          <p:nvPr>
            <p:extLst>
              <p:ext uri="{D42A27DB-BD31-4B8C-83A1-F6EECF244321}">
                <p14:modId xmlns:p14="http://schemas.microsoft.com/office/powerpoint/2010/main" val="956563574"/>
              </p:ext>
            </p:extLst>
          </p:nvPr>
        </p:nvGraphicFramePr>
        <p:xfrm>
          <a:off x="-195504" y="422896"/>
          <a:ext cx="9258610" cy="376995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a:extLst>
              <a:ext uri="{FF2B5EF4-FFF2-40B4-BE49-F238E27FC236}">
                <a16:creationId xmlns:a16="http://schemas.microsoft.com/office/drawing/2014/main" id="{01999B21-BDC8-4F2E-B4D5-C312FA599DDE}"/>
              </a:ext>
            </a:extLst>
          </p:cNvPr>
          <p:cNvGraphicFramePr/>
          <p:nvPr>
            <p:extLst>
              <p:ext uri="{D42A27DB-BD31-4B8C-83A1-F6EECF244321}">
                <p14:modId xmlns:p14="http://schemas.microsoft.com/office/powerpoint/2010/main" val="1344925914"/>
              </p:ext>
            </p:extLst>
          </p:nvPr>
        </p:nvGraphicFramePr>
        <p:xfrm>
          <a:off x="182981" y="4343400"/>
          <a:ext cx="8625186" cy="2303443"/>
        </p:xfrm>
        <a:graphic>
          <a:graphicData uri="http://schemas.openxmlformats.org/drawingml/2006/chart">
            <c:chart xmlns:c="http://schemas.openxmlformats.org/drawingml/2006/chart" xmlns:r="http://schemas.openxmlformats.org/officeDocument/2006/relationships" r:id="rId4"/>
          </a:graphicData>
        </a:graphic>
      </p:graphicFrame>
      <p:sp>
        <p:nvSpPr>
          <p:cNvPr id="15" name="TextBox 14">
            <a:extLst>
              <a:ext uri="{FF2B5EF4-FFF2-40B4-BE49-F238E27FC236}">
                <a16:creationId xmlns:a16="http://schemas.microsoft.com/office/drawing/2014/main" id="{8878072D-2A0F-4CC1-A587-28F08326FA29}"/>
              </a:ext>
            </a:extLst>
          </p:cNvPr>
          <p:cNvSpPr txBox="1"/>
          <p:nvPr/>
        </p:nvSpPr>
        <p:spPr>
          <a:xfrm>
            <a:off x="445879" y="3990223"/>
            <a:ext cx="7772698" cy="292068"/>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4</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India Water Soluble Fertilizer Market Share, By End Use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 2017-2035F</a:t>
            </a:r>
          </a:p>
        </p:txBody>
      </p:sp>
      <p:sp>
        <p:nvSpPr>
          <p:cNvPr id="17" name="TextBox 16">
            <a:extLst>
              <a:ext uri="{FF2B5EF4-FFF2-40B4-BE49-F238E27FC236}">
                <a16:creationId xmlns:a16="http://schemas.microsoft.com/office/drawing/2014/main" id="{645C79BA-40CA-4D84-888C-68027FCBC3FC}"/>
              </a:ext>
            </a:extLst>
          </p:cNvPr>
          <p:cNvSpPr txBox="1"/>
          <p:nvPr/>
        </p:nvSpPr>
        <p:spPr>
          <a:xfrm>
            <a:off x="7681089" y="3787824"/>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2" name="Footer Placeholder 1">
            <a:extLst>
              <a:ext uri="{FF2B5EF4-FFF2-40B4-BE49-F238E27FC236}">
                <a16:creationId xmlns:a16="http://schemas.microsoft.com/office/drawing/2014/main" id="{28C3F37A-1167-4C2D-A6D4-07508C8EB7E0}"/>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5" name="Slide Number Placeholder 4">
            <a:extLst>
              <a:ext uri="{FF2B5EF4-FFF2-40B4-BE49-F238E27FC236}">
                <a16:creationId xmlns:a16="http://schemas.microsoft.com/office/drawing/2014/main" id="{C8687A92-5187-4BE3-AE06-CE4B3E721232}"/>
              </a:ext>
            </a:extLst>
          </p:cNvPr>
          <p:cNvSpPr>
            <a:spLocks noGrp="1"/>
          </p:cNvSpPr>
          <p:nvPr>
            <p:ph type="sldNum" sz="quarter" idx="7"/>
          </p:nvPr>
        </p:nvSpPr>
        <p:spPr/>
        <p:txBody>
          <a:bodyPr/>
          <a:lstStyle/>
          <a:p>
            <a:pPr marL="38100">
              <a:lnSpc>
                <a:spcPts val="1150"/>
              </a:lnSpc>
            </a:pPr>
            <a:r>
              <a:rPr lang="en-IN" dirty="0"/>
              <a:t>24</a:t>
            </a:r>
          </a:p>
        </p:txBody>
      </p:sp>
    </p:spTree>
    <p:extLst>
      <p:ext uri="{BB962C8B-B14F-4D97-AF65-F5344CB8AC3E}">
        <p14:creationId xmlns:p14="http://schemas.microsoft.com/office/powerpoint/2010/main" val="153027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4294967295"/>
          </p:nvPr>
        </p:nvSpPr>
        <p:spPr>
          <a:xfrm>
            <a:off x="338578" y="183405"/>
            <a:ext cx="7862888" cy="246221"/>
          </a:xfrm>
        </p:spPr>
        <p:txBody>
          <a:bodyPr wrap="square" lIns="0" tIns="0" rIns="0" bIns="0">
            <a:spAutoFit/>
          </a:bodyPr>
          <a:lstStyle/>
          <a:p>
            <a:pPr algn="l" rtl="0"/>
            <a:r>
              <a:rPr lang="en-US" sz="1600" b="1" dirty="0">
                <a:solidFill>
                  <a:prstClr val="black"/>
                </a:solidFill>
                <a:latin typeface="Arial" panose="020B0604020202020204" pitchFamily="34" charset="0"/>
                <a:cs typeface="Arial" panose="020B0604020202020204" pitchFamily="34" charset="0"/>
              </a:rPr>
              <a:t>India Water Soluble Fertilizer </a:t>
            </a:r>
            <a:r>
              <a:rPr lang="en-IN" sz="1600" b="1" dirty="0">
                <a:solidFill>
                  <a:prstClr val="black"/>
                </a:solidFill>
                <a:latin typeface="Arial" panose="020B0604020202020204" pitchFamily="34" charset="0"/>
                <a:cs typeface="Arial" panose="020B0604020202020204" pitchFamily="34" charset="0"/>
              </a:rPr>
              <a:t>Market Share, By Region</a:t>
            </a:r>
          </a:p>
        </p:txBody>
      </p:sp>
      <p:sp>
        <p:nvSpPr>
          <p:cNvPr id="8" name="Slide Number Placeholder 7">
            <a:extLst>
              <a:ext uri="{FF2B5EF4-FFF2-40B4-BE49-F238E27FC236}">
                <a16:creationId xmlns:a16="http://schemas.microsoft.com/office/drawing/2014/main" id="{0B961F7D-3BD9-44E7-9209-12390C56400D}"/>
              </a:ext>
            </a:extLst>
          </p:cNvPr>
          <p:cNvSpPr txBox="1">
            <a:spLocks/>
          </p:cNvSpPr>
          <p:nvPr/>
        </p:nvSpPr>
        <p:spPr>
          <a:xfrm>
            <a:off x="8679476" y="6581359"/>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19</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771543F2-FBEB-4D11-9837-191AD1F4C983}"/>
              </a:ext>
            </a:extLst>
          </p:cNvPr>
          <p:cNvSpPr txBox="1"/>
          <p:nvPr/>
        </p:nvSpPr>
        <p:spPr>
          <a:xfrm>
            <a:off x="31230" y="656408"/>
            <a:ext cx="9296400" cy="403877"/>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Table 3: India Water Soluble Fertilizer Market Share, By </a:t>
            </a:r>
            <a:r>
              <a:rPr lang="en-IN" sz="1050" b="1" dirty="0">
                <a:solidFill>
                  <a:prstClr val="black"/>
                </a:solidFill>
                <a:latin typeface="Verdana" panose="020B0604030504040204" pitchFamily="34" charset="0"/>
                <a:ea typeface="Verdana" panose="020B0604030504040204" pitchFamily="34" charset="0"/>
                <a:cs typeface="Verdana" panose="020B0604030504040204" pitchFamily="34" charset="0"/>
              </a:rPr>
              <a:t>Region</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Value (USD Million) &amp; By Volume (</a:t>
            </a:r>
            <a:r>
              <a:rPr kumimoji="0" lang="en-US" sz="1050" b="1"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Kilotonnes</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 2017-2035F</a:t>
            </a:r>
          </a:p>
        </p:txBody>
      </p:sp>
      <p:graphicFrame>
        <p:nvGraphicFramePr>
          <p:cNvPr id="15" name="Table 14">
            <a:extLst>
              <a:ext uri="{FF2B5EF4-FFF2-40B4-BE49-F238E27FC236}">
                <a16:creationId xmlns:a16="http://schemas.microsoft.com/office/drawing/2014/main" id="{524CF2D2-7B50-461E-9F4A-0F9BCE6C23E6}"/>
              </a:ext>
            </a:extLst>
          </p:cNvPr>
          <p:cNvGraphicFramePr>
            <a:graphicFrameLocks noGrp="1"/>
          </p:cNvGraphicFramePr>
          <p:nvPr/>
        </p:nvGraphicFramePr>
        <p:xfrm>
          <a:off x="132586" y="1285449"/>
          <a:ext cx="8794523" cy="4896419"/>
        </p:xfrm>
        <a:graphic>
          <a:graphicData uri="http://schemas.openxmlformats.org/drawingml/2006/table">
            <a:tbl>
              <a:tblPr>
                <a:tableStyleId>{5940675A-B579-460E-94D1-54222C63F5DA}</a:tableStyleId>
              </a:tblPr>
              <a:tblGrid>
                <a:gridCol w="1470154">
                  <a:extLst>
                    <a:ext uri="{9D8B030D-6E8A-4147-A177-3AD203B41FA5}">
                      <a16:colId xmlns:a16="http://schemas.microsoft.com/office/drawing/2014/main" val="2546617345"/>
                    </a:ext>
                  </a:extLst>
                </a:gridCol>
                <a:gridCol w="563413">
                  <a:extLst>
                    <a:ext uri="{9D8B030D-6E8A-4147-A177-3AD203B41FA5}">
                      <a16:colId xmlns:a16="http://schemas.microsoft.com/office/drawing/2014/main" val="82170870"/>
                    </a:ext>
                  </a:extLst>
                </a:gridCol>
                <a:gridCol w="563413">
                  <a:extLst>
                    <a:ext uri="{9D8B030D-6E8A-4147-A177-3AD203B41FA5}">
                      <a16:colId xmlns:a16="http://schemas.microsoft.com/office/drawing/2014/main" val="3380243027"/>
                    </a:ext>
                  </a:extLst>
                </a:gridCol>
                <a:gridCol w="563413">
                  <a:extLst>
                    <a:ext uri="{9D8B030D-6E8A-4147-A177-3AD203B41FA5}">
                      <a16:colId xmlns:a16="http://schemas.microsoft.com/office/drawing/2014/main" val="1124059270"/>
                    </a:ext>
                  </a:extLst>
                </a:gridCol>
                <a:gridCol w="563413">
                  <a:extLst>
                    <a:ext uri="{9D8B030D-6E8A-4147-A177-3AD203B41FA5}">
                      <a16:colId xmlns:a16="http://schemas.microsoft.com/office/drawing/2014/main" val="1570585755"/>
                    </a:ext>
                  </a:extLst>
                </a:gridCol>
                <a:gridCol w="563413">
                  <a:extLst>
                    <a:ext uri="{9D8B030D-6E8A-4147-A177-3AD203B41FA5}">
                      <a16:colId xmlns:a16="http://schemas.microsoft.com/office/drawing/2014/main" val="2200060425"/>
                    </a:ext>
                  </a:extLst>
                </a:gridCol>
                <a:gridCol w="563413">
                  <a:extLst>
                    <a:ext uri="{9D8B030D-6E8A-4147-A177-3AD203B41FA5}">
                      <a16:colId xmlns:a16="http://schemas.microsoft.com/office/drawing/2014/main" val="4288938939"/>
                    </a:ext>
                  </a:extLst>
                </a:gridCol>
                <a:gridCol w="563413">
                  <a:extLst>
                    <a:ext uri="{9D8B030D-6E8A-4147-A177-3AD203B41FA5}">
                      <a16:colId xmlns:a16="http://schemas.microsoft.com/office/drawing/2014/main" val="4085010043"/>
                    </a:ext>
                  </a:extLst>
                </a:gridCol>
                <a:gridCol w="563413">
                  <a:extLst>
                    <a:ext uri="{9D8B030D-6E8A-4147-A177-3AD203B41FA5}">
                      <a16:colId xmlns:a16="http://schemas.microsoft.com/office/drawing/2014/main" val="1088827350"/>
                    </a:ext>
                  </a:extLst>
                </a:gridCol>
                <a:gridCol w="563413">
                  <a:extLst>
                    <a:ext uri="{9D8B030D-6E8A-4147-A177-3AD203B41FA5}">
                      <a16:colId xmlns:a16="http://schemas.microsoft.com/office/drawing/2014/main" val="1888239691"/>
                    </a:ext>
                  </a:extLst>
                </a:gridCol>
                <a:gridCol w="563413">
                  <a:extLst>
                    <a:ext uri="{9D8B030D-6E8A-4147-A177-3AD203B41FA5}">
                      <a16:colId xmlns:a16="http://schemas.microsoft.com/office/drawing/2014/main" val="3167858240"/>
                    </a:ext>
                  </a:extLst>
                </a:gridCol>
                <a:gridCol w="563413">
                  <a:extLst>
                    <a:ext uri="{9D8B030D-6E8A-4147-A177-3AD203B41FA5}">
                      <a16:colId xmlns:a16="http://schemas.microsoft.com/office/drawing/2014/main" val="4235249343"/>
                    </a:ext>
                  </a:extLst>
                </a:gridCol>
                <a:gridCol w="563413">
                  <a:extLst>
                    <a:ext uri="{9D8B030D-6E8A-4147-A177-3AD203B41FA5}">
                      <a16:colId xmlns:a16="http://schemas.microsoft.com/office/drawing/2014/main" val="371118774"/>
                    </a:ext>
                  </a:extLst>
                </a:gridCol>
                <a:gridCol w="563413">
                  <a:extLst>
                    <a:ext uri="{9D8B030D-6E8A-4147-A177-3AD203B41FA5}">
                      <a16:colId xmlns:a16="http://schemas.microsoft.com/office/drawing/2014/main" val="1561842016"/>
                    </a:ext>
                  </a:extLst>
                </a:gridCol>
              </a:tblGrid>
              <a:tr h="445129">
                <a:tc gridSpan="2">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By Type</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hMerge="1">
                  <a:txBody>
                    <a:bodyPr/>
                    <a:lstStyle/>
                    <a:p>
                      <a:endParaRPr lang="en-IN"/>
                    </a:p>
                  </a:txBody>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2017</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2021</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2022E</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2023F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2024F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2026F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2027F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2028F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2029F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2030F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extLst>
                  <a:ext uri="{0D108BD9-81ED-4DB2-BD59-A6C34878D82A}">
                    <a16:rowId xmlns:a16="http://schemas.microsoft.com/office/drawing/2014/main" val="736095236"/>
                  </a:ext>
                </a:extLst>
              </a:tr>
              <a:tr h="445129">
                <a:tc rowSpan="2">
                  <a:txBody>
                    <a:bodyPr/>
                    <a:lstStyle/>
                    <a:p>
                      <a:pPr algn="ctr" fontAlgn="ctr"/>
                      <a:r>
                        <a:rPr lang="en-IN" sz="1100" b="0" i="0" u="none" strike="noStrike" dirty="0">
                          <a:solidFill>
                            <a:srgbClr val="000000"/>
                          </a:solidFill>
                          <a:effectLst/>
                          <a:latin typeface="Calibri" panose="020F0502020204030204" pitchFamily="34" charset="0"/>
                        </a:rPr>
                        <a:t>West </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900" b="0" i="0" u="none" strike="noStrike" dirty="0">
                          <a:solidFill>
                            <a:srgbClr val="000000"/>
                          </a:solidFill>
                          <a:effectLst/>
                          <a:latin typeface="Verdana" panose="020B0604030504040204" pitchFamily="34" charset="0"/>
                          <a:ea typeface="Verdana" panose="020B0604030504040204" pitchFamily="34" charset="0"/>
                        </a:rPr>
                        <a:t>140.57</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162.82</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171.46</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182.23</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194.66</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207.26</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222.10</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237.91</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254.81</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272.48</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291.57</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391.72</a:t>
                      </a:r>
                    </a:p>
                  </a:txBody>
                  <a:tcPr marL="9525" marR="9525" marT="9525" marB="0" anchor="ctr"/>
                </a:tc>
                <a:extLst>
                  <a:ext uri="{0D108BD9-81ED-4DB2-BD59-A6C34878D82A}">
                    <a16:rowId xmlns:a16="http://schemas.microsoft.com/office/drawing/2014/main" val="2833964604"/>
                  </a:ext>
                </a:extLst>
              </a:tr>
              <a:tr h="445129">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105.33</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120.38</a:t>
                      </a:r>
                    </a:p>
                  </a:txBody>
                  <a:tcPr marL="9525" marR="9525" marT="9525" marB="0" anchor="ctr"/>
                </a:tc>
                <a:tc>
                  <a:txBody>
                    <a:bodyPr/>
                    <a:lstStyle/>
                    <a:p>
                      <a:pPr algn="ctr" fontAlgn="b"/>
                      <a:r>
                        <a:rPr lang="en-IN" sz="900" b="0" i="0" u="none" strike="noStrike" dirty="0">
                          <a:solidFill>
                            <a:srgbClr val="000000"/>
                          </a:solidFill>
                          <a:effectLst/>
                          <a:latin typeface="Verdana" panose="020B0604030504040204" pitchFamily="34" charset="0"/>
                          <a:ea typeface="Verdana" panose="020B0604030504040204" pitchFamily="34" charset="0"/>
                        </a:rPr>
                        <a:t>126.69</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133.84</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142.03</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151.01</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161.02</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172.08</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183.52</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195.02</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207.34</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275.05</a:t>
                      </a:r>
                    </a:p>
                  </a:txBody>
                  <a:tcPr marL="9525" marR="9525" marT="9525" marB="0" anchor="ctr"/>
                </a:tc>
                <a:extLst>
                  <a:ext uri="{0D108BD9-81ED-4DB2-BD59-A6C34878D82A}">
                    <a16:rowId xmlns:a16="http://schemas.microsoft.com/office/drawing/2014/main" val="1372216856"/>
                  </a:ext>
                </a:extLst>
              </a:tr>
              <a:tr h="445129">
                <a:tc rowSpan="2">
                  <a:txBody>
                    <a:bodyPr/>
                    <a:lstStyle/>
                    <a:p>
                      <a:pPr algn="ctr" fontAlgn="ctr"/>
                      <a:r>
                        <a:rPr lang="en-IN" sz="1100" b="0" i="0" u="none" strike="noStrike">
                          <a:solidFill>
                            <a:srgbClr val="000000"/>
                          </a:solidFill>
                          <a:effectLst/>
                          <a:latin typeface="Calibri" panose="020F0502020204030204" pitchFamily="34" charset="0"/>
                        </a:rPr>
                        <a:t>South</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100.60</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116.52</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122.75</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130.55</a:t>
                      </a:r>
                    </a:p>
                  </a:txBody>
                  <a:tcPr marL="9525" marR="9525" marT="9525" marB="0" anchor="ctr"/>
                </a:tc>
                <a:tc>
                  <a:txBody>
                    <a:bodyPr/>
                    <a:lstStyle/>
                    <a:p>
                      <a:pPr algn="ctr" fontAlgn="b"/>
                      <a:r>
                        <a:rPr lang="en-IN" sz="900" b="0" i="0" u="none" strike="noStrike" dirty="0">
                          <a:solidFill>
                            <a:srgbClr val="000000"/>
                          </a:solidFill>
                          <a:effectLst/>
                          <a:latin typeface="Verdana" panose="020B0604030504040204" pitchFamily="34" charset="0"/>
                          <a:ea typeface="Verdana" panose="020B0604030504040204" pitchFamily="34" charset="0"/>
                        </a:rPr>
                        <a:t>139.42</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148.47</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159.32</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170.53</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182.66</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195.50</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209.20</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281.32</a:t>
                      </a:r>
                    </a:p>
                  </a:txBody>
                  <a:tcPr marL="9525" marR="9525" marT="9525" marB="0" anchor="ctr"/>
                </a:tc>
                <a:extLst>
                  <a:ext uri="{0D108BD9-81ED-4DB2-BD59-A6C34878D82A}">
                    <a16:rowId xmlns:a16="http://schemas.microsoft.com/office/drawing/2014/main" val="2259304797"/>
                  </a:ext>
                </a:extLst>
              </a:tr>
              <a:tr h="445129">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56.44</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64.52</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67.93</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71.84</a:t>
                      </a:r>
                    </a:p>
                  </a:txBody>
                  <a:tcPr marL="9525" marR="9525" marT="9525" marB="0" anchor="ctr"/>
                </a:tc>
                <a:tc>
                  <a:txBody>
                    <a:bodyPr/>
                    <a:lstStyle/>
                    <a:p>
                      <a:pPr algn="ctr" fontAlgn="b"/>
                      <a:r>
                        <a:rPr lang="en-IN" sz="900" b="0" i="0" u="none" strike="noStrike" dirty="0">
                          <a:solidFill>
                            <a:srgbClr val="000000"/>
                          </a:solidFill>
                          <a:effectLst/>
                          <a:latin typeface="Verdana" panose="020B0604030504040204" pitchFamily="34" charset="0"/>
                          <a:ea typeface="Verdana" panose="020B0604030504040204" pitchFamily="34" charset="0"/>
                        </a:rPr>
                        <a:t>76.23</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81.05</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86.56</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92.44</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98.61</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104.88</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111.54</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148.16</a:t>
                      </a:r>
                    </a:p>
                  </a:txBody>
                  <a:tcPr marL="9525" marR="9525" marT="9525" marB="0" anchor="ctr"/>
                </a:tc>
                <a:extLst>
                  <a:ext uri="{0D108BD9-81ED-4DB2-BD59-A6C34878D82A}">
                    <a16:rowId xmlns:a16="http://schemas.microsoft.com/office/drawing/2014/main" val="3399116827"/>
                  </a:ext>
                </a:extLst>
              </a:tr>
              <a:tr h="445129">
                <a:tc rowSpan="2">
                  <a:txBody>
                    <a:bodyPr/>
                    <a:lstStyle/>
                    <a:p>
                      <a:pPr algn="ctr" fontAlgn="ctr"/>
                      <a:r>
                        <a:rPr lang="en-IN" sz="1100" b="0" i="0" u="none" strike="noStrike">
                          <a:solidFill>
                            <a:srgbClr val="000000"/>
                          </a:solidFill>
                          <a:effectLst/>
                          <a:latin typeface="Calibri" panose="020F0502020204030204" pitchFamily="34" charset="0"/>
                        </a:rPr>
                        <a:t>North</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31.79</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36.77</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38.75</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41.20</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44.06</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46.97</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50.39</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53.91</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57.79</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61.95</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66.06</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88.19</a:t>
                      </a:r>
                    </a:p>
                  </a:txBody>
                  <a:tcPr marL="9525" marR="9525" marT="9525" marB="0" anchor="ctr"/>
                </a:tc>
                <a:extLst>
                  <a:ext uri="{0D108BD9-81ED-4DB2-BD59-A6C34878D82A}">
                    <a16:rowId xmlns:a16="http://schemas.microsoft.com/office/drawing/2014/main" val="1110602595"/>
                  </a:ext>
                </a:extLst>
              </a:tr>
              <a:tr h="445129">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18.79</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21.45</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22.48</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23.79</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25.25</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26.89</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28.62</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30.67</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32.75</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34.85</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37.07</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49.69</a:t>
                      </a:r>
                    </a:p>
                  </a:txBody>
                  <a:tcPr marL="9525" marR="9525" marT="9525" marB="0" anchor="ctr"/>
                </a:tc>
                <a:extLst>
                  <a:ext uri="{0D108BD9-81ED-4DB2-BD59-A6C34878D82A}">
                    <a16:rowId xmlns:a16="http://schemas.microsoft.com/office/drawing/2014/main" val="1316181384"/>
                  </a:ext>
                </a:extLst>
              </a:tr>
              <a:tr h="445129">
                <a:tc rowSpan="2">
                  <a:txBody>
                    <a:bodyPr/>
                    <a:lstStyle/>
                    <a:p>
                      <a:pPr algn="ctr" fontAlgn="ctr"/>
                      <a:r>
                        <a:rPr lang="en-IN" sz="1100" b="0" i="0" u="none" strike="noStrike" dirty="0">
                          <a:solidFill>
                            <a:srgbClr val="000000"/>
                          </a:solidFill>
                          <a:effectLst/>
                          <a:latin typeface="Calibri" panose="020F0502020204030204" pitchFamily="34" charset="0"/>
                        </a:rPr>
                        <a:t>East</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17.05</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19.39</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20.28</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21.28</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22.39</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23.93</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25.47</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27.27</a:t>
                      </a:r>
                    </a:p>
                  </a:txBody>
                  <a:tcPr marL="9525" marR="9525" marT="9525" marB="0" anchor="ctr"/>
                </a:tc>
                <a:tc>
                  <a:txBody>
                    <a:bodyPr/>
                    <a:lstStyle/>
                    <a:p>
                      <a:pPr algn="ctr" fontAlgn="b"/>
                      <a:r>
                        <a:rPr lang="en-IN" sz="900" b="0" i="0" u="none" strike="noStrike" dirty="0">
                          <a:solidFill>
                            <a:srgbClr val="000000"/>
                          </a:solidFill>
                          <a:effectLst/>
                          <a:latin typeface="Verdana" panose="020B0604030504040204" pitchFamily="34" charset="0"/>
                          <a:ea typeface="Verdana" panose="020B0604030504040204" pitchFamily="34" charset="0"/>
                        </a:rPr>
                        <a:t>28.71</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30.72</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32.61</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43.45</a:t>
                      </a:r>
                    </a:p>
                  </a:txBody>
                  <a:tcPr marL="9525" marR="9525" marT="9525" marB="0" anchor="ctr"/>
                </a:tc>
                <a:extLst>
                  <a:ext uri="{0D108BD9-81ED-4DB2-BD59-A6C34878D82A}">
                    <a16:rowId xmlns:a16="http://schemas.microsoft.com/office/drawing/2014/main" val="986280555"/>
                  </a:ext>
                </a:extLst>
              </a:tr>
              <a:tr h="445129">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12.78</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14.37</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15.14</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15.80</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16.57</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17.68</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18.82</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19.98</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20.99</a:t>
                      </a:r>
                    </a:p>
                  </a:txBody>
                  <a:tcPr marL="9525" marR="9525" marT="9525" marB="0" anchor="ctr"/>
                </a:tc>
                <a:tc>
                  <a:txBody>
                    <a:bodyPr/>
                    <a:lstStyle/>
                    <a:p>
                      <a:pPr algn="ctr" fontAlgn="b"/>
                      <a:r>
                        <a:rPr lang="en-IN" sz="900" b="0" i="0" u="none" strike="noStrike" dirty="0">
                          <a:solidFill>
                            <a:srgbClr val="000000"/>
                          </a:solidFill>
                          <a:effectLst/>
                          <a:latin typeface="Verdana" panose="020B0604030504040204" pitchFamily="34" charset="0"/>
                          <a:ea typeface="Verdana" panose="020B0604030504040204" pitchFamily="34" charset="0"/>
                        </a:rPr>
                        <a:t>22.35</a:t>
                      </a:r>
                    </a:p>
                  </a:txBody>
                  <a:tcPr marL="9525" marR="9525" marT="9525" marB="0" anchor="ctr"/>
                </a:tc>
                <a:tc>
                  <a:txBody>
                    <a:bodyPr/>
                    <a:lstStyle/>
                    <a:p>
                      <a:pPr algn="ctr" fontAlgn="b"/>
                      <a:r>
                        <a:rPr lang="en-IN" sz="900" b="0" i="0" u="none" strike="noStrike" dirty="0">
                          <a:solidFill>
                            <a:srgbClr val="000000"/>
                          </a:solidFill>
                          <a:effectLst/>
                          <a:latin typeface="Verdana" panose="020B0604030504040204" pitchFamily="34" charset="0"/>
                          <a:ea typeface="Verdana" panose="020B0604030504040204" pitchFamily="34" charset="0"/>
                        </a:rPr>
                        <a:t>23.45</a:t>
                      </a:r>
                    </a:p>
                  </a:txBody>
                  <a:tcPr marL="9525" marR="9525" marT="9525" marB="0" anchor="ctr"/>
                </a:tc>
                <a:tc>
                  <a:txBody>
                    <a:bodyPr/>
                    <a:lstStyle/>
                    <a:p>
                      <a:pPr algn="ctr" fontAlgn="b"/>
                      <a:r>
                        <a:rPr lang="en-IN" sz="900" b="0" i="0" u="none" strike="noStrike" dirty="0">
                          <a:solidFill>
                            <a:srgbClr val="000000"/>
                          </a:solidFill>
                          <a:effectLst/>
                          <a:latin typeface="Verdana" panose="020B0604030504040204" pitchFamily="34" charset="0"/>
                          <a:ea typeface="Verdana" panose="020B0604030504040204" pitchFamily="34" charset="0"/>
                        </a:rPr>
                        <a:t>30.03</a:t>
                      </a:r>
                    </a:p>
                  </a:txBody>
                  <a:tcPr marL="9525" marR="9525" marT="9525" marB="0" anchor="ctr"/>
                </a:tc>
                <a:extLst>
                  <a:ext uri="{0D108BD9-81ED-4DB2-BD59-A6C34878D82A}">
                    <a16:rowId xmlns:a16="http://schemas.microsoft.com/office/drawing/2014/main" val="1388743580"/>
                  </a:ext>
                </a:extLst>
              </a:tr>
              <a:tr h="445129">
                <a:tc rowSpan="2">
                  <a:txBody>
                    <a:bodyPr/>
                    <a:lstStyle/>
                    <a:p>
                      <a:pPr algn="ctr" fontAlgn="ctr"/>
                      <a:r>
                        <a:rPr lang="en-IN" sz="900" b="1" i="0" u="none" strike="noStrike" dirty="0">
                          <a:solidFill>
                            <a:srgbClr val="000000"/>
                          </a:solidFill>
                          <a:effectLst/>
                          <a:latin typeface="Verdana" panose="020B0604030504040204" pitchFamily="34" charset="0"/>
                          <a:ea typeface="Verdana" panose="020B0604030504040204" pitchFamily="34" charset="0"/>
                        </a:rPr>
                        <a:t>Total</a:t>
                      </a:r>
                    </a:p>
                  </a:txBody>
                  <a:tcPr marL="9525" marR="9525" marT="9525" marB="0" anchor="ct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900" b="1" i="0" u="none" strike="noStrike" dirty="0">
                          <a:solidFill>
                            <a:srgbClr val="000000"/>
                          </a:solidFill>
                          <a:effectLst/>
                          <a:latin typeface="Verdana" panose="020B0604030504040204" pitchFamily="34" charset="0"/>
                          <a:ea typeface="Verdana" panose="020B0604030504040204" pitchFamily="34" charset="0"/>
                        </a:rPr>
                        <a:t>290.01</a:t>
                      </a:r>
                    </a:p>
                  </a:txBody>
                  <a:tcPr marL="9525" marR="9525" marT="9525" marB="0" anchor="ctr"/>
                </a:tc>
                <a:tc>
                  <a:txBody>
                    <a:bodyPr/>
                    <a:lstStyle/>
                    <a:p>
                      <a:pPr algn="ctr" fontAlgn="b"/>
                      <a:r>
                        <a:rPr lang="en-IN" sz="900" b="1" i="0" u="none" strike="noStrike" dirty="0">
                          <a:solidFill>
                            <a:srgbClr val="000000"/>
                          </a:solidFill>
                          <a:effectLst/>
                          <a:latin typeface="Verdana" panose="020B0604030504040204" pitchFamily="34" charset="0"/>
                          <a:ea typeface="Verdana" panose="020B0604030504040204" pitchFamily="34" charset="0"/>
                        </a:rPr>
                        <a:t>335.49</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353.24</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375.26</a:t>
                      </a:r>
                    </a:p>
                  </a:txBody>
                  <a:tcPr marL="9525" marR="9525" marT="9525" marB="0" anchor="ctr"/>
                </a:tc>
                <a:tc>
                  <a:txBody>
                    <a:bodyPr/>
                    <a:lstStyle/>
                    <a:p>
                      <a:pPr algn="ctr" fontAlgn="b"/>
                      <a:r>
                        <a:rPr lang="en-IN" sz="900" b="1" i="0" u="none" strike="noStrike" dirty="0">
                          <a:solidFill>
                            <a:srgbClr val="000000"/>
                          </a:solidFill>
                          <a:effectLst/>
                          <a:latin typeface="Verdana" panose="020B0604030504040204" pitchFamily="34" charset="0"/>
                          <a:ea typeface="Verdana" panose="020B0604030504040204" pitchFamily="34" charset="0"/>
                        </a:rPr>
                        <a:t>400.53</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426.64</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457.28</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489.62</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523.97</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560.66</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599.44</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804.69</a:t>
                      </a:r>
                    </a:p>
                  </a:txBody>
                  <a:tcPr marL="9525" marR="9525" marT="9525" marB="0" anchor="ctr"/>
                </a:tc>
                <a:extLst>
                  <a:ext uri="{0D108BD9-81ED-4DB2-BD59-A6C34878D82A}">
                    <a16:rowId xmlns:a16="http://schemas.microsoft.com/office/drawing/2014/main" val="892287102"/>
                  </a:ext>
                </a:extLst>
              </a:tr>
              <a:tr h="445129">
                <a:tc vMerge="1">
                  <a:txBody>
                    <a:bodyPr/>
                    <a:lstStyle/>
                    <a:p>
                      <a:endParaRPr lang="en-IN"/>
                    </a:p>
                  </a:txBody>
                  <a:tcP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193.34</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220.72</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232.24</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245.27</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260.08</a:t>
                      </a:r>
                    </a:p>
                  </a:txBody>
                  <a:tcPr marL="9525" marR="9525" marT="9525" marB="0" anchor="ctr"/>
                </a:tc>
                <a:tc>
                  <a:txBody>
                    <a:bodyPr/>
                    <a:lstStyle/>
                    <a:p>
                      <a:pPr algn="ctr" fontAlgn="b"/>
                      <a:r>
                        <a:rPr lang="en-IN" sz="900" b="1" i="0" u="none" strike="noStrike" dirty="0">
                          <a:solidFill>
                            <a:srgbClr val="000000"/>
                          </a:solidFill>
                          <a:effectLst/>
                          <a:latin typeface="Verdana" panose="020B0604030504040204" pitchFamily="34" charset="0"/>
                          <a:ea typeface="Verdana" panose="020B0604030504040204" pitchFamily="34" charset="0"/>
                        </a:rPr>
                        <a:t>276.63</a:t>
                      </a:r>
                    </a:p>
                  </a:txBody>
                  <a:tcPr marL="9525" marR="9525" marT="9525" marB="0" anchor="ctr"/>
                </a:tc>
                <a:tc>
                  <a:txBody>
                    <a:bodyPr/>
                    <a:lstStyle/>
                    <a:p>
                      <a:pPr algn="ctr" fontAlgn="b"/>
                      <a:r>
                        <a:rPr lang="en-IN" sz="900" b="1" i="0" u="none" strike="noStrike" dirty="0">
                          <a:solidFill>
                            <a:srgbClr val="000000"/>
                          </a:solidFill>
                          <a:effectLst/>
                          <a:latin typeface="Verdana" panose="020B0604030504040204" pitchFamily="34" charset="0"/>
                          <a:ea typeface="Verdana" panose="020B0604030504040204" pitchFamily="34" charset="0"/>
                        </a:rPr>
                        <a:t>295.02</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315.17</a:t>
                      </a:r>
                    </a:p>
                  </a:txBody>
                  <a:tcPr marL="9525" marR="9525" marT="9525" marB="0" anchor="ctr"/>
                </a:tc>
                <a:tc>
                  <a:txBody>
                    <a:bodyPr/>
                    <a:lstStyle/>
                    <a:p>
                      <a:pPr algn="ctr" fontAlgn="b"/>
                      <a:r>
                        <a:rPr lang="en-IN" sz="900" b="1" i="0" u="none" strike="noStrike" dirty="0">
                          <a:solidFill>
                            <a:srgbClr val="000000"/>
                          </a:solidFill>
                          <a:effectLst/>
                          <a:latin typeface="Verdana" panose="020B0604030504040204" pitchFamily="34" charset="0"/>
                          <a:ea typeface="Verdana" panose="020B0604030504040204" pitchFamily="34" charset="0"/>
                        </a:rPr>
                        <a:t>335.88</a:t>
                      </a:r>
                    </a:p>
                  </a:txBody>
                  <a:tcPr marL="9525" marR="9525" marT="9525" marB="0" anchor="ctr"/>
                </a:tc>
                <a:tc>
                  <a:txBody>
                    <a:bodyPr/>
                    <a:lstStyle/>
                    <a:p>
                      <a:pPr algn="ctr" fontAlgn="b"/>
                      <a:r>
                        <a:rPr lang="en-IN" sz="900" b="1" i="0" u="none" strike="noStrike" dirty="0">
                          <a:solidFill>
                            <a:srgbClr val="000000"/>
                          </a:solidFill>
                          <a:effectLst/>
                          <a:latin typeface="Verdana" panose="020B0604030504040204" pitchFamily="34" charset="0"/>
                          <a:ea typeface="Verdana" panose="020B0604030504040204" pitchFamily="34" charset="0"/>
                        </a:rPr>
                        <a:t>357.11</a:t>
                      </a:r>
                    </a:p>
                  </a:txBody>
                  <a:tcPr marL="9525" marR="9525" marT="9525" marB="0" anchor="ctr"/>
                </a:tc>
                <a:tc>
                  <a:txBody>
                    <a:bodyPr/>
                    <a:lstStyle/>
                    <a:p>
                      <a:pPr algn="ctr" fontAlgn="b"/>
                      <a:r>
                        <a:rPr lang="en-IN" sz="900" b="1" i="0" u="none" strike="noStrike" dirty="0">
                          <a:solidFill>
                            <a:srgbClr val="000000"/>
                          </a:solidFill>
                          <a:effectLst/>
                          <a:latin typeface="Verdana" panose="020B0604030504040204" pitchFamily="34" charset="0"/>
                          <a:ea typeface="Verdana" panose="020B0604030504040204" pitchFamily="34" charset="0"/>
                        </a:rPr>
                        <a:t>379.39</a:t>
                      </a:r>
                    </a:p>
                  </a:txBody>
                  <a:tcPr marL="9525" marR="9525" marT="9525" marB="0" anchor="ctr"/>
                </a:tc>
                <a:tc>
                  <a:txBody>
                    <a:bodyPr/>
                    <a:lstStyle/>
                    <a:p>
                      <a:pPr algn="ctr" fontAlgn="b"/>
                      <a:r>
                        <a:rPr lang="en-IN" sz="900" b="1" i="0" u="none" strike="noStrike" dirty="0">
                          <a:solidFill>
                            <a:srgbClr val="000000"/>
                          </a:solidFill>
                          <a:effectLst/>
                          <a:latin typeface="Verdana" panose="020B0604030504040204" pitchFamily="34" charset="0"/>
                          <a:ea typeface="Verdana" panose="020B0604030504040204" pitchFamily="34" charset="0"/>
                        </a:rPr>
                        <a:t>502.93</a:t>
                      </a:r>
                    </a:p>
                  </a:txBody>
                  <a:tcPr marL="9525" marR="9525" marT="9525" marB="0" anchor="ctr"/>
                </a:tc>
                <a:extLst>
                  <a:ext uri="{0D108BD9-81ED-4DB2-BD59-A6C34878D82A}">
                    <a16:rowId xmlns:a16="http://schemas.microsoft.com/office/drawing/2014/main" val="1430352171"/>
                  </a:ext>
                </a:extLst>
              </a:tr>
            </a:tbl>
          </a:graphicData>
        </a:graphic>
      </p:graphicFrame>
      <p:sp>
        <p:nvSpPr>
          <p:cNvPr id="16" name="TextBox 15">
            <a:extLst>
              <a:ext uri="{FF2B5EF4-FFF2-40B4-BE49-F238E27FC236}">
                <a16:creationId xmlns:a16="http://schemas.microsoft.com/office/drawing/2014/main" id="{BA0A4A18-35BD-457C-95C5-D7108387B0FD}"/>
              </a:ext>
            </a:extLst>
          </p:cNvPr>
          <p:cNvSpPr txBox="1"/>
          <p:nvPr/>
        </p:nvSpPr>
        <p:spPr>
          <a:xfrm>
            <a:off x="7483320" y="6228319"/>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2" name="Footer Placeholder 1">
            <a:extLst>
              <a:ext uri="{FF2B5EF4-FFF2-40B4-BE49-F238E27FC236}">
                <a16:creationId xmlns:a16="http://schemas.microsoft.com/office/drawing/2014/main" id="{0ACE54B3-6506-4915-8FEE-CBA0EF97615A}"/>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4" name="Slide Number Placeholder 3">
            <a:extLst>
              <a:ext uri="{FF2B5EF4-FFF2-40B4-BE49-F238E27FC236}">
                <a16:creationId xmlns:a16="http://schemas.microsoft.com/office/drawing/2014/main" id="{247E4411-AD93-4D23-A647-F010C7816DC4}"/>
              </a:ext>
            </a:extLst>
          </p:cNvPr>
          <p:cNvSpPr>
            <a:spLocks noGrp="1"/>
          </p:cNvSpPr>
          <p:nvPr>
            <p:ph type="sldNum" sz="quarter" idx="7"/>
          </p:nvPr>
        </p:nvSpPr>
        <p:spPr/>
        <p:txBody>
          <a:bodyPr/>
          <a:lstStyle/>
          <a:p>
            <a:pPr marL="38100">
              <a:lnSpc>
                <a:spcPts val="1150"/>
              </a:lnSpc>
            </a:pPr>
            <a:r>
              <a:rPr lang="en-IN" dirty="0"/>
              <a:t>25</a:t>
            </a:r>
          </a:p>
        </p:txBody>
      </p:sp>
    </p:spTree>
    <p:extLst>
      <p:ext uri="{BB962C8B-B14F-4D97-AF65-F5344CB8AC3E}">
        <p14:creationId xmlns:p14="http://schemas.microsoft.com/office/powerpoint/2010/main" val="1427627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23088"/>
            <a:ext cx="6757670" cy="76200"/>
          </a:xfrm>
          <a:custGeom>
            <a:avLst/>
            <a:gdLst/>
            <a:ahLst/>
            <a:cxnLst/>
            <a:rect l="l" t="t" r="r" b="b"/>
            <a:pathLst>
              <a:path w="6757670" h="76200">
                <a:moveTo>
                  <a:pt x="0" y="76199"/>
                </a:moveTo>
                <a:lnTo>
                  <a:pt x="6757416" y="76199"/>
                </a:lnTo>
                <a:lnTo>
                  <a:pt x="6757416" y="0"/>
                </a:lnTo>
                <a:lnTo>
                  <a:pt x="0" y="0"/>
                </a:lnTo>
                <a:lnTo>
                  <a:pt x="0" y="76199"/>
                </a:lnTo>
                <a:close/>
              </a:path>
            </a:pathLst>
          </a:custGeom>
          <a:solidFill>
            <a:srgbClr val="D9D9D9"/>
          </a:solidFill>
        </p:spPr>
        <p:txBody>
          <a:bodyPr wrap="square" lIns="0" tIns="0" rIns="0" bIns="0" rtlCol="0"/>
          <a:lstStyle/>
          <a:p>
            <a:endParaRPr/>
          </a:p>
        </p:txBody>
      </p:sp>
      <p:sp>
        <p:nvSpPr>
          <p:cNvPr id="6" name="object 6"/>
          <p:cNvSpPr/>
          <p:nvPr/>
        </p:nvSpPr>
        <p:spPr>
          <a:xfrm>
            <a:off x="173736" y="103631"/>
            <a:ext cx="4398645" cy="466725"/>
          </a:xfrm>
          <a:custGeom>
            <a:avLst/>
            <a:gdLst/>
            <a:ahLst/>
            <a:cxnLst/>
            <a:rect l="l" t="t" r="r" b="b"/>
            <a:pathLst>
              <a:path w="4398645" h="466725">
                <a:moveTo>
                  <a:pt x="4398264" y="0"/>
                </a:moveTo>
                <a:lnTo>
                  <a:pt x="0" y="0"/>
                </a:lnTo>
                <a:lnTo>
                  <a:pt x="0" y="466344"/>
                </a:lnTo>
                <a:lnTo>
                  <a:pt x="4398264" y="466344"/>
                </a:lnTo>
                <a:lnTo>
                  <a:pt x="4398264" y="0"/>
                </a:lnTo>
                <a:close/>
              </a:path>
            </a:pathLst>
          </a:custGeom>
          <a:solidFill>
            <a:srgbClr val="D9D9D9"/>
          </a:solidFill>
        </p:spPr>
        <p:txBody>
          <a:bodyPr wrap="square" lIns="0" tIns="0" rIns="0" bIns="0" rtlCol="0"/>
          <a:lstStyle/>
          <a:p>
            <a:endParaRPr/>
          </a:p>
        </p:txBody>
      </p:sp>
      <p:sp>
        <p:nvSpPr>
          <p:cNvPr id="7" name="object 7"/>
          <p:cNvSpPr/>
          <p:nvPr/>
        </p:nvSpPr>
        <p:spPr>
          <a:xfrm>
            <a:off x="0" y="6681215"/>
            <a:ext cx="9144000" cy="177165"/>
          </a:xfrm>
          <a:custGeom>
            <a:avLst/>
            <a:gdLst/>
            <a:ahLst/>
            <a:cxnLst/>
            <a:rect l="l" t="t" r="r" b="b"/>
            <a:pathLst>
              <a:path w="9144000" h="177165">
                <a:moveTo>
                  <a:pt x="9144000" y="0"/>
                </a:moveTo>
                <a:lnTo>
                  <a:pt x="0" y="0"/>
                </a:lnTo>
                <a:lnTo>
                  <a:pt x="0" y="176784"/>
                </a:lnTo>
                <a:lnTo>
                  <a:pt x="9144000" y="176784"/>
                </a:lnTo>
                <a:lnTo>
                  <a:pt x="9144000" y="0"/>
                </a:lnTo>
                <a:close/>
              </a:path>
            </a:pathLst>
          </a:custGeom>
          <a:solidFill>
            <a:srgbClr val="071C2C"/>
          </a:solidFill>
        </p:spPr>
        <p:txBody>
          <a:bodyPr wrap="square" lIns="0" tIns="0" rIns="0" bIns="0" rtlCol="0"/>
          <a:lstStyle/>
          <a:p>
            <a:endParaRPr/>
          </a:p>
        </p:txBody>
      </p:sp>
      <p:sp>
        <p:nvSpPr>
          <p:cNvPr id="8" name="object 8"/>
          <p:cNvSpPr txBox="1">
            <a:spLocks noGrp="1"/>
          </p:cNvSpPr>
          <p:nvPr>
            <p:ph type="title"/>
          </p:nvPr>
        </p:nvSpPr>
        <p:spPr>
          <a:xfrm>
            <a:off x="452424" y="198501"/>
            <a:ext cx="3967176" cy="244939"/>
          </a:xfrm>
          <a:prstGeom prst="rect">
            <a:avLst/>
          </a:prstGeom>
        </p:spPr>
        <p:txBody>
          <a:bodyPr vert="horz" wrap="square" lIns="0" tIns="13970" rIns="0" bIns="0" rtlCol="0">
            <a:spAutoFit/>
          </a:bodyPr>
          <a:lstStyle/>
          <a:p>
            <a:pPr marL="12700">
              <a:lnSpc>
                <a:spcPct val="100000"/>
              </a:lnSpc>
              <a:spcBef>
                <a:spcPts val="110"/>
              </a:spcBef>
            </a:pPr>
            <a:r>
              <a:rPr lang="en-US" sz="1500" spc="5" dirty="0">
                <a:solidFill>
                  <a:srgbClr val="0D0D0D"/>
                </a:solidFill>
              </a:rPr>
              <a:t>Target Market</a:t>
            </a:r>
            <a:r>
              <a:rPr sz="1500" dirty="0">
                <a:solidFill>
                  <a:srgbClr val="0D0D0D"/>
                </a:solidFill>
              </a:rPr>
              <a:t>:</a:t>
            </a:r>
            <a:r>
              <a:rPr sz="1500" spc="-15" dirty="0">
                <a:solidFill>
                  <a:srgbClr val="0D0D0D"/>
                </a:solidFill>
              </a:rPr>
              <a:t> </a:t>
            </a:r>
            <a:r>
              <a:rPr lang="en-IN" sz="1500" spc="-15" dirty="0">
                <a:solidFill>
                  <a:srgbClr val="0D0D0D"/>
                </a:solidFill>
              </a:rPr>
              <a:t>WSF</a:t>
            </a:r>
            <a:endParaRPr sz="1500" dirty="0"/>
          </a:p>
        </p:txBody>
      </p:sp>
      <p:grpSp>
        <p:nvGrpSpPr>
          <p:cNvPr id="9" name="object 9"/>
          <p:cNvGrpSpPr/>
          <p:nvPr/>
        </p:nvGrpSpPr>
        <p:grpSpPr>
          <a:xfrm>
            <a:off x="0" y="666983"/>
            <a:ext cx="8680956" cy="1546170"/>
            <a:chOff x="0" y="908302"/>
            <a:chExt cx="8680956" cy="1650493"/>
          </a:xfrm>
        </p:grpSpPr>
        <p:sp>
          <p:nvSpPr>
            <p:cNvPr id="11" name="object 11"/>
            <p:cNvSpPr/>
            <p:nvPr/>
          </p:nvSpPr>
          <p:spPr>
            <a:xfrm>
              <a:off x="0" y="1369080"/>
              <a:ext cx="320040" cy="853440"/>
            </a:xfrm>
            <a:custGeom>
              <a:avLst/>
              <a:gdLst/>
              <a:ahLst/>
              <a:cxnLst/>
              <a:rect l="l" t="t" r="r" b="b"/>
              <a:pathLst>
                <a:path w="320040" h="853439">
                  <a:moveTo>
                    <a:pt x="320040" y="0"/>
                  </a:moveTo>
                  <a:lnTo>
                    <a:pt x="0" y="0"/>
                  </a:lnTo>
                  <a:lnTo>
                    <a:pt x="0" y="853439"/>
                  </a:lnTo>
                  <a:lnTo>
                    <a:pt x="320040" y="853439"/>
                  </a:lnTo>
                  <a:lnTo>
                    <a:pt x="320040" y="0"/>
                  </a:lnTo>
                  <a:close/>
                </a:path>
              </a:pathLst>
            </a:custGeom>
            <a:solidFill>
              <a:srgbClr val="ACB8C9"/>
            </a:solidFill>
          </p:spPr>
          <p:txBody>
            <a:bodyPr wrap="square" lIns="0" tIns="0" rIns="0" bIns="0" rtlCol="0"/>
            <a:lstStyle/>
            <a:p>
              <a:endParaRPr/>
            </a:p>
          </p:txBody>
        </p:sp>
        <p:sp>
          <p:nvSpPr>
            <p:cNvPr id="10" name="object 10"/>
            <p:cNvSpPr/>
            <p:nvPr/>
          </p:nvSpPr>
          <p:spPr>
            <a:xfrm>
              <a:off x="109727" y="908302"/>
              <a:ext cx="8571229" cy="1650493"/>
            </a:xfrm>
            <a:custGeom>
              <a:avLst/>
              <a:gdLst/>
              <a:ahLst/>
              <a:cxnLst/>
              <a:rect l="l" t="t" r="r" b="b"/>
              <a:pathLst>
                <a:path w="8525510" h="1179830">
                  <a:moveTo>
                    <a:pt x="8525256" y="0"/>
                  </a:moveTo>
                  <a:lnTo>
                    <a:pt x="0" y="0"/>
                  </a:lnTo>
                  <a:lnTo>
                    <a:pt x="0" y="1179576"/>
                  </a:lnTo>
                  <a:lnTo>
                    <a:pt x="8525256" y="1179576"/>
                  </a:lnTo>
                  <a:lnTo>
                    <a:pt x="8525256" y="0"/>
                  </a:lnTo>
                  <a:close/>
                </a:path>
              </a:pathLst>
            </a:custGeom>
            <a:solidFill>
              <a:srgbClr val="333E50"/>
            </a:solidFill>
          </p:spPr>
          <p:txBody>
            <a:bodyPr wrap="square" lIns="0" tIns="0" rIns="0" bIns="0" rtlCol="0"/>
            <a:lstStyle/>
            <a:p>
              <a:endParaRPr/>
            </a:p>
          </p:txBody>
        </p:sp>
      </p:grpSp>
      <p:sp>
        <p:nvSpPr>
          <p:cNvPr id="12" name="object 12"/>
          <p:cNvSpPr txBox="1"/>
          <p:nvPr/>
        </p:nvSpPr>
        <p:spPr>
          <a:xfrm>
            <a:off x="173735" y="640651"/>
            <a:ext cx="8418575" cy="953787"/>
          </a:xfrm>
          <a:prstGeom prst="rect">
            <a:avLst/>
          </a:prstGeom>
        </p:spPr>
        <p:txBody>
          <a:bodyPr vert="horz" wrap="square" lIns="0" tIns="13970" rIns="0" bIns="0" rtlCol="0">
            <a:spAutoFit/>
          </a:bodyPr>
          <a:lstStyle/>
          <a:p>
            <a:pPr marL="12700" marR="5080" algn="just">
              <a:lnSpc>
                <a:spcPct val="99200"/>
              </a:lnSpc>
              <a:spcBef>
                <a:spcPts val="110"/>
              </a:spcBef>
            </a:pPr>
            <a:r>
              <a:rPr lang="en-US" sz="1200" spc="-5" dirty="0">
                <a:solidFill>
                  <a:srgbClr val="FFFFFF"/>
                </a:solidFill>
                <a:latin typeface="Arial MT"/>
                <a:cs typeface="Arial MT"/>
              </a:rPr>
              <a:t>WSF (Water Soluble Fertilizers) are fertilizers that are completely soluble in the water and are readily available for absorption by plants. They are easy to apply with minimum efforts such as Foliar Spray and Fertigation avoiding evaporation, leaching or water-runoff especially for hydroponics and drip irrigation method-based farming</a:t>
            </a:r>
          </a:p>
          <a:p>
            <a:pPr marL="12700" marR="5080" algn="just">
              <a:lnSpc>
                <a:spcPct val="99200"/>
              </a:lnSpc>
              <a:spcBef>
                <a:spcPts val="110"/>
              </a:spcBef>
            </a:pPr>
            <a:endParaRPr lang="en-US" sz="1200" spc="-5" dirty="0">
              <a:solidFill>
                <a:srgbClr val="FFFFFF"/>
              </a:solidFill>
              <a:latin typeface="Arial MT"/>
              <a:cs typeface="Arial MT"/>
            </a:endParaRPr>
          </a:p>
          <a:p>
            <a:pPr marL="12700" marR="5080" algn="just">
              <a:lnSpc>
                <a:spcPct val="99200"/>
              </a:lnSpc>
              <a:spcBef>
                <a:spcPts val="110"/>
              </a:spcBef>
            </a:pPr>
            <a:r>
              <a:rPr lang="en-US" sz="1200" spc="-5" dirty="0">
                <a:solidFill>
                  <a:srgbClr val="FFFFFF"/>
                </a:solidFill>
                <a:latin typeface="Arial MT"/>
              </a:rPr>
              <a:t>Key end uses of WSF include </a:t>
            </a:r>
            <a:r>
              <a:rPr lang="en-US" sz="1200" spc="-5" dirty="0">
                <a:solidFill>
                  <a:srgbClr val="FFFFFF"/>
                </a:solidFill>
                <a:latin typeface="Arial MT"/>
                <a:cs typeface="Arial MT"/>
              </a:rPr>
              <a:t>foliage crops, field &amp; cash crops, fruits &amp; vegetables, gardening &amp; horticulture</a:t>
            </a:r>
            <a:endParaRPr lang="en-US" sz="1200" spc="-5" dirty="0">
              <a:solidFill>
                <a:srgbClr val="FFFFFF"/>
              </a:solidFill>
              <a:latin typeface="Arial MT"/>
            </a:endParaRPr>
          </a:p>
        </p:txBody>
      </p:sp>
      <p:sp>
        <p:nvSpPr>
          <p:cNvPr id="13" name="object 13"/>
          <p:cNvSpPr txBox="1"/>
          <p:nvPr/>
        </p:nvSpPr>
        <p:spPr>
          <a:xfrm>
            <a:off x="7141211" y="2656413"/>
            <a:ext cx="1774189" cy="2785378"/>
          </a:xfrm>
          <a:prstGeom prst="rect">
            <a:avLst/>
          </a:prstGeom>
          <a:ln w="18288">
            <a:solidFill>
              <a:srgbClr val="333E50"/>
            </a:solidFill>
          </a:ln>
        </p:spPr>
        <p:txBody>
          <a:bodyPr vert="horz" wrap="square" lIns="0" tIns="0" rIns="0" bIns="0" rtlCol="0">
            <a:spAutoFit/>
          </a:bodyPr>
          <a:lstStyle/>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gn="ctr">
              <a:spcBef>
                <a:spcPts val="1080"/>
              </a:spcBef>
            </a:pPr>
            <a:r>
              <a:rPr lang="en-IN" sz="900" b="1" spc="5" dirty="0">
                <a:solidFill>
                  <a:srgbClr val="3A3838"/>
                </a:solidFill>
                <a:latin typeface="Verdana"/>
              </a:rPr>
              <a:t>Base Year</a:t>
            </a:r>
          </a:p>
          <a:p>
            <a:pPr marL="2540" algn="ctr">
              <a:spcBef>
                <a:spcPts val="975"/>
              </a:spcBef>
            </a:pPr>
            <a:r>
              <a:rPr lang="en-IN" sz="1050" b="1" spc="-10" dirty="0">
                <a:solidFill>
                  <a:srgbClr val="1E5C60"/>
                </a:solidFill>
                <a:latin typeface="Verdana"/>
              </a:rPr>
              <a:t>2017-2020</a:t>
            </a:r>
            <a:endParaRPr lang="en-IN" sz="1500" dirty="0">
              <a:latin typeface="Times New Roman"/>
              <a:cs typeface="Times New Roman"/>
            </a:endParaRPr>
          </a:p>
          <a:p>
            <a:pPr algn="ctr">
              <a:lnSpc>
                <a:spcPct val="100000"/>
              </a:lnSpc>
              <a:spcBef>
                <a:spcPts val="1080"/>
              </a:spcBef>
            </a:pPr>
            <a:r>
              <a:rPr sz="900" b="1" spc="5" dirty="0">
                <a:solidFill>
                  <a:srgbClr val="3A3838"/>
                </a:solidFill>
                <a:latin typeface="Verdana"/>
                <a:cs typeface="Verdana"/>
              </a:rPr>
              <a:t>Base</a:t>
            </a:r>
            <a:r>
              <a:rPr sz="900" b="1" spc="-65" dirty="0">
                <a:solidFill>
                  <a:srgbClr val="3A3838"/>
                </a:solidFill>
                <a:latin typeface="Verdana"/>
                <a:cs typeface="Verdana"/>
              </a:rPr>
              <a:t> </a:t>
            </a:r>
            <a:r>
              <a:rPr sz="900" b="1" dirty="0">
                <a:solidFill>
                  <a:srgbClr val="3A3838"/>
                </a:solidFill>
                <a:latin typeface="Verdana"/>
                <a:cs typeface="Verdana"/>
              </a:rPr>
              <a:t>Year</a:t>
            </a:r>
            <a:endParaRPr sz="900" dirty="0">
              <a:latin typeface="Verdana"/>
              <a:cs typeface="Verdana"/>
            </a:endParaRPr>
          </a:p>
          <a:p>
            <a:pPr marL="2540" algn="ctr">
              <a:lnSpc>
                <a:spcPct val="100000"/>
              </a:lnSpc>
              <a:spcBef>
                <a:spcPts val="975"/>
              </a:spcBef>
            </a:pPr>
            <a:r>
              <a:rPr sz="1050" b="1" spc="-10" dirty="0">
                <a:solidFill>
                  <a:srgbClr val="1E5C60"/>
                </a:solidFill>
                <a:latin typeface="Verdana"/>
                <a:cs typeface="Verdana"/>
              </a:rPr>
              <a:t>20</a:t>
            </a:r>
            <a:r>
              <a:rPr lang="en-US" sz="1050" b="1" spc="-10" dirty="0">
                <a:solidFill>
                  <a:srgbClr val="1E5C60"/>
                </a:solidFill>
                <a:latin typeface="Verdana"/>
                <a:cs typeface="Verdana"/>
              </a:rPr>
              <a:t>21</a:t>
            </a:r>
            <a:endParaRPr sz="1050" dirty="0">
              <a:latin typeface="Verdana"/>
              <a:cs typeface="Verdana"/>
            </a:endParaRPr>
          </a:p>
          <a:p>
            <a:pPr algn="ctr">
              <a:lnSpc>
                <a:spcPct val="100000"/>
              </a:lnSpc>
              <a:spcBef>
                <a:spcPts val="1100"/>
              </a:spcBef>
            </a:pPr>
            <a:r>
              <a:rPr sz="900" b="1" dirty="0">
                <a:solidFill>
                  <a:srgbClr val="3A3838"/>
                </a:solidFill>
                <a:latin typeface="Verdana"/>
                <a:cs typeface="Verdana"/>
              </a:rPr>
              <a:t>Estimated</a:t>
            </a:r>
            <a:r>
              <a:rPr sz="900" b="1" spc="-65" dirty="0">
                <a:solidFill>
                  <a:srgbClr val="3A3838"/>
                </a:solidFill>
                <a:latin typeface="Verdana"/>
                <a:cs typeface="Verdana"/>
              </a:rPr>
              <a:t> </a:t>
            </a:r>
            <a:r>
              <a:rPr sz="900" b="1" dirty="0">
                <a:solidFill>
                  <a:srgbClr val="3A3838"/>
                </a:solidFill>
                <a:latin typeface="Verdana"/>
                <a:cs typeface="Verdana"/>
              </a:rPr>
              <a:t>Year</a:t>
            </a:r>
            <a:endParaRPr sz="900" dirty="0">
              <a:latin typeface="Verdana"/>
              <a:cs typeface="Verdana"/>
            </a:endParaRPr>
          </a:p>
          <a:p>
            <a:pPr marL="2540" algn="ctr">
              <a:lnSpc>
                <a:spcPct val="100000"/>
              </a:lnSpc>
              <a:spcBef>
                <a:spcPts val="955"/>
              </a:spcBef>
            </a:pPr>
            <a:r>
              <a:rPr sz="1050" b="1" spc="-10" dirty="0">
                <a:solidFill>
                  <a:srgbClr val="1E5C60"/>
                </a:solidFill>
                <a:latin typeface="Verdana"/>
                <a:cs typeface="Verdana"/>
              </a:rPr>
              <a:t>202</a:t>
            </a:r>
            <a:r>
              <a:rPr lang="en-US" sz="1050" b="1" spc="-10" dirty="0">
                <a:solidFill>
                  <a:srgbClr val="1E5C60"/>
                </a:solidFill>
                <a:latin typeface="Verdana"/>
                <a:cs typeface="Verdana"/>
              </a:rPr>
              <a:t>2</a:t>
            </a:r>
            <a:endParaRPr sz="1050" dirty="0">
              <a:latin typeface="Verdana"/>
              <a:cs typeface="Verdana"/>
            </a:endParaRPr>
          </a:p>
          <a:p>
            <a:pPr algn="ctr">
              <a:lnSpc>
                <a:spcPct val="100000"/>
              </a:lnSpc>
              <a:spcBef>
                <a:spcPts val="1100"/>
              </a:spcBef>
            </a:pPr>
            <a:r>
              <a:rPr sz="900" b="1" spc="5" dirty="0">
                <a:solidFill>
                  <a:srgbClr val="3A3838"/>
                </a:solidFill>
                <a:latin typeface="Verdana"/>
                <a:cs typeface="Verdana"/>
              </a:rPr>
              <a:t>F</a:t>
            </a:r>
            <a:r>
              <a:rPr sz="900" b="1" dirty="0">
                <a:solidFill>
                  <a:srgbClr val="3A3838"/>
                </a:solidFill>
                <a:latin typeface="Verdana"/>
                <a:cs typeface="Verdana"/>
              </a:rPr>
              <a:t>or</a:t>
            </a:r>
            <a:r>
              <a:rPr sz="900" b="1" spc="-5" dirty="0">
                <a:solidFill>
                  <a:srgbClr val="3A3838"/>
                </a:solidFill>
                <a:latin typeface="Verdana"/>
                <a:cs typeface="Verdana"/>
              </a:rPr>
              <a:t>e</a:t>
            </a:r>
            <a:r>
              <a:rPr sz="900" b="1" spc="-10" dirty="0">
                <a:solidFill>
                  <a:srgbClr val="3A3838"/>
                </a:solidFill>
                <a:latin typeface="Verdana"/>
                <a:cs typeface="Verdana"/>
              </a:rPr>
              <a:t>ca</a:t>
            </a:r>
            <a:r>
              <a:rPr sz="900" b="1" spc="10" dirty="0">
                <a:solidFill>
                  <a:srgbClr val="3A3838"/>
                </a:solidFill>
                <a:latin typeface="Verdana"/>
                <a:cs typeface="Verdana"/>
              </a:rPr>
              <a:t>s</a:t>
            </a:r>
            <a:r>
              <a:rPr sz="900" b="1" spc="5" dirty="0">
                <a:solidFill>
                  <a:srgbClr val="3A3838"/>
                </a:solidFill>
                <a:latin typeface="Verdana"/>
                <a:cs typeface="Verdana"/>
              </a:rPr>
              <a:t>t</a:t>
            </a:r>
            <a:r>
              <a:rPr sz="900" b="1" spc="-55" dirty="0">
                <a:solidFill>
                  <a:srgbClr val="3A3838"/>
                </a:solidFill>
                <a:latin typeface="Verdana"/>
                <a:cs typeface="Verdana"/>
              </a:rPr>
              <a:t> </a:t>
            </a:r>
            <a:r>
              <a:rPr sz="900" b="1" spc="10" dirty="0">
                <a:solidFill>
                  <a:srgbClr val="3A3838"/>
                </a:solidFill>
                <a:latin typeface="Verdana"/>
                <a:cs typeface="Verdana"/>
              </a:rPr>
              <a:t>P</a:t>
            </a:r>
            <a:r>
              <a:rPr sz="900" b="1" spc="-5" dirty="0">
                <a:solidFill>
                  <a:srgbClr val="3A3838"/>
                </a:solidFill>
                <a:latin typeface="Verdana"/>
                <a:cs typeface="Verdana"/>
              </a:rPr>
              <a:t>e</a:t>
            </a:r>
            <a:r>
              <a:rPr sz="900" b="1" dirty="0">
                <a:solidFill>
                  <a:srgbClr val="3A3838"/>
                </a:solidFill>
                <a:latin typeface="Verdana"/>
                <a:cs typeface="Verdana"/>
              </a:rPr>
              <a:t>rio</a:t>
            </a:r>
            <a:r>
              <a:rPr sz="900" b="1" spc="10" dirty="0">
                <a:solidFill>
                  <a:srgbClr val="3A3838"/>
                </a:solidFill>
                <a:latin typeface="Verdana"/>
                <a:cs typeface="Verdana"/>
              </a:rPr>
              <a:t>d</a:t>
            </a:r>
            <a:endParaRPr sz="900" dirty="0">
              <a:latin typeface="Verdana"/>
              <a:cs typeface="Verdana"/>
            </a:endParaRPr>
          </a:p>
          <a:p>
            <a:pPr marL="2540" algn="ctr">
              <a:lnSpc>
                <a:spcPct val="100000"/>
              </a:lnSpc>
              <a:spcBef>
                <a:spcPts val="980"/>
              </a:spcBef>
            </a:pPr>
            <a:r>
              <a:rPr sz="1050" b="1" spc="-5" dirty="0">
                <a:solidFill>
                  <a:srgbClr val="1E5C60"/>
                </a:solidFill>
                <a:latin typeface="Verdana"/>
                <a:cs typeface="Verdana"/>
              </a:rPr>
              <a:t>202</a:t>
            </a:r>
            <a:r>
              <a:rPr lang="en-US" sz="1050" b="1" spc="-5" dirty="0">
                <a:solidFill>
                  <a:srgbClr val="1E5C60"/>
                </a:solidFill>
                <a:latin typeface="Verdana"/>
                <a:cs typeface="Verdana"/>
              </a:rPr>
              <a:t>3</a:t>
            </a:r>
            <a:r>
              <a:rPr sz="1050" b="1" spc="-10" dirty="0">
                <a:solidFill>
                  <a:srgbClr val="1E5C60"/>
                </a:solidFill>
                <a:latin typeface="Verdana"/>
                <a:cs typeface="Verdana"/>
              </a:rPr>
              <a:t> </a:t>
            </a:r>
            <a:r>
              <a:rPr sz="1050" b="1" dirty="0">
                <a:solidFill>
                  <a:srgbClr val="1E5C60"/>
                </a:solidFill>
                <a:latin typeface="Verdana"/>
                <a:cs typeface="Verdana"/>
              </a:rPr>
              <a:t>–</a:t>
            </a:r>
            <a:r>
              <a:rPr sz="1050" b="1" spc="-35" dirty="0">
                <a:solidFill>
                  <a:srgbClr val="1E5C60"/>
                </a:solidFill>
                <a:latin typeface="Verdana"/>
                <a:cs typeface="Verdana"/>
              </a:rPr>
              <a:t> </a:t>
            </a:r>
            <a:r>
              <a:rPr sz="1050" b="1" spc="-10" dirty="0">
                <a:solidFill>
                  <a:srgbClr val="1E5C60"/>
                </a:solidFill>
                <a:latin typeface="Verdana"/>
                <a:cs typeface="Verdana"/>
              </a:rPr>
              <a:t>20</a:t>
            </a:r>
            <a:r>
              <a:rPr lang="en-US" sz="1050" b="1" spc="-10" dirty="0">
                <a:solidFill>
                  <a:srgbClr val="1E5C60"/>
                </a:solidFill>
                <a:latin typeface="Verdana"/>
                <a:cs typeface="Verdana"/>
              </a:rPr>
              <a:t>35</a:t>
            </a:r>
            <a:endParaRPr sz="1050" dirty="0">
              <a:latin typeface="Verdana"/>
              <a:cs typeface="Verdana"/>
            </a:endParaRPr>
          </a:p>
        </p:txBody>
      </p:sp>
      <p:sp>
        <p:nvSpPr>
          <p:cNvPr id="14" name="object 14"/>
          <p:cNvSpPr txBox="1"/>
          <p:nvPr/>
        </p:nvSpPr>
        <p:spPr>
          <a:xfrm>
            <a:off x="7461250" y="2743200"/>
            <a:ext cx="1073150" cy="360045"/>
          </a:xfrm>
          <a:prstGeom prst="rect">
            <a:avLst/>
          </a:prstGeom>
          <a:solidFill>
            <a:srgbClr val="333E50"/>
          </a:solidFill>
        </p:spPr>
        <p:txBody>
          <a:bodyPr vert="horz" wrap="square" lIns="0" tIns="88265" rIns="0" bIns="0" rtlCol="0">
            <a:spAutoFit/>
          </a:bodyPr>
          <a:lstStyle/>
          <a:p>
            <a:pPr marL="208915">
              <a:lnSpc>
                <a:spcPct val="100000"/>
              </a:lnSpc>
              <a:spcBef>
                <a:spcPts val="695"/>
              </a:spcBef>
            </a:pPr>
            <a:r>
              <a:rPr sz="1100" b="1" dirty="0">
                <a:solidFill>
                  <a:srgbClr val="FFFFFF"/>
                </a:solidFill>
                <a:latin typeface="Calibri"/>
                <a:cs typeface="Calibri"/>
              </a:rPr>
              <a:t>Year</a:t>
            </a:r>
            <a:r>
              <a:rPr sz="1100" b="1" spc="-50" dirty="0">
                <a:solidFill>
                  <a:srgbClr val="FFFFFF"/>
                </a:solidFill>
                <a:latin typeface="Calibri"/>
                <a:cs typeface="Calibri"/>
              </a:rPr>
              <a:t> </a:t>
            </a:r>
            <a:r>
              <a:rPr sz="1100" b="1" dirty="0">
                <a:solidFill>
                  <a:srgbClr val="FFFFFF"/>
                </a:solidFill>
                <a:latin typeface="Calibri"/>
                <a:cs typeface="Calibri"/>
              </a:rPr>
              <a:t>Range</a:t>
            </a:r>
            <a:endParaRPr sz="1100">
              <a:latin typeface="Calibri"/>
              <a:cs typeface="Calibri"/>
            </a:endParaRPr>
          </a:p>
        </p:txBody>
      </p:sp>
      <p:grpSp>
        <p:nvGrpSpPr>
          <p:cNvPr id="15" name="object 15"/>
          <p:cNvGrpSpPr/>
          <p:nvPr/>
        </p:nvGrpSpPr>
        <p:grpSpPr>
          <a:xfrm>
            <a:off x="320040" y="2313464"/>
            <a:ext cx="6586728" cy="4184133"/>
            <a:chOff x="0" y="2680895"/>
            <a:chExt cx="6626859" cy="3592143"/>
          </a:xfrm>
        </p:grpSpPr>
        <p:sp>
          <p:nvSpPr>
            <p:cNvPr id="16" name="object 16"/>
            <p:cNvSpPr/>
            <p:nvPr/>
          </p:nvSpPr>
          <p:spPr>
            <a:xfrm>
              <a:off x="0" y="2770098"/>
              <a:ext cx="6626859" cy="3502940"/>
            </a:xfrm>
            <a:custGeom>
              <a:avLst/>
              <a:gdLst/>
              <a:ahLst/>
              <a:cxnLst/>
              <a:rect l="l" t="t" r="r" b="b"/>
              <a:pathLst>
                <a:path w="6626859" h="3450590">
                  <a:moveTo>
                    <a:pt x="6626352" y="0"/>
                  </a:moveTo>
                  <a:lnTo>
                    <a:pt x="0" y="0"/>
                  </a:lnTo>
                  <a:lnTo>
                    <a:pt x="0" y="3450336"/>
                  </a:lnTo>
                  <a:lnTo>
                    <a:pt x="6626352" y="3450336"/>
                  </a:lnTo>
                  <a:lnTo>
                    <a:pt x="6626352" y="0"/>
                  </a:lnTo>
                  <a:close/>
                </a:path>
              </a:pathLst>
            </a:custGeom>
            <a:solidFill>
              <a:schemeClr val="bg2"/>
            </a:solidFill>
          </p:spPr>
          <p:txBody>
            <a:bodyPr wrap="square" lIns="0" tIns="0" rIns="0" bIns="0" rtlCol="0"/>
            <a:lstStyle/>
            <a:p>
              <a:endParaRPr/>
            </a:p>
          </p:txBody>
        </p:sp>
        <p:sp>
          <p:nvSpPr>
            <p:cNvPr id="17" name="object 17"/>
            <p:cNvSpPr/>
            <p:nvPr/>
          </p:nvSpPr>
          <p:spPr>
            <a:xfrm>
              <a:off x="2396120" y="2680895"/>
              <a:ext cx="2280285" cy="368935"/>
            </a:xfrm>
            <a:custGeom>
              <a:avLst/>
              <a:gdLst/>
              <a:ahLst/>
              <a:cxnLst/>
              <a:rect l="l" t="t" r="r" b="b"/>
              <a:pathLst>
                <a:path w="2280285" h="368935">
                  <a:moveTo>
                    <a:pt x="2279904" y="0"/>
                  </a:moveTo>
                  <a:lnTo>
                    <a:pt x="0" y="0"/>
                  </a:lnTo>
                  <a:lnTo>
                    <a:pt x="0" y="368808"/>
                  </a:lnTo>
                  <a:lnTo>
                    <a:pt x="2279904" y="368808"/>
                  </a:lnTo>
                  <a:lnTo>
                    <a:pt x="2279904" y="0"/>
                  </a:lnTo>
                  <a:close/>
                </a:path>
              </a:pathLst>
            </a:custGeom>
            <a:solidFill>
              <a:srgbClr val="8496AF"/>
            </a:solidFill>
          </p:spPr>
          <p:txBody>
            <a:bodyPr wrap="square" lIns="0" tIns="0" rIns="0" bIns="0" rtlCol="0"/>
            <a:lstStyle/>
            <a:p>
              <a:endParaRPr/>
            </a:p>
          </p:txBody>
        </p:sp>
      </p:grpSp>
      <p:sp>
        <p:nvSpPr>
          <p:cNvPr id="18" name="object 18"/>
          <p:cNvSpPr txBox="1"/>
          <p:nvPr/>
        </p:nvSpPr>
        <p:spPr>
          <a:xfrm>
            <a:off x="3032125" y="2371118"/>
            <a:ext cx="1616075" cy="238125"/>
          </a:xfrm>
          <a:prstGeom prst="rect">
            <a:avLst/>
          </a:prstGeom>
        </p:spPr>
        <p:txBody>
          <a:bodyPr vert="horz" wrap="square" lIns="0" tIns="11430" rIns="0" bIns="0" rtlCol="0">
            <a:spAutoFit/>
          </a:bodyPr>
          <a:lstStyle/>
          <a:p>
            <a:pPr marL="12700">
              <a:lnSpc>
                <a:spcPct val="100000"/>
              </a:lnSpc>
              <a:spcBef>
                <a:spcPts val="90"/>
              </a:spcBef>
            </a:pPr>
            <a:r>
              <a:rPr sz="1400" b="1" spc="-10" dirty="0">
                <a:solidFill>
                  <a:srgbClr val="FFFFFF"/>
                </a:solidFill>
                <a:latin typeface="Calibri"/>
                <a:cs typeface="Calibri"/>
              </a:rPr>
              <a:t>Market</a:t>
            </a:r>
            <a:r>
              <a:rPr sz="1400" b="1" spc="-65" dirty="0">
                <a:solidFill>
                  <a:srgbClr val="FFFFFF"/>
                </a:solidFill>
                <a:latin typeface="Calibri"/>
                <a:cs typeface="Calibri"/>
              </a:rPr>
              <a:t> </a:t>
            </a:r>
            <a:r>
              <a:rPr sz="1400" b="1" spc="-15" dirty="0">
                <a:solidFill>
                  <a:srgbClr val="FFFFFF"/>
                </a:solidFill>
                <a:latin typeface="Calibri"/>
                <a:cs typeface="Calibri"/>
              </a:rPr>
              <a:t>Segmentation</a:t>
            </a:r>
            <a:endParaRPr sz="1400" dirty="0">
              <a:latin typeface="Calibri"/>
              <a:cs typeface="Calibri"/>
            </a:endParaRPr>
          </a:p>
        </p:txBody>
      </p:sp>
      <p:sp>
        <p:nvSpPr>
          <p:cNvPr id="24" name="object 24"/>
          <p:cNvSpPr txBox="1">
            <a:spLocks noGrp="1"/>
          </p:cNvSpPr>
          <p:nvPr>
            <p:ph type="ftr" sz="quarter" idx="5"/>
          </p:nvPr>
        </p:nvSpPr>
        <p:spPr>
          <a:xfrm>
            <a:off x="138099" y="6717218"/>
            <a:ext cx="628650" cy="105157"/>
          </a:xfrm>
          <a:prstGeom prst="rect">
            <a:avLst/>
          </a:prstGeom>
        </p:spPr>
        <p:txBody>
          <a:bodyPr vert="horz" wrap="square" lIns="0" tIns="12700" rIns="0" bIns="0" rtlCol="0">
            <a:spAutoFit/>
          </a:bodyPr>
          <a:lstStyle/>
          <a:p>
            <a:pPr algn="ctr">
              <a:lnSpc>
                <a:spcPct val="100000"/>
              </a:lnSpc>
              <a:spcBef>
                <a:spcPts val="100"/>
              </a:spcBef>
            </a:pPr>
            <a:r>
              <a:rPr dirty="0"/>
              <a:t>©</a:t>
            </a:r>
            <a:r>
              <a:rPr spc="-50" dirty="0"/>
              <a:t> </a:t>
            </a:r>
            <a:r>
              <a:rPr lang="en-IN" spc="-5" dirty="0"/>
              <a:t>ChemAnalyst</a:t>
            </a:r>
            <a:endParaRPr spc="-5" dirty="0"/>
          </a:p>
        </p:txBody>
      </p:sp>
      <p:sp>
        <p:nvSpPr>
          <p:cNvPr id="20" name="object 20"/>
          <p:cNvSpPr txBox="1"/>
          <p:nvPr/>
        </p:nvSpPr>
        <p:spPr>
          <a:xfrm>
            <a:off x="5486400" y="2831670"/>
            <a:ext cx="1271270" cy="1269578"/>
          </a:xfrm>
          <a:prstGeom prst="rect">
            <a:avLst/>
          </a:prstGeom>
        </p:spPr>
        <p:txBody>
          <a:bodyPr vert="horz" wrap="square" lIns="0" tIns="99060" rIns="0" bIns="0" rtlCol="0">
            <a:spAutoFit/>
          </a:bodyPr>
          <a:lstStyle/>
          <a:p>
            <a:pPr marL="52069" algn="ctr">
              <a:lnSpc>
                <a:spcPct val="100000"/>
              </a:lnSpc>
              <a:spcBef>
                <a:spcPts val="780"/>
              </a:spcBef>
            </a:pPr>
            <a:r>
              <a:rPr lang="en-US" sz="1000" b="1" dirty="0">
                <a:solidFill>
                  <a:srgbClr val="333E50"/>
                </a:solidFill>
                <a:latin typeface="Segoe UI"/>
                <a:cs typeface="Segoe UI"/>
              </a:rPr>
              <a:t>     India Market </a:t>
            </a:r>
            <a:r>
              <a:rPr sz="1000" b="1" dirty="0">
                <a:solidFill>
                  <a:srgbClr val="333E50"/>
                </a:solidFill>
                <a:latin typeface="Segoe UI"/>
                <a:cs typeface="Segoe UI"/>
              </a:rPr>
              <a:t>Region</a:t>
            </a:r>
            <a:r>
              <a:rPr lang="en-US" sz="1000" b="1" dirty="0">
                <a:solidFill>
                  <a:srgbClr val="333E50"/>
                </a:solidFill>
                <a:latin typeface="Segoe UI"/>
                <a:cs typeface="Segoe UI"/>
              </a:rPr>
              <a:t>s</a:t>
            </a:r>
            <a:endParaRPr sz="1000" dirty="0">
              <a:latin typeface="Segoe UI"/>
              <a:cs typeface="Segoe UI"/>
            </a:endParaRPr>
          </a:p>
          <a:p>
            <a:pPr marL="183515" lvl="1" indent="-171450">
              <a:spcBef>
                <a:spcPts val="620"/>
              </a:spcBef>
              <a:buFont typeface="Arial MT"/>
              <a:buChar char="•"/>
              <a:tabLst>
                <a:tab pos="183515" algn="l"/>
                <a:tab pos="184150" algn="l"/>
              </a:tabLst>
            </a:pPr>
            <a:r>
              <a:rPr lang="en-US" sz="900" spc="-5" dirty="0">
                <a:solidFill>
                  <a:srgbClr val="333E50"/>
                </a:solidFill>
                <a:latin typeface="Segoe UI"/>
                <a:cs typeface="Segoe UI"/>
              </a:rPr>
              <a:t>North India</a:t>
            </a:r>
          </a:p>
          <a:p>
            <a:pPr marL="183515" lvl="1" indent="-171450">
              <a:spcBef>
                <a:spcPts val="620"/>
              </a:spcBef>
              <a:buFont typeface="Arial MT"/>
              <a:buChar char="•"/>
              <a:tabLst>
                <a:tab pos="183515" algn="l"/>
                <a:tab pos="184150" algn="l"/>
              </a:tabLst>
            </a:pPr>
            <a:r>
              <a:rPr lang="en-US" sz="900" spc="-5" dirty="0">
                <a:solidFill>
                  <a:srgbClr val="333E50"/>
                </a:solidFill>
                <a:latin typeface="Segoe UI"/>
                <a:cs typeface="Segoe UI"/>
              </a:rPr>
              <a:t>South India</a:t>
            </a:r>
          </a:p>
          <a:p>
            <a:pPr marL="183515" lvl="1" indent="-171450">
              <a:spcBef>
                <a:spcPts val="620"/>
              </a:spcBef>
              <a:buFont typeface="Arial MT"/>
              <a:buChar char="•"/>
              <a:tabLst>
                <a:tab pos="183515" algn="l"/>
                <a:tab pos="184150" algn="l"/>
              </a:tabLst>
            </a:pPr>
            <a:r>
              <a:rPr lang="en-US" sz="900" spc="-5" dirty="0">
                <a:solidFill>
                  <a:srgbClr val="333E50"/>
                </a:solidFill>
                <a:latin typeface="Segoe UI"/>
                <a:cs typeface="Segoe UI"/>
              </a:rPr>
              <a:t>East India</a:t>
            </a:r>
          </a:p>
          <a:p>
            <a:pPr marL="183515" lvl="1" indent="-171450">
              <a:spcBef>
                <a:spcPts val="620"/>
              </a:spcBef>
              <a:buFont typeface="Arial MT"/>
              <a:buChar char="•"/>
              <a:tabLst>
                <a:tab pos="183515" algn="l"/>
                <a:tab pos="184150" algn="l"/>
              </a:tabLst>
            </a:pPr>
            <a:r>
              <a:rPr lang="en-US" sz="900" spc="-5" dirty="0">
                <a:solidFill>
                  <a:srgbClr val="333E50"/>
                </a:solidFill>
                <a:latin typeface="Segoe UI"/>
                <a:cs typeface="Segoe UI"/>
              </a:rPr>
              <a:t>West India</a:t>
            </a:r>
          </a:p>
        </p:txBody>
      </p:sp>
      <p:sp>
        <p:nvSpPr>
          <p:cNvPr id="23" name="object 23"/>
          <p:cNvSpPr txBox="1"/>
          <p:nvPr/>
        </p:nvSpPr>
        <p:spPr>
          <a:xfrm>
            <a:off x="2882576" y="2881094"/>
            <a:ext cx="2085549" cy="1393330"/>
          </a:xfrm>
          <a:prstGeom prst="rect">
            <a:avLst/>
          </a:prstGeom>
        </p:spPr>
        <p:txBody>
          <a:bodyPr vert="horz" wrap="square" lIns="0" tIns="13335" rIns="0" bIns="0" rtlCol="0">
            <a:spAutoFit/>
          </a:bodyPr>
          <a:lstStyle/>
          <a:p>
            <a:pPr marL="12700">
              <a:lnSpc>
                <a:spcPct val="100000"/>
              </a:lnSpc>
              <a:spcBef>
                <a:spcPts val="105"/>
              </a:spcBef>
            </a:pPr>
            <a:r>
              <a:rPr lang="en-US" sz="1000" b="1" spc="5" dirty="0">
                <a:solidFill>
                  <a:srgbClr val="333E50"/>
                </a:solidFill>
                <a:latin typeface="Segoe UI"/>
                <a:cs typeface="Segoe UI"/>
              </a:rPr>
              <a:t>         Type</a:t>
            </a:r>
            <a:endParaRPr sz="1000" dirty="0">
              <a:latin typeface="Segoe UI"/>
              <a:cs typeface="Segoe UI"/>
            </a:endParaRPr>
          </a:p>
          <a:p>
            <a:pPr marL="182880" indent="-170815">
              <a:lnSpc>
                <a:spcPct val="100000"/>
              </a:lnSpc>
              <a:spcBef>
                <a:spcPts val="400"/>
              </a:spcBef>
              <a:buFont typeface="Arial MT"/>
              <a:buChar char="•"/>
              <a:tabLst>
                <a:tab pos="182880" algn="l"/>
                <a:tab pos="183515" algn="l"/>
              </a:tabLst>
            </a:pPr>
            <a:r>
              <a:rPr lang="en-IN" sz="900" dirty="0">
                <a:solidFill>
                  <a:srgbClr val="333E50"/>
                </a:solidFill>
                <a:latin typeface="Verdana"/>
                <a:cs typeface="Verdana"/>
              </a:rPr>
              <a:t>Mono Ammonium Phosphate (12-61-0)</a:t>
            </a:r>
          </a:p>
          <a:p>
            <a:pPr marL="182880" indent="-170815">
              <a:lnSpc>
                <a:spcPct val="100000"/>
              </a:lnSpc>
              <a:spcBef>
                <a:spcPts val="400"/>
              </a:spcBef>
              <a:buFont typeface="Arial MT"/>
              <a:buChar char="•"/>
              <a:tabLst>
                <a:tab pos="182880" algn="l"/>
                <a:tab pos="183515" algn="l"/>
              </a:tabLst>
            </a:pPr>
            <a:r>
              <a:rPr lang="en-IN" sz="900" dirty="0">
                <a:solidFill>
                  <a:srgbClr val="333E50"/>
                </a:solidFill>
                <a:latin typeface="Verdana"/>
                <a:cs typeface="Verdana"/>
              </a:rPr>
              <a:t>Mono Potassium Phosphate (0-52-34)</a:t>
            </a:r>
          </a:p>
          <a:p>
            <a:pPr marL="182880" indent="-170815">
              <a:lnSpc>
                <a:spcPct val="100000"/>
              </a:lnSpc>
              <a:spcBef>
                <a:spcPts val="400"/>
              </a:spcBef>
              <a:buFont typeface="Arial MT"/>
              <a:buChar char="•"/>
              <a:tabLst>
                <a:tab pos="182880" algn="l"/>
                <a:tab pos="183515" algn="l"/>
              </a:tabLst>
            </a:pPr>
            <a:r>
              <a:rPr lang="en-IN" sz="900" dirty="0">
                <a:solidFill>
                  <a:srgbClr val="333E50"/>
                </a:solidFill>
                <a:latin typeface="Verdana"/>
                <a:cs typeface="Verdana"/>
              </a:rPr>
              <a:t>Potassium Nitrate (13-0-45)</a:t>
            </a:r>
          </a:p>
          <a:p>
            <a:pPr marL="182880" indent="-170815">
              <a:lnSpc>
                <a:spcPct val="100000"/>
              </a:lnSpc>
              <a:spcBef>
                <a:spcPts val="400"/>
              </a:spcBef>
              <a:buFont typeface="Arial MT"/>
              <a:buChar char="•"/>
              <a:tabLst>
                <a:tab pos="182880" algn="l"/>
                <a:tab pos="183515" algn="l"/>
              </a:tabLst>
            </a:pPr>
            <a:r>
              <a:rPr lang="en-IN" sz="900" dirty="0">
                <a:solidFill>
                  <a:srgbClr val="333E50"/>
                </a:solidFill>
                <a:latin typeface="Verdana"/>
                <a:cs typeface="Verdana"/>
              </a:rPr>
              <a:t>Potassium Sulphate (0-0-50)</a:t>
            </a:r>
          </a:p>
          <a:p>
            <a:pPr marL="182880" indent="-170815">
              <a:lnSpc>
                <a:spcPct val="100000"/>
              </a:lnSpc>
              <a:spcBef>
                <a:spcPts val="400"/>
              </a:spcBef>
              <a:buFont typeface="Arial MT"/>
              <a:buChar char="•"/>
              <a:tabLst>
                <a:tab pos="182880" algn="l"/>
                <a:tab pos="183515" algn="l"/>
              </a:tabLst>
            </a:pPr>
            <a:r>
              <a:rPr lang="en-IN" sz="900" dirty="0">
                <a:solidFill>
                  <a:srgbClr val="333E50"/>
                </a:solidFill>
                <a:latin typeface="Verdana"/>
                <a:cs typeface="Verdana"/>
              </a:rPr>
              <a:t>Calcium Nitrate (15.5-0-0-19)</a:t>
            </a:r>
          </a:p>
        </p:txBody>
      </p:sp>
      <p:pic>
        <p:nvPicPr>
          <p:cNvPr id="26" name="Picture 25" descr="Text&#10;&#10;Description automatically generated">
            <a:extLst>
              <a:ext uri="{FF2B5EF4-FFF2-40B4-BE49-F238E27FC236}">
                <a16:creationId xmlns:a16="http://schemas.microsoft.com/office/drawing/2014/main" id="{47F1810E-8453-43D7-AFD0-F435021BDF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902" y="59032"/>
            <a:ext cx="2028825" cy="523875"/>
          </a:xfrm>
          <a:prstGeom prst="rect">
            <a:avLst/>
          </a:prstGeom>
        </p:spPr>
      </p:pic>
      <p:pic>
        <p:nvPicPr>
          <p:cNvPr id="5" name="Picture 4" descr="A picture containing kitchenware, pan&#10;&#10;Description automatically generated">
            <a:extLst>
              <a:ext uri="{FF2B5EF4-FFF2-40B4-BE49-F238E27FC236}">
                <a16:creationId xmlns:a16="http://schemas.microsoft.com/office/drawing/2014/main" id="{0F29A921-2729-4C16-8D09-F56F3A7D929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18787" y="2881094"/>
            <a:ext cx="2266477" cy="2306067"/>
          </a:xfrm>
          <a:prstGeom prst="rect">
            <a:avLst/>
          </a:prstGeom>
          <a:scene3d>
            <a:camera prst="orthographicFront"/>
            <a:lightRig rig="threePt" dir="t"/>
          </a:scene3d>
          <a:sp3d>
            <a:bevelT w="165100" prst="coolSlant"/>
          </a:sp3d>
        </p:spPr>
      </p:pic>
      <p:sp>
        <p:nvSpPr>
          <p:cNvPr id="27" name="object 23">
            <a:extLst>
              <a:ext uri="{FF2B5EF4-FFF2-40B4-BE49-F238E27FC236}">
                <a16:creationId xmlns:a16="http://schemas.microsoft.com/office/drawing/2014/main" id="{700B34D6-B36A-46C0-9FF6-056F2EC35E88}"/>
              </a:ext>
            </a:extLst>
          </p:cNvPr>
          <p:cNvSpPr txBox="1"/>
          <p:nvPr/>
        </p:nvSpPr>
        <p:spPr>
          <a:xfrm>
            <a:off x="4007755" y="4687938"/>
            <a:ext cx="2085549" cy="926536"/>
          </a:xfrm>
          <a:prstGeom prst="rect">
            <a:avLst/>
          </a:prstGeom>
        </p:spPr>
        <p:txBody>
          <a:bodyPr vert="horz" wrap="square" lIns="0" tIns="13335" rIns="0" bIns="0" rtlCol="0">
            <a:spAutoFit/>
          </a:bodyPr>
          <a:lstStyle/>
          <a:p>
            <a:pPr marL="12700">
              <a:lnSpc>
                <a:spcPct val="100000"/>
              </a:lnSpc>
              <a:spcBef>
                <a:spcPts val="105"/>
              </a:spcBef>
            </a:pPr>
            <a:r>
              <a:rPr lang="en-US" sz="1000" b="1" spc="5" dirty="0">
                <a:solidFill>
                  <a:srgbClr val="333E50"/>
                </a:solidFill>
                <a:latin typeface="Segoe UI"/>
                <a:cs typeface="Segoe UI"/>
              </a:rPr>
              <a:t>         Application</a:t>
            </a:r>
            <a:endParaRPr sz="1000" dirty="0">
              <a:latin typeface="Segoe UI"/>
              <a:cs typeface="Segoe UI"/>
            </a:endParaRPr>
          </a:p>
          <a:p>
            <a:pPr marL="182880" indent="-170815">
              <a:lnSpc>
                <a:spcPct val="100000"/>
              </a:lnSpc>
              <a:spcBef>
                <a:spcPts val="400"/>
              </a:spcBef>
              <a:buFont typeface="Arial MT"/>
              <a:buChar char="•"/>
              <a:tabLst>
                <a:tab pos="182880" algn="l"/>
                <a:tab pos="183515" algn="l"/>
              </a:tabLst>
            </a:pPr>
            <a:r>
              <a:rPr lang="en-IN" sz="900" dirty="0">
                <a:solidFill>
                  <a:srgbClr val="333E50"/>
                </a:solidFill>
                <a:latin typeface="Verdana"/>
                <a:cs typeface="Verdana"/>
              </a:rPr>
              <a:t>Foliage Crops</a:t>
            </a:r>
          </a:p>
          <a:p>
            <a:pPr marL="182880" indent="-170815">
              <a:lnSpc>
                <a:spcPct val="100000"/>
              </a:lnSpc>
              <a:spcBef>
                <a:spcPts val="400"/>
              </a:spcBef>
              <a:buFont typeface="Arial MT"/>
              <a:buChar char="•"/>
              <a:tabLst>
                <a:tab pos="182880" algn="l"/>
                <a:tab pos="183515" algn="l"/>
              </a:tabLst>
            </a:pPr>
            <a:r>
              <a:rPr lang="en-IN" sz="900" dirty="0">
                <a:solidFill>
                  <a:srgbClr val="333E50"/>
                </a:solidFill>
                <a:latin typeface="Verdana"/>
                <a:cs typeface="Verdana"/>
              </a:rPr>
              <a:t>Field &amp; Cash Crops</a:t>
            </a:r>
          </a:p>
          <a:p>
            <a:pPr marL="182880" indent="-170815">
              <a:lnSpc>
                <a:spcPct val="100000"/>
              </a:lnSpc>
              <a:spcBef>
                <a:spcPts val="400"/>
              </a:spcBef>
              <a:buFont typeface="Arial MT"/>
              <a:buChar char="•"/>
              <a:tabLst>
                <a:tab pos="182880" algn="l"/>
                <a:tab pos="183515" algn="l"/>
              </a:tabLst>
            </a:pPr>
            <a:r>
              <a:rPr lang="en-IN" sz="900" dirty="0">
                <a:solidFill>
                  <a:srgbClr val="333E50"/>
                </a:solidFill>
                <a:latin typeface="Verdana"/>
                <a:cs typeface="Verdana"/>
              </a:rPr>
              <a:t>Fruits &amp; Vegetables</a:t>
            </a:r>
          </a:p>
          <a:p>
            <a:pPr marL="182880" indent="-170815">
              <a:lnSpc>
                <a:spcPct val="100000"/>
              </a:lnSpc>
              <a:spcBef>
                <a:spcPts val="400"/>
              </a:spcBef>
              <a:buFont typeface="Arial MT"/>
              <a:buChar char="•"/>
              <a:tabLst>
                <a:tab pos="182880" algn="l"/>
                <a:tab pos="183515" algn="l"/>
              </a:tabLst>
            </a:pPr>
            <a:r>
              <a:rPr lang="en-IN" sz="900" dirty="0">
                <a:solidFill>
                  <a:srgbClr val="333E50"/>
                </a:solidFill>
                <a:latin typeface="Verdana"/>
                <a:cs typeface="Verdana"/>
              </a:rPr>
              <a:t>Gardening &amp; Horticulture</a:t>
            </a:r>
          </a:p>
        </p:txBody>
      </p:sp>
      <p:sp>
        <p:nvSpPr>
          <p:cNvPr id="3" name="Slide Number Placeholder 2">
            <a:extLst>
              <a:ext uri="{FF2B5EF4-FFF2-40B4-BE49-F238E27FC236}">
                <a16:creationId xmlns:a16="http://schemas.microsoft.com/office/drawing/2014/main" id="{06F3AD7E-39D7-40F3-A654-6D9579E97B59}"/>
              </a:ext>
            </a:extLst>
          </p:cNvPr>
          <p:cNvSpPr>
            <a:spLocks noGrp="1"/>
          </p:cNvSpPr>
          <p:nvPr>
            <p:ph type="sldNum" sz="quarter" idx="7"/>
          </p:nvPr>
        </p:nvSpPr>
        <p:spPr/>
        <p:txBody>
          <a:bodyPr/>
          <a:lstStyle/>
          <a:p>
            <a:pPr marL="38100">
              <a:lnSpc>
                <a:spcPts val="1150"/>
              </a:lnSpc>
            </a:pPr>
            <a:fld id="{81D60167-4931-47E6-BA6A-407CBD079E47}" type="slidenum">
              <a:rPr lang="en-IN" smtClean="0"/>
              <a:t>2</a:t>
            </a:fld>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4294967295"/>
          </p:nvPr>
        </p:nvSpPr>
        <p:spPr>
          <a:xfrm>
            <a:off x="381000" y="152400"/>
            <a:ext cx="5791200" cy="246221"/>
          </a:xfrm>
        </p:spPr>
        <p:txBody>
          <a:bodyPr wrap="square" lIns="0" tIns="0" rIns="0" bIns="0">
            <a:spAutoFit/>
          </a:bodyPr>
          <a:lstStyle/>
          <a:p>
            <a:pPr algn="l" rtl="0"/>
            <a:r>
              <a:rPr lang="en-US" sz="1600" b="1" dirty="0">
                <a:solidFill>
                  <a:prstClr val="black"/>
                </a:solidFill>
                <a:latin typeface="Arial" panose="020B0604020202020204" pitchFamily="34" charset="0"/>
                <a:cs typeface="Arial" panose="020B0604020202020204" pitchFamily="34" charset="0"/>
              </a:rPr>
              <a:t>India Water Soluble Fertilizer </a:t>
            </a:r>
            <a:r>
              <a:rPr lang="en-IN" sz="1600" b="1" dirty="0">
                <a:solidFill>
                  <a:prstClr val="black"/>
                </a:solidFill>
                <a:latin typeface="Arial" panose="020B0604020202020204" pitchFamily="34" charset="0"/>
                <a:cs typeface="Arial" panose="020B0604020202020204" pitchFamily="34" charset="0"/>
              </a:rPr>
              <a:t>Market Share, By Region</a:t>
            </a:r>
          </a:p>
        </p:txBody>
      </p:sp>
      <p:sp>
        <p:nvSpPr>
          <p:cNvPr id="8" name="Slide Number Placeholder 7">
            <a:extLst>
              <a:ext uri="{FF2B5EF4-FFF2-40B4-BE49-F238E27FC236}">
                <a16:creationId xmlns:a16="http://schemas.microsoft.com/office/drawing/2014/main" id="{0B961F7D-3BD9-44E7-9209-12390C56400D}"/>
              </a:ext>
            </a:extLst>
          </p:cNvPr>
          <p:cNvSpPr txBox="1">
            <a:spLocks/>
          </p:cNvSpPr>
          <p:nvPr/>
        </p:nvSpPr>
        <p:spPr>
          <a:xfrm>
            <a:off x="8679476" y="6581359"/>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20</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1B9D484A-AEF0-4991-A1E0-55D4E9B555E6}"/>
              </a:ext>
            </a:extLst>
          </p:cNvPr>
          <p:cNvSpPr txBox="1"/>
          <p:nvPr/>
        </p:nvSpPr>
        <p:spPr>
          <a:xfrm>
            <a:off x="7656645" y="3874158"/>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9" name="Chart 8">
            <a:extLst>
              <a:ext uri="{FF2B5EF4-FFF2-40B4-BE49-F238E27FC236}">
                <a16:creationId xmlns:a16="http://schemas.microsoft.com/office/drawing/2014/main" id="{D156EED2-BC1F-43C1-B761-34A4EF6E354B}"/>
              </a:ext>
            </a:extLst>
          </p:cNvPr>
          <p:cNvGraphicFramePr/>
          <p:nvPr>
            <p:extLst>
              <p:ext uri="{D42A27DB-BD31-4B8C-83A1-F6EECF244321}">
                <p14:modId xmlns:p14="http://schemas.microsoft.com/office/powerpoint/2010/main" val="2729656270"/>
              </p:ext>
            </p:extLst>
          </p:nvPr>
        </p:nvGraphicFramePr>
        <p:xfrm>
          <a:off x="38248" y="552632"/>
          <a:ext cx="8953351" cy="3321525"/>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D4901BBE-BCE5-4643-AAF1-7BC44FEB5572}"/>
              </a:ext>
            </a:extLst>
          </p:cNvPr>
          <p:cNvSpPr txBox="1"/>
          <p:nvPr/>
        </p:nvSpPr>
        <p:spPr>
          <a:xfrm>
            <a:off x="381000" y="601351"/>
            <a:ext cx="7772698" cy="292068"/>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5: </a:t>
            </a: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India Water Soluble Fertilizer Market Share, By Region</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 2017-2035F</a:t>
            </a:r>
          </a:p>
        </p:txBody>
      </p:sp>
      <p:sp>
        <p:nvSpPr>
          <p:cNvPr id="11" name="TextBox 10">
            <a:extLst>
              <a:ext uri="{FF2B5EF4-FFF2-40B4-BE49-F238E27FC236}">
                <a16:creationId xmlns:a16="http://schemas.microsoft.com/office/drawing/2014/main" id="{8B918718-49B4-460F-91A9-22BE0BBCCD10}"/>
              </a:ext>
            </a:extLst>
          </p:cNvPr>
          <p:cNvSpPr txBox="1"/>
          <p:nvPr/>
        </p:nvSpPr>
        <p:spPr>
          <a:xfrm>
            <a:off x="7271032" y="7412446"/>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2" name="Footer Placeholder 1">
            <a:extLst>
              <a:ext uri="{FF2B5EF4-FFF2-40B4-BE49-F238E27FC236}">
                <a16:creationId xmlns:a16="http://schemas.microsoft.com/office/drawing/2014/main" id="{7EAA577D-0C1B-4DFD-8F1B-A8ECC2774E45}"/>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5" name="Slide Number Placeholder 4">
            <a:extLst>
              <a:ext uri="{FF2B5EF4-FFF2-40B4-BE49-F238E27FC236}">
                <a16:creationId xmlns:a16="http://schemas.microsoft.com/office/drawing/2014/main" id="{D1F7AD0C-9744-46E1-867B-973603873F9B}"/>
              </a:ext>
            </a:extLst>
          </p:cNvPr>
          <p:cNvSpPr>
            <a:spLocks noGrp="1"/>
          </p:cNvSpPr>
          <p:nvPr>
            <p:ph type="sldNum" sz="quarter" idx="7"/>
          </p:nvPr>
        </p:nvSpPr>
        <p:spPr/>
        <p:txBody>
          <a:bodyPr/>
          <a:lstStyle/>
          <a:p>
            <a:pPr marL="38100">
              <a:lnSpc>
                <a:spcPts val="1150"/>
              </a:lnSpc>
            </a:pPr>
            <a:r>
              <a:rPr lang="en-IN" dirty="0"/>
              <a:t>26</a:t>
            </a:r>
          </a:p>
        </p:txBody>
      </p:sp>
    </p:spTree>
    <p:extLst>
      <p:ext uri="{BB962C8B-B14F-4D97-AF65-F5344CB8AC3E}">
        <p14:creationId xmlns:p14="http://schemas.microsoft.com/office/powerpoint/2010/main" val="1358396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B9B4C6D-3FC9-4217-8C16-13B28270BB4F}"/>
              </a:ext>
            </a:extLst>
          </p:cNvPr>
          <p:cNvSpPr txBox="1"/>
          <p:nvPr/>
        </p:nvSpPr>
        <p:spPr>
          <a:xfrm>
            <a:off x="241823" y="607141"/>
            <a:ext cx="8660354" cy="302006"/>
          </a:xfrm>
          <a:prstGeom prst="rect">
            <a:avLst/>
          </a:prstGeom>
          <a:noFill/>
        </p:spPr>
        <p:txBody>
          <a:bodyPr wrap="square" rtlCol="0">
            <a:spAutoFit/>
          </a:bodyPr>
          <a:lstStyle/>
          <a:p>
            <a:pPr lvl="0">
              <a:lnSpc>
                <a:spcPct val="150000"/>
              </a:lnSpc>
              <a:defRPr/>
            </a:pPr>
            <a:r>
              <a:rPr lang="en-IN" sz="1050" b="1" kern="0" dirty="0">
                <a:latin typeface="Verdana" panose="020B0604030504040204" pitchFamily="34" charset="0"/>
                <a:ea typeface="Verdana" panose="020B0604030504040204" pitchFamily="34" charset="0"/>
                <a:cs typeface="Verdana" panose="020B0604030504040204" pitchFamily="34" charset="0"/>
              </a:rPr>
              <a:t>Figure 6: Area and production of vegetable crops in India, 2015-16 to 2020-21</a:t>
            </a:r>
          </a:p>
        </p:txBody>
      </p:sp>
      <p:graphicFrame>
        <p:nvGraphicFramePr>
          <p:cNvPr id="13" name="Chart 12">
            <a:extLst>
              <a:ext uri="{FF2B5EF4-FFF2-40B4-BE49-F238E27FC236}">
                <a16:creationId xmlns:a16="http://schemas.microsoft.com/office/drawing/2014/main" id="{054C5F79-59C5-449A-B992-80EF2830167E}"/>
              </a:ext>
            </a:extLst>
          </p:cNvPr>
          <p:cNvGraphicFramePr/>
          <p:nvPr>
            <p:extLst>
              <p:ext uri="{D42A27DB-BD31-4B8C-83A1-F6EECF244321}">
                <p14:modId xmlns:p14="http://schemas.microsoft.com/office/powerpoint/2010/main" val="750581478"/>
              </p:ext>
            </p:extLst>
          </p:nvPr>
        </p:nvGraphicFramePr>
        <p:xfrm>
          <a:off x="444366" y="1050225"/>
          <a:ext cx="8355431" cy="1930571"/>
        </p:xfrm>
        <a:graphic>
          <a:graphicData uri="http://schemas.openxmlformats.org/drawingml/2006/chart">
            <c:chart xmlns:c="http://schemas.openxmlformats.org/drawingml/2006/chart" xmlns:r="http://schemas.openxmlformats.org/officeDocument/2006/relationships" r:id="rId2"/>
          </a:graphicData>
        </a:graphic>
      </p:graphicFrame>
      <p:sp>
        <p:nvSpPr>
          <p:cNvPr id="18" name="TextBox 17">
            <a:extLst>
              <a:ext uri="{FF2B5EF4-FFF2-40B4-BE49-F238E27FC236}">
                <a16:creationId xmlns:a16="http://schemas.microsoft.com/office/drawing/2014/main" id="{AB1535CD-B34B-4B60-A0A6-E53277A2E993}"/>
              </a:ext>
            </a:extLst>
          </p:cNvPr>
          <p:cNvSpPr txBox="1"/>
          <p:nvPr/>
        </p:nvSpPr>
        <p:spPr>
          <a:xfrm>
            <a:off x="291904" y="3889718"/>
            <a:ext cx="8660354" cy="302006"/>
          </a:xfrm>
          <a:prstGeom prst="rect">
            <a:avLst/>
          </a:prstGeom>
          <a:noFill/>
        </p:spPr>
        <p:txBody>
          <a:bodyPr wrap="square" rtlCol="0">
            <a:spAutoFit/>
          </a:bodyPr>
          <a:lstStyle/>
          <a:p>
            <a:pPr>
              <a:lnSpc>
                <a:spcPct val="150000"/>
              </a:lnSpc>
              <a:defRPr/>
            </a:pPr>
            <a:r>
              <a:rPr lang="en-IN" sz="1050" b="1" kern="0" dirty="0">
                <a:latin typeface="Verdana" panose="020B0604030504040204" pitchFamily="34" charset="0"/>
                <a:ea typeface="Verdana" panose="020B0604030504040204" pitchFamily="34" charset="0"/>
                <a:cs typeface="Verdana" panose="020B0604030504040204" pitchFamily="34" charset="0"/>
              </a:rPr>
              <a:t>Figure 7: India Liquid Fertilizers Market Size, By Value, 2017 &amp; 2023F (USD Billion)</a:t>
            </a:r>
          </a:p>
        </p:txBody>
      </p:sp>
      <p:graphicFrame>
        <p:nvGraphicFramePr>
          <p:cNvPr id="19" name="Chart 18">
            <a:extLst>
              <a:ext uri="{FF2B5EF4-FFF2-40B4-BE49-F238E27FC236}">
                <a16:creationId xmlns:a16="http://schemas.microsoft.com/office/drawing/2014/main" id="{53A5BB2A-01AE-4DC2-945A-807F37D4C192}"/>
              </a:ext>
            </a:extLst>
          </p:cNvPr>
          <p:cNvGraphicFramePr/>
          <p:nvPr/>
        </p:nvGraphicFramePr>
        <p:xfrm>
          <a:off x="95346" y="4316601"/>
          <a:ext cx="8811520" cy="2125752"/>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3">
            <a:extLst>
              <a:ext uri="{FF2B5EF4-FFF2-40B4-BE49-F238E27FC236}">
                <a16:creationId xmlns:a16="http://schemas.microsoft.com/office/drawing/2014/main" id="{FAF73DE7-7072-4691-9A74-9088BBF52DF4}"/>
              </a:ext>
            </a:extLst>
          </p:cNvPr>
          <p:cNvSpPr txBox="1">
            <a:spLocks/>
          </p:cNvSpPr>
          <p:nvPr/>
        </p:nvSpPr>
        <p:spPr>
          <a:xfrm>
            <a:off x="291904" y="-4307"/>
            <a:ext cx="6108896" cy="45720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 Water Soluble Fertilizer Market: End Use Sector Macroeconomic Growth Indicators</a:t>
            </a:r>
          </a:p>
        </p:txBody>
      </p:sp>
      <p:sp>
        <p:nvSpPr>
          <p:cNvPr id="7" name="TextBox 6">
            <a:extLst>
              <a:ext uri="{FF2B5EF4-FFF2-40B4-BE49-F238E27FC236}">
                <a16:creationId xmlns:a16="http://schemas.microsoft.com/office/drawing/2014/main" id="{04C2A4D8-F0C3-4B3E-8BCA-26DE59BDFE4A}"/>
              </a:ext>
            </a:extLst>
          </p:cNvPr>
          <p:cNvSpPr txBox="1"/>
          <p:nvPr/>
        </p:nvSpPr>
        <p:spPr>
          <a:xfrm>
            <a:off x="7483313" y="6464150"/>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8" name="TextBox 7">
            <a:extLst>
              <a:ext uri="{FF2B5EF4-FFF2-40B4-BE49-F238E27FC236}">
                <a16:creationId xmlns:a16="http://schemas.microsoft.com/office/drawing/2014/main" id="{1FB900A9-5FBC-438C-B5B8-04E3ABD32968}"/>
              </a:ext>
            </a:extLst>
          </p:cNvPr>
          <p:cNvSpPr txBox="1"/>
          <p:nvPr/>
        </p:nvSpPr>
        <p:spPr>
          <a:xfrm>
            <a:off x="6379796" y="2919244"/>
            <a:ext cx="2522381" cy="202630"/>
          </a:xfrm>
          <a:prstGeom prst="rect">
            <a:avLst/>
          </a:prstGeom>
          <a:noFill/>
        </p:spPr>
        <p:txBody>
          <a:bodyPr wrap="square" rtlCol="0">
            <a:spAutoFit/>
          </a:bodyPr>
          <a:lstStyle/>
          <a:p>
            <a:pPr algn="r"/>
            <a:r>
              <a:rPr lang="en-IN" sz="7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Source: Press Information Bureau</a:t>
            </a:r>
          </a:p>
        </p:txBody>
      </p:sp>
      <p:sp>
        <p:nvSpPr>
          <p:cNvPr id="2" name="Footer Placeholder 1">
            <a:extLst>
              <a:ext uri="{FF2B5EF4-FFF2-40B4-BE49-F238E27FC236}">
                <a16:creationId xmlns:a16="http://schemas.microsoft.com/office/drawing/2014/main" id="{90CD7F61-1F89-4BA6-951C-5061E1CA8945}"/>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3" name="Slide Number Placeholder 2">
            <a:extLst>
              <a:ext uri="{FF2B5EF4-FFF2-40B4-BE49-F238E27FC236}">
                <a16:creationId xmlns:a16="http://schemas.microsoft.com/office/drawing/2014/main" id="{C07A4FEA-A5CC-4B45-9A57-B49472A99FAA}"/>
              </a:ext>
            </a:extLst>
          </p:cNvPr>
          <p:cNvSpPr>
            <a:spLocks noGrp="1"/>
          </p:cNvSpPr>
          <p:nvPr>
            <p:ph type="sldNum" sz="quarter" idx="7"/>
          </p:nvPr>
        </p:nvSpPr>
        <p:spPr/>
        <p:txBody>
          <a:bodyPr/>
          <a:lstStyle/>
          <a:p>
            <a:pPr marL="38100">
              <a:lnSpc>
                <a:spcPts val="1150"/>
              </a:lnSpc>
            </a:pPr>
            <a:r>
              <a:rPr lang="en-IN" dirty="0"/>
              <a:t>27</a:t>
            </a:r>
          </a:p>
        </p:txBody>
      </p:sp>
    </p:spTree>
    <p:extLst>
      <p:ext uri="{BB962C8B-B14F-4D97-AF65-F5344CB8AC3E}">
        <p14:creationId xmlns:p14="http://schemas.microsoft.com/office/powerpoint/2010/main" val="4285126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4BF32831-11B8-491A-940F-7945A41868CF}"/>
              </a:ext>
            </a:extLst>
          </p:cNvPr>
          <p:cNvGraphicFramePr/>
          <p:nvPr/>
        </p:nvGraphicFramePr>
        <p:xfrm>
          <a:off x="369053" y="1036059"/>
          <a:ext cx="8355431" cy="1853881"/>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a16="http://schemas.microsoft.com/office/drawing/2014/main" id="{D78BE96A-9021-4CC0-BD1C-DEAB4F61BB3F}"/>
              </a:ext>
            </a:extLst>
          </p:cNvPr>
          <p:cNvSpPr/>
          <p:nvPr/>
        </p:nvSpPr>
        <p:spPr>
          <a:xfrm>
            <a:off x="304800" y="609600"/>
            <a:ext cx="8229600" cy="302006"/>
          </a:xfrm>
          <a:prstGeom prst="rect">
            <a:avLst/>
          </a:prstGeom>
        </p:spPr>
        <p:txBody>
          <a:bodyPr wrap="square">
            <a:spAutoFit/>
          </a:bodyPr>
          <a:lstStyle/>
          <a:p>
            <a:pPr>
              <a:lnSpc>
                <a:spcPct val="150000"/>
              </a:lnSpc>
              <a:defRPr/>
            </a:pPr>
            <a:r>
              <a:rPr lang="en-IN" sz="1050" b="1" kern="0" dirty="0">
                <a:latin typeface="Verdana" panose="020B0604030504040204" pitchFamily="34" charset="0"/>
                <a:ea typeface="Verdana" panose="020B0604030504040204" pitchFamily="34" charset="0"/>
                <a:cs typeface="Verdana" panose="020B0604030504040204" pitchFamily="34" charset="0"/>
              </a:rPr>
              <a:t>Figure 8: India Total Food Grain Production, By Type, By Volume, 2016-2020 ( Million Metric Tons)</a:t>
            </a:r>
          </a:p>
        </p:txBody>
      </p:sp>
      <p:graphicFrame>
        <p:nvGraphicFramePr>
          <p:cNvPr id="8" name="Chart 7">
            <a:extLst>
              <a:ext uri="{FF2B5EF4-FFF2-40B4-BE49-F238E27FC236}">
                <a16:creationId xmlns:a16="http://schemas.microsoft.com/office/drawing/2014/main" id="{EE00C8D1-AA18-4087-949F-A1C5769F9216}"/>
              </a:ext>
            </a:extLst>
          </p:cNvPr>
          <p:cNvGraphicFramePr/>
          <p:nvPr>
            <p:extLst>
              <p:ext uri="{D42A27DB-BD31-4B8C-83A1-F6EECF244321}">
                <p14:modId xmlns:p14="http://schemas.microsoft.com/office/powerpoint/2010/main" val="3761695020"/>
              </p:ext>
            </p:extLst>
          </p:nvPr>
        </p:nvGraphicFramePr>
        <p:xfrm>
          <a:off x="494884" y="2769826"/>
          <a:ext cx="8229600" cy="1561813"/>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57BB40D3-9870-479B-8AA3-C0079407BDD5}"/>
              </a:ext>
            </a:extLst>
          </p:cNvPr>
          <p:cNvSpPr txBox="1"/>
          <p:nvPr/>
        </p:nvSpPr>
        <p:spPr>
          <a:xfrm>
            <a:off x="385635" y="2393066"/>
            <a:ext cx="8660354" cy="302006"/>
          </a:xfrm>
          <a:prstGeom prst="rect">
            <a:avLst/>
          </a:prstGeom>
          <a:noFill/>
        </p:spPr>
        <p:txBody>
          <a:bodyPr wrap="square" rtlCol="0">
            <a:spAutoFit/>
          </a:bodyPr>
          <a:lstStyle/>
          <a:p>
            <a:pPr lvl="0">
              <a:lnSpc>
                <a:spcPct val="150000"/>
              </a:lnSpc>
              <a:defRPr/>
            </a:pPr>
            <a:r>
              <a:rPr lang="en-IN" sz="1050" b="1" kern="0" dirty="0">
                <a:latin typeface="Verdana" panose="020B0604030504040204" pitchFamily="34" charset="0"/>
                <a:ea typeface="Verdana" panose="020B0604030504040204" pitchFamily="34" charset="0"/>
                <a:cs typeface="Verdana" panose="020B0604030504040204" pitchFamily="34" charset="0"/>
              </a:rPr>
              <a:t>Figure 9: Area and production of  total horticulture in India, 2015-16 to 2020-21</a:t>
            </a:r>
          </a:p>
        </p:txBody>
      </p:sp>
      <p:graphicFrame>
        <p:nvGraphicFramePr>
          <p:cNvPr id="10" name="Chart 9">
            <a:extLst>
              <a:ext uri="{FF2B5EF4-FFF2-40B4-BE49-F238E27FC236}">
                <a16:creationId xmlns:a16="http://schemas.microsoft.com/office/drawing/2014/main" id="{144D47BE-884D-4FB2-83F1-C6E46DE6D256}"/>
              </a:ext>
            </a:extLst>
          </p:cNvPr>
          <p:cNvGraphicFramePr/>
          <p:nvPr/>
        </p:nvGraphicFramePr>
        <p:xfrm>
          <a:off x="385635" y="4720535"/>
          <a:ext cx="8618370" cy="1830962"/>
        </p:xfrm>
        <a:graphic>
          <a:graphicData uri="http://schemas.openxmlformats.org/drawingml/2006/chart">
            <c:chart xmlns:c="http://schemas.openxmlformats.org/drawingml/2006/chart" xmlns:r="http://schemas.openxmlformats.org/officeDocument/2006/relationships" r:id="rId4"/>
          </a:graphicData>
        </a:graphic>
      </p:graphicFrame>
      <p:sp>
        <p:nvSpPr>
          <p:cNvPr id="11" name="Rectangle 10">
            <a:extLst>
              <a:ext uri="{FF2B5EF4-FFF2-40B4-BE49-F238E27FC236}">
                <a16:creationId xmlns:a16="http://schemas.microsoft.com/office/drawing/2014/main" id="{90918F68-6462-402B-A7FC-968770768AED}"/>
              </a:ext>
            </a:extLst>
          </p:cNvPr>
          <p:cNvSpPr/>
          <p:nvPr/>
        </p:nvSpPr>
        <p:spPr>
          <a:xfrm>
            <a:off x="346082" y="4538170"/>
            <a:ext cx="7350118" cy="302006"/>
          </a:xfrm>
          <a:prstGeom prst="rect">
            <a:avLst/>
          </a:prstGeom>
        </p:spPr>
        <p:txBody>
          <a:bodyPr wrap="square">
            <a:spAutoFit/>
          </a:bodyPr>
          <a:lstStyle/>
          <a:p>
            <a:pPr>
              <a:lnSpc>
                <a:spcPct val="150000"/>
              </a:lnSpc>
              <a:defRPr/>
            </a:pPr>
            <a:r>
              <a:rPr lang="en-IN" sz="1050" b="1" kern="0" dirty="0">
                <a:latin typeface="Verdana" panose="020B0604030504040204" pitchFamily="34" charset="0"/>
                <a:ea typeface="Verdana" panose="020B0604030504040204" pitchFamily="34" charset="0"/>
                <a:cs typeface="Verdana" panose="020B0604030504040204" pitchFamily="34" charset="0"/>
              </a:rPr>
              <a:t>Figure 10: Area Covered under Micro Irrigation in India, 2005-2021 (Million Hectare)</a:t>
            </a:r>
          </a:p>
        </p:txBody>
      </p:sp>
      <p:sp>
        <p:nvSpPr>
          <p:cNvPr id="12" name="Text Placeholder 3">
            <a:extLst>
              <a:ext uri="{FF2B5EF4-FFF2-40B4-BE49-F238E27FC236}">
                <a16:creationId xmlns:a16="http://schemas.microsoft.com/office/drawing/2014/main" id="{4E18EAE2-7675-409F-9C3D-7C215D0C88C6}"/>
              </a:ext>
            </a:extLst>
          </p:cNvPr>
          <p:cNvSpPr txBox="1">
            <a:spLocks/>
          </p:cNvSpPr>
          <p:nvPr/>
        </p:nvSpPr>
        <p:spPr>
          <a:xfrm>
            <a:off x="291904" y="-4307"/>
            <a:ext cx="6108896" cy="45720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 Water Soluble Fertilizer Market: End Use Sector Macroeconomic Growth Indicators</a:t>
            </a:r>
          </a:p>
        </p:txBody>
      </p:sp>
      <p:sp>
        <p:nvSpPr>
          <p:cNvPr id="13" name="TextBox 12">
            <a:extLst>
              <a:ext uri="{FF2B5EF4-FFF2-40B4-BE49-F238E27FC236}">
                <a16:creationId xmlns:a16="http://schemas.microsoft.com/office/drawing/2014/main" id="{09E6FA0B-7E9F-436A-AC16-01C42CD0300D}"/>
              </a:ext>
            </a:extLst>
          </p:cNvPr>
          <p:cNvSpPr txBox="1"/>
          <p:nvPr/>
        </p:nvSpPr>
        <p:spPr>
          <a:xfrm>
            <a:off x="5050211" y="2255662"/>
            <a:ext cx="3835026" cy="200055"/>
          </a:xfrm>
          <a:prstGeom prst="rect">
            <a:avLst/>
          </a:prstGeom>
          <a:noFill/>
        </p:spPr>
        <p:txBody>
          <a:bodyPr wrap="square" rtlCol="0">
            <a:spAutoFit/>
          </a:bodyPr>
          <a:lstStyle/>
          <a:p>
            <a:pPr algn="r"/>
            <a:r>
              <a:rPr lang="en-IN" sz="7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Source: </a:t>
            </a:r>
            <a:r>
              <a:rPr lang="en-IN" sz="700" i="1" dirty="0">
                <a:solidFill>
                  <a:srgbClr val="7F7F7F"/>
                </a:solidFill>
                <a:latin typeface="Verdana" panose="020B0604030504040204" pitchFamily="34" charset="0"/>
                <a:ea typeface="Verdana" panose="020B0604030504040204" pitchFamily="34" charset="0"/>
                <a:cs typeface="Verdana" panose="020B0604030504040204" pitchFamily="34" charset="0"/>
              </a:rPr>
              <a:t>Ministry of Agriculture &amp; Farmers Welfare, Chemanalyst estimates</a:t>
            </a:r>
            <a:endParaRPr lang="en-IN" sz="7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Box 13">
            <a:extLst>
              <a:ext uri="{FF2B5EF4-FFF2-40B4-BE49-F238E27FC236}">
                <a16:creationId xmlns:a16="http://schemas.microsoft.com/office/drawing/2014/main" id="{0A00C4C0-62DC-47F0-9F7E-EECDCA429032}"/>
              </a:ext>
            </a:extLst>
          </p:cNvPr>
          <p:cNvSpPr txBox="1"/>
          <p:nvPr/>
        </p:nvSpPr>
        <p:spPr>
          <a:xfrm>
            <a:off x="6638049" y="6401699"/>
            <a:ext cx="2310065"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Ficci , ChemAnalyst estimates</a:t>
            </a:r>
          </a:p>
        </p:txBody>
      </p:sp>
      <p:sp>
        <p:nvSpPr>
          <p:cNvPr id="15" name="TextBox 14">
            <a:extLst>
              <a:ext uri="{FF2B5EF4-FFF2-40B4-BE49-F238E27FC236}">
                <a16:creationId xmlns:a16="http://schemas.microsoft.com/office/drawing/2014/main" id="{2C224CF3-A4EB-47CB-971E-605601309F10}"/>
              </a:ext>
            </a:extLst>
          </p:cNvPr>
          <p:cNvSpPr txBox="1"/>
          <p:nvPr/>
        </p:nvSpPr>
        <p:spPr>
          <a:xfrm>
            <a:off x="6327934" y="4274921"/>
            <a:ext cx="2522381" cy="202630"/>
          </a:xfrm>
          <a:prstGeom prst="rect">
            <a:avLst/>
          </a:prstGeom>
          <a:noFill/>
        </p:spPr>
        <p:txBody>
          <a:bodyPr wrap="square" rtlCol="0">
            <a:spAutoFit/>
          </a:bodyPr>
          <a:lstStyle/>
          <a:p>
            <a:pPr algn="r"/>
            <a:r>
              <a:rPr lang="en-IN" sz="7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Source: Press Information Bureau</a:t>
            </a:r>
          </a:p>
        </p:txBody>
      </p:sp>
      <p:sp>
        <p:nvSpPr>
          <p:cNvPr id="4" name="Footer Placeholder 3">
            <a:extLst>
              <a:ext uri="{FF2B5EF4-FFF2-40B4-BE49-F238E27FC236}">
                <a16:creationId xmlns:a16="http://schemas.microsoft.com/office/drawing/2014/main" id="{9EC449FA-63D5-42D4-B5BE-78D76E93AFE1}"/>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5" name="Slide Number Placeholder 4">
            <a:extLst>
              <a:ext uri="{FF2B5EF4-FFF2-40B4-BE49-F238E27FC236}">
                <a16:creationId xmlns:a16="http://schemas.microsoft.com/office/drawing/2014/main" id="{C4652D9F-E91D-4783-A85B-24FC0CA843CD}"/>
              </a:ext>
            </a:extLst>
          </p:cNvPr>
          <p:cNvSpPr>
            <a:spLocks noGrp="1"/>
          </p:cNvSpPr>
          <p:nvPr>
            <p:ph type="sldNum" sz="quarter" idx="7"/>
          </p:nvPr>
        </p:nvSpPr>
        <p:spPr/>
        <p:txBody>
          <a:bodyPr/>
          <a:lstStyle/>
          <a:p>
            <a:pPr marL="38100">
              <a:lnSpc>
                <a:spcPts val="1150"/>
              </a:lnSpc>
            </a:pPr>
            <a:r>
              <a:rPr lang="en-IN" dirty="0"/>
              <a:t>28</a:t>
            </a:r>
          </a:p>
        </p:txBody>
      </p:sp>
    </p:spTree>
    <p:extLst>
      <p:ext uri="{BB962C8B-B14F-4D97-AF65-F5344CB8AC3E}">
        <p14:creationId xmlns:p14="http://schemas.microsoft.com/office/powerpoint/2010/main" val="20334890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7C69951D-F58F-4D30-85AD-134415402791}"/>
              </a:ext>
            </a:extLst>
          </p:cNvPr>
          <p:cNvGraphicFramePr/>
          <p:nvPr>
            <p:extLst>
              <p:ext uri="{D42A27DB-BD31-4B8C-83A1-F6EECF244321}">
                <p14:modId xmlns:p14="http://schemas.microsoft.com/office/powerpoint/2010/main" val="809368801"/>
              </p:ext>
            </p:extLst>
          </p:nvPr>
        </p:nvGraphicFramePr>
        <p:xfrm>
          <a:off x="2057400" y="3505200"/>
          <a:ext cx="5715000" cy="3048000"/>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9501BCD4-3DE4-4F88-9621-185D60A31642}"/>
              </a:ext>
            </a:extLst>
          </p:cNvPr>
          <p:cNvSpPr txBox="1"/>
          <p:nvPr/>
        </p:nvSpPr>
        <p:spPr>
          <a:xfrm>
            <a:off x="789897" y="3085152"/>
            <a:ext cx="7973103" cy="343848"/>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12: </a:t>
            </a: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India major fruits producing Share in 2021, By Key States </a:t>
            </a:r>
            <a:endPar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1" name="Rectangle 10">
            <a:extLst>
              <a:ext uri="{FF2B5EF4-FFF2-40B4-BE49-F238E27FC236}">
                <a16:creationId xmlns:a16="http://schemas.microsoft.com/office/drawing/2014/main" id="{EE1CC22F-B836-4892-B81D-914C377D385A}"/>
              </a:ext>
            </a:extLst>
          </p:cNvPr>
          <p:cNvSpPr/>
          <p:nvPr/>
        </p:nvSpPr>
        <p:spPr>
          <a:xfrm>
            <a:off x="287791" y="646528"/>
            <a:ext cx="8568417" cy="302006"/>
          </a:xfrm>
          <a:prstGeom prst="rect">
            <a:avLst/>
          </a:prstGeom>
        </p:spPr>
        <p:txBody>
          <a:bodyPr wrap="square">
            <a:spAutoFit/>
          </a:bodyPr>
          <a:lstStyle/>
          <a:p>
            <a:pPr>
              <a:lnSpc>
                <a:spcPct val="150000"/>
              </a:lnSpc>
              <a:defRPr/>
            </a:pPr>
            <a:r>
              <a:rPr lang="en-IN" sz="1050" b="1" kern="0" dirty="0">
                <a:latin typeface="Verdana" panose="020B0604030504040204" pitchFamily="34" charset="0"/>
                <a:ea typeface="Verdana" panose="020B0604030504040204" pitchFamily="34" charset="0"/>
                <a:cs typeface="Verdana" panose="020B0604030504040204" pitchFamily="34" charset="0"/>
              </a:rPr>
              <a:t>Figure 11: Partial List of Area Covered Under Drip Irrigation (‘000 Hectares), By State, 2020</a:t>
            </a:r>
          </a:p>
        </p:txBody>
      </p:sp>
      <p:graphicFrame>
        <p:nvGraphicFramePr>
          <p:cNvPr id="12" name="Chart 11">
            <a:extLst>
              <a:ext uri="{FF2B5EF4-FFF2-40B4-BE49-F238E27FC236}">
                <a16:creationId xmlns:a16="http://schemas.microsoft.com/office/drawing/2014/main" id="{2888E33C-81EF-448D-993F-52B2FEFAF897}"/>
              </a:ext>
            </a:extLst>
          </p:cNvPr>
          <p:cNvGraphicFramePr/>
          <p:nvPr/>
        </p:nvGraphicFramePr>
        <p:xfrm>
          <a:off x="358708" y="873386"/>
          <a:ext cx="8497500" cy="1683532"/>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0412AC17-0D0A-41DF-896E-A77C3AC06444}"/>
              </a:ext>
            </a:extLst>
          </p:cNvPr>
          <p:cNvSpPr txBox="1"/>
          <p:nvPr/>
        </p:nvSpPr>
        <p:spPr>
          <a:xfrm>
            <a:off x="6153466" y="6386699"/>
            <a:ext cx="2522381" cy="202630"/>
          </a:xfrm>
          <a:prstGeom prst="rect">
            <a:avLst/>
          </a:prstGeom>
          <a:noFill/>
        </p:spPr>
        <p:txBody>
          <a:bodyPr wrap="square" rtlCol="0">
            <a:spAutoFit/>
          </a:bodyPr>
          <a:lstStyle/>
          <a:p>
            <a:pPr algn="r"/>
            <a:r>
              <a:rPr lang="en-IN" sz="7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Source: </a:t>
            </a:r>
            <a:r>
              <a:rPr lang="en-IN" sz="700" i="1" dirty="0">
                <a:solidFill>
                  <a:srgbClr val="7F7F7F"/>
                </a:solidFill>
                <a:latin typeface="Verdana" panose="020B0604030504040204" pitchFamily="34" charset="0"/>
                <a:ea typeface="Verdana" panose="020B0604030504040204" pitchFamily="34" charset="0"/>
                <a:cs typeface="Verdana" panose="020B0604030504040204" pitchFamily="34" charset="0"/>
              </a:rPr>
              <a:t>Ministry of Agriculture &amp; Farmers Welfare</a:t>
            </a:r>
            <a:endParaRPr lang="en-IN" sz="7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endParaRPr>
          </a:p>
        </p:txBody>
      </p:sp>
      <p:sp>
        <p:nvSpPr>
          <p:cNvPr id="9" name="Text Placeholder 3">
            <a:extLst>
              <a:ext uri="{FF2B5EF4-FFF2-40B4-BE49-F238E27FC236}">
                <a16:creationId xmlns:a16="http://schemas.microsoft.com/office/drawing/2014/main" id="{3B2625E3-BC6A-482C-8AC4-20A4879B06F5}"/>
              </a:ext>
            </a:extLst>
          </p:cNvPr>
          <p:cNvSpPr txBox="1">
            <a:spLocks/>
          </p:cNvSpPr>
          <p:nvPr/>
        </p:nvSpPr>
        <p:spPr>
          <a:xfrm>
            <a:off x="291904" y="-4307"/>
            <a:ext cx="6108896" cy="45720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 Water Soluble Fertilizer Market: Regional Macroeconomic Growth Indicators</a:t>
            </a:r>
          </a:p>
        </p:txBody>
      </p:sp>
      <p:sp>
        <p:nvSpPr>
          <p:cNvPr id="10" name="TextBox 9">
            <a:extLst>
              <a:ext uri="{FF2B5EF4-FFF2-40B4-BE49-F238E27FC236}">
                <a16:creationId xmlns:a16="http://schemas.microsoft.com/office/drawing/2014/main" id="{C496BE35-E7AF-4AEF-A5E9-5AA697082AA4}"/>
              </a:ext>
            </a:extLst>
          </p:cNvPr>
          <p:cNvSpPr txBox="1"/>
          <p:nvPr/>
        </p:nvSpPr>
        <p:spPr>
          <a:xfrm>
            <a:off x="6262911" y="2517090"/>
            <a:ext cx="2522381" cy="202630"/>
          </a:xfrm>
          <a:prstGeom prst="rect">
            <a:avLst/>
          </a:prstGeom>
          <a:noFill/>
        </p:spPr>
        <p:txBody>
          <a:bodyPr wrap="square" rtlCol="0">
            <a:spAutoFit/>
          </a:bodyPr>
          <a:lstStyle/>
          <a:p>
            <a:pPr algn="r"/>
            <a:r>
              <a:rPr lang="en-IN" sz="7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Source: </a:t>
            </a:r>
            <a:r>
              <a:rPr lang="en-IN" sz="700" i="1" dirty="0">
                <a:solidFill>
                  <a:srgbClr val="7F7F7F"/>
                </a:solidFill>
                <a:latin typeface="Verdana" panose="020B0604030504040204" pitchFamily="34" charset="0"/>
                <a:ea typeface="Verdana" panose="020B0604030504040204" pitchFamily="34" charset="0"/>
                <a:cs typeface="Verdana" panose="020B0604030504040204" pitchFamily="34" charset="0"/>
              </a:rPr>
              <a:t>Ministry of Agriculture &amp; Farmers Welfare</a:t>
            </a:r>
            <a:endParaRPr lang="en-IN" sz="7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endParaRPr>
          </a:p>
        </p:txBody>
      </p:sp>
      <p:sp>
        <p:nvSpPr>
          <p:cNvPr id="2" name="Footer Placeholder 1">
            <a:extLst>
              <a:ext uri="{FF2B5EF4-FFF2-40B4-BE49-F238E27FC236}">
                <a16:creationId xmlns:a16="http://schemas.microsoft.com/office/drawing/2014/main" id="{7A479D80-64D5-4113-A41C-0611FCCF9533}"/>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3" name="Slide Number Placeholder 2">
            <a:extLst>
              <a:ext uri="{FF2B5EF4-FFF2-40B4-BE49-F238E27FC236}">
                <a16:creationId xmlns:a16="http://schemas.microsoft.com/office/drawing/2014/main" id="{077F1B7E-8CF8-473E-895E-0254389B350C}"/>
              </a:ext>
            </a:extLst>
          </p:cNvPr>
          <p:cNvSpPr>
            <a:spLocks noGrp="1"/>
          </p:cNvSpPr>
          <p:nvPr>
            <p:ph type="sldNum" sz="quarter" idx="7"/>
          </p:nvPr>
        </p:nvSpPr>
        <p:spPr/>
        <p:txBody>
          <a:bodyPr/>
          <a:lstStyle/>
          <a:p>
            <a:pPr marL="38100">
              <a:lnSpc>
                <a:spcPts val="1150"/>
              </a:lnSpc>
            </a:pPr>
            <a:r>
              <a:rPr lang="en-IN" dirty="0"/>
              <a:t>29</a:t>
            </a:r>
          </a:p>
        </p:txBody>
      </p:sp>
    </p:spTree>
    <p:extLst>
      <p:ext uri="{BB962C8B-B14F-4D97-AF65-F5344CB8AC3E}">
        <p14:creationId xmlns:p14="http://schemas.microsoft.com/office/powerpoint/2010/main" val="3730889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4294967295"/>
          </p:nvPr>
        </p:nvSpPr>
        <p:spPr>
          <a:xfrm>
            <a:off x="241544" y="103830"/>
            <a:ext cx="5930656" cy="246221"/>
          </a:xfrm>
        </p:spPr>
        <p:txBody>
          <a:bodyPr wrap="square" lIns="0" tIns="0" rIns="0" bIns="0">
            <a:spAutoFit/>
          </a:bodyPr>
          <a:lstStyle/>
          <a:p>
            <a:pPr algn="l" rtl="0"/>
            <a:r>
              <a:rPr lang="en-US" sz="1600" b="1" dirty="0">
                <a:solidFill>
                  <a:prstClr val="black"/>
                </a:solidFill>
                <a:latin typeface="Arial" panose="020B0604020202020204" pitchFamily="34" charset="0"/>
                <a:cs typeface="Arial" panose="020B0604020202020204" pitchFamily="34" charset="0"/>
              </a:rPr>
              <a:t>India Water Soluble Fertilizer </a:t>
            </a:r>
            <a:r>
              <a:rPr lang="en-IN" sz="1600" b="1" dirty="0">
                <a:solidFill>
                  <a:prstClr val="black"/>
                </a:solidFill>
                <a:latin typeface="Arial" panose="020B0604020202020204" pitchFamily="34" charset="0"/>
                <a:cs typeface="Arial" panose="020B0604020202020204" pitchFamily="34" charset="0"/>
              </a:rPr>
              <a:t>Market: Key Takeaways</a:t>
            </a:r>
          </a:p>
        </p:txBody>
      </p:sp>
      <p:sp>
        <p:nvSpPr>
          <p:cNvPr id="8" name="Slide Number Placeholder 7">
            <a:extLst>
              <a:ext uri="{FF2B5EF4-FFF2-40B4-BE49-F238E27FC236}">
                <a16:creationId xmlns:a16="http://schemas.microsoft.com/office/drawing/2014/main" id="{0B961F7D-3BD9-44E7-9209-12390C56400D}"/>
              </a:ext>
            </a:extLst>
          </p:cNvPr>
          <p:cNvSpPr txBox="1">
            <a:spLocks/>
          </p:cNvSpPr>
          <p:nvPr/>
        </p:nvSpPr>
        <p:spPr>
          <a:xfrm>
            <a:off x="8679476" y="6581359"/>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24</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Folded Corner 9">
            <a:extLst>
              <a:ext uri="{FF2B5EF4-FFF2-40B4-BE49-F238E27FC236}">
                <a16:creationId xmlns:a16="http://schemas.microsoft.com/office/drawing/2014/main" id="{35449032-1B38-4619-8074-A94C33F940F5}"/>
              </a:ext>
            </a:extLst>
          </p:cNvPr>
          <p:cNvSpPr/>
          <p:nvPr/>
        </p:nvSpPr>
        <p:spPr>
          <a:xfrm>
            <a:off x="88290" y="622545"/>
            <a:ext cx="9036589" cy="5903292"/>
          </a:xfrm>
          <a:prstGeom prst="foldedCorner">
            <a:avLst>
              <a:gd name="adj" fmla="val 6905"/>
            </a:avLst>
          </a:prstGeom>
          <a:solidFill>
            <a:schemeClr val="accent1">
              <a:lumMod val="40000"/>
              <a:lumOff val="60000"/>
            </a:schemeClr>
          </a:solidFill>
          <a:ln>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lgn="just">
              <a:lnSpc>
                <a:spcPct val="150000"/>
              </a:lnSpc>
              <a:buFont typeface="Arial" panose="020B0604020202020204" pitchFamily="34" charset="0"/>
              <a:buChar char="•"/>
              <a:defRPr/>
            </a:pPr>
            <a:r>
              <a:rPr lang="en-IN" sz="1050" dirty="0">
                <a:solidFill>
                  <a:prstClr val="black"/>
                </a:solidFill>
                <a:latin typeface="Verdana" panose="020B0604030504040204" pitchFamily="34" charset="0"/>
                <a:ea typeface="Verdana" panose="020B0604030504040204" pitchFamily="34" charset="0"/>
                <a:cs typeface="Verdana" panose="020B0604030504040204" pitchFamily="34" charset="0"/>
              </a:rPr>
              <a:t>India Liquid fertilizers market consisting primarily of water-soluble fertilizer and nano urea is projected to grow by over 5 % in the next 5-6 years at a healthy pace and is expected to grow further in the next decade due to rapid adoption rate in domestic market of India. An immense growth opportunity also exists for inter-regional markets of Southeast Asia such as SAARC and ASEAN countries to cater the potential demand</a:t>
            </a:r>
          </a:p>
          <a:p>
            <a:pPr marL="228600" indent="-228600" algn="just">
              <a:lnSpc>
                <a:spcPct val="150000"/>
              </a:lnSpc>
              <a:buFont typeface="Arial" panose="020B0604020202020204" pitchFamily="34" charset="0"/>
              <a:buChar char="•"/>
              <a:defRPr/>
            </a:pPr>
            <a:r>
              <a:rPr lang="en-IN" sz="1050" dirty="0">
                <a:solidFill>
                  <a:prstClr val="black"/>
                </a:solidFill>
                <a:latin typeface="Verdana" panose="020B0604030504040204" pitchFamily="34" charset="0"/>
                <a:ea typeface="Verdana" panose="020B0604030504040204" pitchFamily="34" charset="0"/>
                <a:cs typeface="Verdana" panose="020B0604030504040204" pitchFamily="34" charset="0"/>
              </a:rPr>
              <a:t>Water soluble fertilizers are highly preferred by horticulturists as they provide essential nutrients to fruits and vegetables in dry climate and reduce dependency on rain. Moreover, horticulture crops include almost all food crops that form a major part of the diet for the huge population of India. Thus, these crops generate maximum demand for water soluble fertilizers for better yield.</a:t>
            </a:r>
          </a:p>
          <a:p>
            <a:pPr marL="228600" indent="-228600" algn="just">
              <a:lnSpc>
                <a:spcPct val="150000"/>
              </a:lnSpc>
              <a:buFont typeface="Arial" panose="020B0604020202020204" pitchFamily="34" charset="0"/>
              <a:buChar char="•"/>
              <a:defRPr/>
            </a:pPr>
            <a:r>
              <a:rPr lang="en-IN" sz="1050" dirty="0">
                <a:solidFill>
                  <a:prstClr val="black"/>
                </a:solidFill>
                <a:latin typeface="Verdana" panose="020B0604030504040204" pitchFamily="34" charset="0"/>
                <a:ea typeface="Verdana" panose="020B0604030504040204" pitchFamily="34" charset="0"/>
                <a:cs typeface="Verdana" panose="020B0604030504040204" pitchFamily="34" charset="0"/>
              </a:rPr>
              <a:t>With greater yield rate per million hectare every year is likely to call for increased consumption of </a:t>
            </a:r>
            <a:r>
              <a:rPr lang="en-IN" sz="1050" dirty="0" err="1">
                <a:solidFill>
                  <a:prstClr val="black"/>
                </a:solidFill>
                <a:latin typeface="Verdana" panose="020B0604030504040204" pitchFamily="34" charset="0"/>
                <a:ea typeface="Verdana" panose="020B0604030504040204" pitchFamily="34" charset="0"/>
                <a:cs typeface="Verdana" panose="020B0604030504040204" pitchFamily="34" charset="0"/>
              </a:rPr>
              <a:t>fertlizers</a:t>
            </a:r>
            <a:endParaRPr lang="en-IN" sz="105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228600" indent="-228600" algn="just">
              <a:lnSpc>
                <a:spcPct val="150000"/>
              </a:lnSpc>
              <a:buFont typeface="Arial" panose="020B0604020202020204" pitchFamily="34" charset="0"/>
              <a:buChar char="•"/>
              <a:defRPr/>
            </a:pPr>
            <a:r>
              <a:rPr lang="en-IN" sz="1050" dirty="0">
                <a:solidFill>
                  <a:prstClr val="black"/>
                </a:solidFill>
                <a:latin typeface="Verdana" panose="020B0604030504040204" pitchFamily="34" charset="0"/>
                <a:ea typeface="Verdana" panose="020B0604030504040204" pitchFamily="34" charset="0"/>
                <a:cs typeface="Verdana" panose="020B0604030504040204" pitchFamily="34" charset="0"/>
              </a:rPr>
              <a:t>The total production of vegetables is higher in comparison to fruits throughout the country. Potato, onion, brinjal and cabbage are the major contributors to vegetables. Mango, banana and jackfruit are the major contributor to fruits segment.</a:t>
            </a:r>
          </a:p>
          <a:p>
            <a:pPr marL="171450" indent="-171450" algn="just">
              <a:lnSpc>
                <a:spcPct val="150000"/>
              </a:lnSpc>
              <a:spcBef>
                <a:spcPts val="600"/>
              </a:spcBef>
              <a:buFont typeface="Arial" panose="020B0604020202020204" pitchFamily="34" charset="0"/>
              <a:buChar char="•"/>
            </a:pPr>
            <a:r>
              <a:rPr lang="en-US" sz="1050" dirty="0">
                <a:solidFill>
                  <a:schemeClr val="tx1"/>
                </a:solidFill>
                <a:latin typeface="Verdana" panose="020B0604030504040204" pitchFamily="34" charset="0"/>
                <a:ea typeface="Verdana" panose="020B0604030504040204" pitchFamily="34" charset="0"/>
                <a:cs typeface="Verdana" panose="020B0604030504040204" pitchFamily="34" charset="0"/>
              </a:rPr>
              <a:t>Southern and Western India are understood to be the major demand generating regions for water soluble fertilizers, </a:t>
            </a:r>
            <a:r>
              <a:rPr lang="en-IN" sz="1050" dirty="0">
                <a:solidFill>
                  <a:schemeClr val="tx1"/>
                </a:solidFill>
                <a:latin typeface="Verdana" panose="020B0604030504040204" pitchFamily="34" charset="0"/>
                <a:ea typeface="Verdana" panose="020B0604030504040204" pitchFamily="34" charset="0"/>
                <a:cs typeface="Verdana" panose="020B0604030504040204" pitchFamily="34" charset="0"/>
              </a:rPr>
              <a:t>as the soil of these regions poses a challenge for cultivators due to high clay level.</a:t>
            </a:r>
            <a:r>
              <a:rPr lang="en-IN" sz="1050" dirty="0">
                <a:solidFill>
                  <a:srgbClr val="FF0000"/>
                </a:solidFill>
                <a:latin typeface="Verdana" panose="020B0604030504040204" pitchFamily="34" charset="0"/>
                <a:ea typeface="Verdana" panose="020B0604030504040204" pitchFamily="34" charset="0"/>
                <a:cs typeface="Verdana" panose="020B0604030504040204" pitchFamily="34" charset="0"/>
              </a:rPr>
              <a:t> </a:t>
            </a:r>
            <a:r>
              <a:rPr lang="en-IN" sz="1050" dirty="0">
                <a:solidFill>
                  <a:schemeClr val="tx1"/>
                </a:solidFill>
                <a:latin typeface="Verdana" panose="020B0604030504040204" pitchFamily="34" charset="0"/>
                <a:ea typeface="Verdana" panose="020B0604030504040204" pitchFamily="34" charset="0"/>
                <a:cs typeface="Verdana" panose="020B0604030504040204" pitchFamily="34" charset="0"/>
              </a:rPr>
              <a:t>Thus, to boost the yield, there is high demand for water soluble fertilizers in these regions as they provide essential nutrients such as nitrogen, phosphorous and zinc, and easily dissolve into the soil. </a:t>
            </a:r>
          </a:p>
          <a:p>
            <a:pPr marL="171450" indent="-171450" algn="just">
              <a:lnSpc>
                <a:spcPct val="150000"/>
              </a:lnSpc>
              <a:spcBef>
                <a:spcPts val="600"/>
              </a:spcBef>
              <a:buFont typeface="Arial" panose="020B0604020202020204" pitchFamily="34" charset="0"/>
              <a:buChar char="•"/>
            </a:pPr>
            <a:r>
              <a:rPr lang="en-IN" sz="1050" dirty="0">
                <a:solidFill>
                  <a:schemeClr val="tx1"/>
                </a:solidFill>
                <a:latin typeface="Verdana" panose="020B0604030504040204" pitchFamily="34" charset="0"/>
                <a:ea typeface="Verdana" panose="020B0604030504040204" pitchFamily="34" charset="0"/>
                <a:cs typeface="Verdana" panose="020B0604030504040204" pitchFamily="34" charset="0"/>
              </a:rPr>
              <a:t>In the Southern and Western region, Andhra Pradesh and Maharashtra account for majority shares in water soluble fertilizers market, due to various factors such as large areas covered under drip irrigation and sprinkle irrigation, in which water soluble fertilizers are highly used.</a:t>
            </a:r>
          </a:p>
        </p:txBody>
      </p:sp>
      <p:sp>
        <p:nvSpPr>
          <p:cNvPr id="2" name="Footer Placeholder 1">
            <a:extLst>
              <a:ext uri="{FF2B5EF4-FFF2-40B4-BE49-F238E27FC236}">
                <a16:creationId xmlns:a16="http://schemas.microsoft.com/office/drawing/2014/main" id="{DA39E9E3-A227-40B9-A808-125ACFA7A97B}"/>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5" name="Slide Number Placeholder 4">
            <a:extLst>
              <a:ext uri="{FF2B5EF4-FFF2-40B4-BE49-F238E27FC236}">
                <a16:creationId xmlns:a16="http://schemas.microsoft.com/office/drawing/2014/main" id="{98763E46-20E4-402E-AF44-3B463959E541}"/>
              </a:ext>
            </a:extLst>
          </p:cNvPr>
          <p:cNvSpPr>
            <a:spLocks noGrp="1"/>
          </p:cNvSpPr>
          <p:nvPr>
            <p:ph type="sldNum" sz="quarter" idx="7"/>
          </p:nvPr>
        </p:nvSpPr>
        <p:spPr/>
        <p:txBody>
          <a:bodyPr/>
          <a:lstStyle/>
          <a:p>
            <a:pPr marL="38100">
              <a:lnSpc>
                <a:spcPts val="1150"/>
              </a:lnSpc>
            </a:pPr>
            <a:r>
              <a:rPr lang="en-IN" dirty="0"/>
              <a:t>30</a:t>
            </a:r>
          </a:p>
        </p:txBody>
      </p:sp>
    </p:spTree>
    <p:extLst>
      <p:ext uri="{BB962C8B-B14F-4D97-AF65-F5344CB8AC3E}">
        <p14:creationId xmlns:p14="http://schemas.microsoft.com/office/powerpoint/2010/main" val="32968709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ext&#10;&#10;Description automatically generated">
            <a:extLst>
              <a:ext uri="{FF2B5EF4-FFF2-40B4-BE49-F238E27FC236}">
                <a16:creationId xmlns:a16="http://schemas.microsoft.com/office/drawing/2014/main" id="{45583966-5582-472F-BCE9-C17A7AE990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5154" y="0"/>
            <a:ext cx="2028825" cy="523875"/>
          </a:xfrm>
          <a:prstGeom prst="rect">
            <a:avLst/>
          </a:prstGeom>
        </p:spPr>
      </p:pic>
      <p:sp>
        <p:nvSpPr>
          <p:cNvPr id="3" name="object 3"/>
          <p:cNvSpPr txBox="1">
            <a:spLocks noGrp="1"/>
          </p:cNvSpPr>
          <p:nvPr>
            <p:ph type="title"/>
          </p:nvPr>
        </p:nvSpPr>
        <p:spPr>
          <a:xfrm>
            <a:off x="0" y="685800"/>
            <a:ext cx="9126511" cy="319318"/>
          </a:xfrm>
          <a:prstGeom prst="rect">
            <a:avLst/>
          </a:prstGeom>
        </p:spPr>
        <p:txBody>
          <a:bodyPr vert="horz" wrap="square" lIns="0" tIns="11430" rIns="0" bIns="0" rtlCol="0">
            <a:spAutoFit/>
          </a:bodyPr>
          <a:lstStyle/>
          <a:p>
            <a:pPr marL="12700" algn="ctr">
              <a:lnSpc>
                <a:spcPct val="100000"/>
              </a:lnSpc>
              <a:spcBef>
                <a:spcPts val="90"/>
              </a:spcBef>
              <a:tabLst>
                <a:tab pos="3808095" algn="l"/>
              </a:tabLst>
            </a:pPr>
            <a:r>
              <a:rPr lang="en-US" sz="2000" spc="-30" dirty="0">
                <a:solidFill>
                  <a:schemeClr val="tx1"/>
                </a:solidFill>
                <a:latin typeface="Arial"/>
                <a:cs typeface="Arial"/>
              </a:rPr>
              <a:t>India WSF Market Outlook by Type (2022-2035)</a:t>
            </a:r>
          </a:p>
        </p:txBody>
      </p:sp>
      <p:pic>
        <p:nvPicPr>
          <p:cNvPr id="7" name="Picture 6" descr="A picture containing tree, outdoor, person&#10;&#10;Description automatically generated">
            <a:extLst>
              <a:ext uri="{FF2B5EF4-FFF2-40B4-BE49-F238E27FC236}">
                <a16:creationId xmlns:a16="http://schemas.microsoft.com/office/drawing/2014/main" id="{1287A730-AE6B-450D-ABDC-36473A2C6532}"/>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295400" y="1167043"/>
            <a:ext cx="7086600" cy="4724400"/>
          </a:xfrm>
          <a:prstGeom prst="rect">
            <a:avLst/>
          </a:prstGeom>
          <a:scene3d>
            <a:camera prst="orthographicFront"/>
            <a:lightRig rig="threePt" dir="t"/>
          </a:scene3d>
          <a:sp3d>
            <a:bevelT w="165100" prst="coolSlant"/>
          </a:sp3d>
        </p:spPr>
      </p:pic>
      <p:sp>
        <p:nvSpPr>
          <p:cNvPr id="2" name="Footer Placeholder 1">
            <a:extLst>
              <a:ext uri="{FF2B5EF4-FFF2-40B4-BE49-F238E27FC236}">
                <a16:creationId xmlns:a16="http://schemas.microsoft.com/office/drawing/2014/main" id="{A15513D7-D75F-4161-B937-1943160572CA}"/>
              </a:ext>
            </a:extLst>
          </p:cNvPr>
          <p:cNvSpPr>
            <a:spLocks noGrp="1"/>
          </p:cNvSpPr>
          <p:nvPr>
            <p:ph type="ftr" sz="quarter" idx="5"/>
          </p:nvPr>
        </p:nvSpPr>
        <p:spPr/>
        <p:txBody>
          <a:bodyPr/>
          <a:lstStyle/>
          <a:p>
            <a:pPr algn="ctr">
              <a:lnSpc>
                <a:spcPct val="100000"/>
              </a:lnSpc>
              <a:spcBef>
                <a:spcPts val="100"/>
              </a:spcBef>
            </a:pPr>
            <a:r>
              <a:rPr lang="en-IN"/>
              <a:t>© ChemAnalyst</a:t>
            </a:r>
            <a:endParaRPr lang="en-IN" spc="-5" dirty="0"/>
          </a:p>
        </p:txBody>
      </p:sp>
      <p:sp>
        <p:nvSpPr>
          <p:cNvPr id="4" name="Slide Number Placeholder 3">
            <a:extLst>
              <a:ext uri="{FF2B5EF4-FFF2-40B4-BE49-F238E27FC236}">
                <a16:creationId xmlns:a16="http://schemas.microsoft.com/office/drawing/2014/main" id="{DA8A3240-D309-4E9F-AA88-2F5D3DDC694F}"/>
              </a:ext>
            </a:extLst>
          </p:cNvPr>
          <p:cNvSpPr>
            <a:spLocks noGrp="1"/>
          </p:cNvSpPr>
          <p:nvPr>
            <p:ph type="sldNum" sz="quarter" idx="7"/>
          </p:nvPr>
        </p:nvSpPr>
        <p:spPr/>
        <p:txBody>
          <a:bodyPr/>
          <a:lstStyle/>
          <a:p>
            <a:pPr marL="38100">
              <a:lnSpc>
                <a:spcPts val="1150"/>
              </a:lnSpc>
            </a:pPr>
            <a:fld id="{81D60167-4931-47E6-BA6A-407CBD079E47}" type="slidenum">
              <a:rPr lang="en-IN" smtClean="0"/>
              <a:t>25</a:t>
            </a:fld>
            <a:endParaRPr lang="en-IN" dirty="0"/>
          </a:p>
        </p:txBody>
      </p:sp>
    </p:spTree>
    <p:extLst>
      <p:ext uri="{BB962C8B-B14F-4D97-AF65-F5344CB8AC3E}">
        <p14:creationId xmlns:p14="http://schemas.microsoft.com/office/powerpoint/2010/main" val="9940978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4294967295"/>
          </p:nvPr>
        </p:nvSpPr>
        <p:spPr>
          <a:xfrm>
            <a:off x="241544" y="103830"/>
            <a:ext cx="5930656" cy="246221"/>
          </a:xfrm>
        </p:spPr>
        <p:txBody>
          <a:bodyPr wrap="square" lIns="0" tIns="0" rIns="0" bIns="0">
            <a:spAutoFit/>
          </a:bodyPr>
          <a:lstStyle/>
          <a:p>
            <a:pPr algn="l" rtl="0"/>
            <a:r>
              <a:rPr lang="en-US" sz="1600" b="1" dirty="0">
                <a:solidFill>
                  <a:prstClr val="black"/>
                </a:solidFill>
                <a:latin typeface="Arial" panose="020B0604020202020204" pitchFamily="34" charset="0"/>
                <a:cs typeface="Arial" panose="020B0604020202020204" pitchFamily="34" charset="0"/>
              </a:rPr>
              <a:t>India Water Soluble Fertilizer </a:t>
            </a:r>
            <a:r>
              <a:rPr lang="en-IN" sz="1600" b="1" dirty="0">
                <a:solidFill>
                  <a:prstClr val="black"/>
                </a:solidFill>
                <a:latin typeface="Arial" panose="020B0604020202020204" pitchFamily="34" charset="0"/>
                <a:cs typeface="Arial" panose="020B0604020202020204" pitchFamily="34" charset="0"/>
              </a:rPr>
              <a:t>Market: Key Insights</a:t>
            </a:r>
          </a:p>
        </p:txBody>
      </p:sp>
      <p:sp>
        <p:nvSpPr>
          <p:cNvPr id="8" name="Slide Number Placeholder 7">
            <a:extLst>
              <a:ext uri="{FF2B5EF4-FFF2-40B4-BE49-F238E27FC236}">
                <a16:creationId xmlns:a16="http://schemas.microsoft.com/office/drawing/2014/main" id="{0B961F7D-3BD9-44E7-9209-12390C56400D}"/>
              </a:ext>
            </a:extLst>
          </p:cNvPr>
          <p:cNvSpPr txBox="1">
            <a:spLocks/>
          </p:cNvSpPr>
          <p:nvPr/>
        </p:nvSpPr>
        <p:spPr>
          <a:xfrm>
            <a:off x="8679476" y="6581359"/>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26</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Folded Corner 9">
            <a:extLst>
              <a:ext uri="{FF2B5EF4-FFF2-40B4-BE49-F238E27FC236}">
                <a16:creationId xmlns:a16="http://schemas.microsoft.com/office/drawing/2014/main" id="{35449032-1B38-4619-8074-A94C33F940F5}"/>
              </a:ext>
            </a:extLst>
          </p:cNvPr>
          <p:cNvSpPr/>
          <p:nvPr/>
        </p:nvSpPr>
        <p:spPr>
          <a:xfrm>
            <a:off x="88290" y="622544"/>
            <a:ext cx="9036589" cy="6131625"/>
          </a:xfrm>
          <a:prstGeom prst="foldedCorner">
            <a:avLst>
              <a:gd name="adj" fmla="val 6905"/>
            </a:avLst>
          </a:prstGeom>
          <a:solidFill>
            <a:schemeClr val="accent1">
              <a:lumMod val="40000"/>
              <a:lumOff val="60000"/>
            </a:schemeClr>
          </a:solidFill>
          <a:ln>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lgn="just">
              <a:lnSpc>
                <a:spcPct val="150000"/>
              </a:lnSpc>
              <a:buFont typeface="Arial" panose="020B0604020202020204" pitchFamily="34" charset="0"/>
              <a:buChar char="•"/>
              <a:defRPr/>
            </a:pPr>
            <a:r>
              <a:rPr lang="en-US" sz="1050" dirty="0">
                <a:solidFill>
                  <a:prstClr val="black"/>
                </a:solidFill>
                <a:latin typeface="Verdana" panose="020B0604030504040204" pitchFamily="34" charset="0"/>
                <a:ea typeface="Verdana" panose="020B0604030504040204" pitchFamily="34" charset="0"/>
              </a:rPr>
              <a:t>Calcium nitrate has the leading share in India water soluble market owing to nutrient deficiency in the soil, it provides both calcium and nitrogen. Although </a:t>
            </a:r>
            <a:r>
              <a:rPr lang="en-IN" sz="1050" dirty="0">
                <a:solidFill>
                  <a:prstClr val="black"/>
                </a:solidFill>
                <a:latin typeface="Verdana" panose="020B0604030504040204" pitchFamily="34" charset="0"/>
                <a:ea typeface="Verdana" panose="020B0604030504040204" pitchFamily="34" charset="0"/>
              </a:rPr>
              <a:t>ammonium nitrate is a commonly used as a source of nitrogen, but it interferes with calcium uptake and causes calcium deficiency disorders in plants. The solution is to apply calcium nitrate instead to any crop that tends to develop calcium deficiency disorders. Calcium Nitrate is followed by mono ammonium phosphate in terms of demand of water-soluble fertilizers. </a:t>
            </a:r>
          </a:p>
          <a:p>
            <a:pPr marL="228600" indent="-228600" algn="just">
              <a:lnSpc>
                <a:spcPct val="150000"/>
              </a:lnSpc>
              <a:buFont typeface="Arial" panose="020B0604020202020204" pitchFamily="34" charset="0"/>
              <a:buChar char="•"/>
              <a:defRPr/>
            </a:pPr>
            <a:r>
              <a:rPr lang="en-IN" sz="1050" dirty="0">
                <a:solidFill>
                  <a:prstClr val="black"/>
                </a:solidFill>
                <a:latin typeface="Verdana" panose="020B0604030504040204" pitchFamily="34" charset="0"/>
                <a:ea typeface="Verdana" panose="020B0604030504040204" pitchFamily="34" charset="0"/>
              </a:rPr>
              <a:t>MAP has more Phosphorus (P) than most other fertilisers and is used when high Phosphorus (P) levels are required or for flowering plants such as fruits and vegetables. Because it is 100 percent water soluble, it may be applied as a foliar fertiliser, which is the most efficient way to apply any fertiliser.</a:t>
            </a:r>
          </a:p>
          <a:p>
            <a:pPr marL="228600" indent="-228600" algn="just">
              <a:lnSpc>
                <a:spcPct val="150000"/>
              </a:lnSpc>
              <a:buFont typeface="Arial" panose="020B0604020202020204" pitchFamily="34" charset="0"/>
              <a:buChar char="•"/>
              <a:defRPr/>
            </a:pPr>
            <a:r>
              <a:rPr lang="en-IN" sz="1050" dirty="0">
                <a:solidFill>
                  <a:prstClr val="black"/>
                </a:solidFill>
                <a:latin typeface="Verdana" panose="020B0604030504040204" pitchFamily="34" charset="0"/>
                <a:ea typeface="Verdana" panose="020B0604030504040204" pitchFamily="34" charset="0"/>
              </a:rPr>
              <a:t>MPP has zero nitrogen content and has 100% plant nutrients thus being preferred product for nitrogen free cultivation as well as increased need of potassium and phosphorous in root system. The product is ideally used for sucrose fruits such as mango, sugarcane as well as vineyards, melons, vegetables and floriculture. The product also is used for foliage cultivation which is moderately acidic , compatible with majority of pesticides . However, the product is not recommended </a:t>
            </a:r>
            <a:r>
              <a:rPr lang="en-US" sz="1050" dirty="0">
                <a:solidFill>
                  <a:prstClr val="black"/>
                </a:solidFill>
                <a:latin typeface="Verdana" panose="020B0604030504040204" pitchFamily="34" charset="0"/>
                <a:ea typeface="Verdana" panose="020B0604030504040204" pitchFamily="34" charset="0"/>
              </a:rPr>
              <a:t> be mixed with calcium or magnesium fertilizers. Iron, manganese, zinc and copper and should be used in chelates</a:t>
            </a:r>
          </a:p>
          <a:p>
            <a:pPr marL="228600" indent="-228600" algn="just">
              <a:lnSpc>
                <a:spcPct val="150000"/>
              </a:lnSpc>
              <a:buFont typeface="Arial" panose="020B0604020202020204" pitchFamily="34" charset="0"/>
              <a:buChar char="•"/>
              <a:defRPr/>
            </a:pPr>
            <a:r>
              <a:rPr lang="en-US" sz="1050" dirty="0">
                <a:solidFill>
                  <a:prstClr val="black"/>
                </a:solidFill>
                <a:latin typeface="Verdana" panose="020B0604030504040204" pitchFamily="34" charset="0"/>
                <a:ea typeface="Verdana" panose="020B0604030504040204" pitchFamily="34" charset="0"/>
              </a:rPr>
              <a:t>Potassium nitrate also known as saltpeter is commercially sold as either in water-soluble, crystalline material primarily intended for dissolving and applying with water or in a </a:t>
            </a:r>
            <a:r>
              <a:rPr lang="en-US" sz="1050" dirty="0" err="1">
                <a:solidFill>
                  <a:prstClr val="black"/>
                </a:solidFill>
                <a:latin typeface="Verdana" panose="020B0604030504040204" pitchFamily="34" charset="0"/>
                <a:ea typeface="Verdana" panose="020B0604030504040204" pitchFamily="34" charset="0"/>
              </a:rPr>
              <a:t>prilled</a:t>
            </a:r>
            <a:r>
              <a:rPr lang="en-US" sz="1050" dirty="0">
                <a:solidFill>
                  <a:prstClr val="black"/>
                </a:solidFill>
                <a:latin typeface="Verdana" panose="020B0604030504040204" pitchFamily="34" charset="0"/>
                <a:ea typeface="Verdana" panose="020B0604030504040204" pitchFamily="34" charset="0"/>
              </a:rPr>
              <a:t> form for soil application. The major cause of utilizing the product is for high-value crops that benefit from nitrate (NO₃-) nutrition and a source of potassium (K+) free of chloride (Cl⁻). Key examples include greenhouse plant production and hydroponic culture</a:t>
            </a:r>
          </a:p>
          <a:p>
            <a:pPr marL="228600" indent="-228600" algn="just">
              <a:lnSpc>
                <a:spcPct val="150000"/>
              </a:lnSpc>
              <a:buFont typeface="Arial" panose="020B0604020202020204" pitchFamily="34" charset="0"/>
              <a:buChar char="•"/>
              <a:defRPr/>
            </a:pPr>
            <a:r>
              <a:rPr lang="en-US" sz="1050" dirty="0">
                <a:solidFill>
                  <a:prstClr val="black"/>
                </a:solidFill>
                <a:latin typeface="Verdana" panose="020B0604030504040204" pitchFamily="34" charset="0"/>
                <a:ea typeface="Verdana" panose="020B0604030504040204" pitchFamily="34" charset="0"/>
              </a:rPr>
              <a:t>Potassium Sulphate is a water-soluble fertilizer consisting of Potassium and Sulphate Sulphur in high content coupled with an optimal amount of Sodium. The product is best used for drip irrigation and foliar application of fertilizer. This combination ensures strong flower and fruit development. </a:t>
            </a:r>
            <a:r>
              <a:rPr lang="en-IN" sz="1050" dirty="0">
                <a:solidFill>
                  <a:prstClr val="black"/>
                </a:solidFill>
                <a:latin typeface="Verdana" panose="020B0604030504040204" pitchFamily="34" charset="0"/>
                <a:ea typeface="Verdana" panose="020B0604030504040204" pitchFamily="34" charset="0"/>
                <a:cs typeface="Verdana" panose="020B0604030504040204" pitchFamily="34" charset="0"/>
              </a:rPr>
              <a:t>Water soluble fertilizers are highly preferred by horticulturists as they provide essential nutrients to fruits and vegetables in dry</a:t>
            </a:r>
          </a:p>
          <a:p>
            <a:pPr marL="228600" indent="-228600" algn="just">
              <a:lnSpc>
                <a:spcPct val="150000"/>
              </a:lnSpc>
              <a:buFont typeface="Arial" panose="020B0604020202020204" pitchFamily="34" charset="0"/>
              <a:buChar char="•"/>
              <a:defRPr/>
            </a:pPr>
            <a:r>
              <a:rPr lang="en-IN" sz="1050" dirty="0">
                <a:solidFill>
                  <a:prstClr val="black"/>
                </a:solidFill>
                <a:latin typeface="Verdana" panose="020B0604030504040204" pitchFamily="34" charset="0"/>
                <a:ea typeface="Verdana" panose="020B0604030504040204" pitchFamily="34" charset="0"/>
                <a:cs typeface="Verdana" panose="020B0604030504040204" pitchFamily="34" charset="0"/>
              </a:rPr>
              <a:t>The demand growth is believed to primarily driven by horticulture, hydroponics, drip / micro irrigation, foliage, fruits &amp; vegetables cultivation and production. With domestic sales as well as export sales also gaining significant traction past 7-8years, the mentioned products are likely to be consumed at brisk rate</a:t>
            </a:r>
            <a:endParaRPr lang="en-IN" sz="105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2" name="Footer Placeholder 1">
            <a:extLst>
              <a:ext uri="{FF2B5EF4-FFF2-40B4-BE49-F238E27FC236}">
                <a16:creationId xmlns:a16="http://schemas.microsoft.com/office/drawing/2014/main" id="{1703EA2A-3613-47A6-8DFE-9189DD469E70}"/>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4" name="Slide Number Placeholder 3">
            <a:extLst>
              <a:ext uri="{FF2B5EF4-FFF2-40B4-BE49-F238E27FC236}">
                <a16:creationId xmlns:a16="http://schemas.microsoft.com/office/drawing/2014/main" id="{2B013644-E72F-45A3-9E92-35F65D108D38}"/>
              </a:ext>
            </a:extLst>
          </p:cNvPr>
          <p:cNvSpPr>
            <a:spLocks noGrp="1"/>
          </p:cNvSpPr>
          <p:nvPr>
            <p:ph type="sldNum" sz="quarter" idx="7"/>
          </p:nvPr>
        </p:nvSpPr>
        <p:spPr/>
        <p:txBody>
          <a:bodyPr/>
          <a:lstStyle/>
          <a:p>
            <a:pPr marL="38100">
              <a:lnSpc>
                <a:spcPts val="1150"/>
              </a:lnSpc>
            </a:pPr>
            <a:r>
              <a:rPr lang="en-IN" dirty="0"/>
              <a:t>32</a:t>
            </a:r>
          </a:p>
        </p:txBody>
      </p:sp>
    </p:spTree>
    <p:extLst>
      <p:ext uri="{BB962C8B-B14F-4D97-AF65-F5344CB8AC3E}">
        <p14:creationId xmlns:p14="http://schemas.microsoft.com/office/powerpoint/2010/main" val="21559554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88EC0AE6-2BC2-4A94-89AF-A6C06CD2CD8A}"/>
              </a:ext>
            </a:extLst>
          </p:cNvPr>
          <p:cNvGraphicFramePr/>
          <p:nvPr/>
        </p:nvGraphicFramePr>
        <p:xfrm>
          <a:off x="176733" y="1008934"/>
          <a:ext cx="8790534" cy="2914709"/>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D3026AE9-2FEC-4BC4-B8A5-D3CCC46D54CC}"/>
              </a:ext>
            </a:extLst>
          </p:cNvPr>
          <p:cNvSpPr txBox="1"/>
          <p:nvPr/>
        </p:nvSpPr>
        <p:spPr>
          <a:xfrm>
            <a:off x="157580" y="716866"/>
            <a:ext cx="8522594" cy="302006"/>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13</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Calcium Nitrate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Water Soluble Fertilizer Market Size, By Volume (USD Million), 2017-2035F</a:t>
            </a:r>
          </a:p>
        </p:txBody>
      </p:sp>
      <p:sp>
        <p:nvSpPr>
          <p:cNvPr id="4" name="Text Placeholder 3">
            <a:extLst>
              <a:ext uri="{FF2B5EF4-FFF2-40B4-BE49-F238E27FC236}">
                <a16:creationId xmlns:a16="http://schemas.microsoft.com/office/drawing/2014/main" id="{D7FD6211-C904-4F69-9BFA-D33CB22FD4DD}"/>
              </a:ext>
            </a:extLst>
          </p:cNvPr>
          <p:cNvSpPr txBox="1">
            <a:spLocks/>
          </p:cNvSpPr>
          <p:nvPr/>
        </p:nvSpPr>
        <p:spPr>
          <a:xfrm>
            <a:off x="132586" y="193795"/>
            <a:ext cx="7863840" cy="45720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kern="0" dirty="0">
                <a:solidFill>
                  <a:prstClr val="black"/>
                </a:solidFill>
                <a:latin typeface="Arial" panose="020B0604020202020204" pitchFamily="34" charset="0"/>
                <a:cs typeface="Arial" panose="020B0604020202020204" pitchFamily="34" charset="0"/>
              </a:rPr>
              <a:t>Calcium Nitrate</a:t>
            </a:r>
            <a:r>
              <a:rPr kumimoji="0" lang="en-US" sz="18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Water Soluble Fertilizer Market Size</a:t>
            </a:r>
          </a:p>
        </p:txBody>
      </p:sp>
      <p:sp>
        <p:nvSpPr>
          <p:cNvPr id="5" name="Slide Number Placeholder 7">
            <a:extLst>
              <a:ext uri="{FF2B5EF4-FFF2-40B4-BE49-F238E27FC236}">
                <a16:creationId xmlns:a16="http://schemas.microsoft.com/office/drawing/2014/main" id="{ABC03E15-064C-4A1A-9666-B15D7A1AE3E6}"/>
              </a:ext>
            </a:extLst>
          </p:cNvPr>
          <p:cNvSpPr txBox="1">
            <a:spLocks/>
          </p:cNvSpPr>
          <p:nvPr/>
        </p:nvSpPr>
        <p:spPr>
          <a:xfrm>
            <a:off x="8679482" y="658136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27</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7386208-F784-4C40-84CB-91B478ED4935}"/>
              </a:ext>
            </a:extLst>
          </p:cNvPr>
          <p:cNvSpPr txBox="1"/>
          <p:nvPr/>
        </p:nvSpPr>
        <p:spPr>
          <a:xfrm>
            <a:off x="7510000" y="3651543"/>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7" name="Rectangle 6">
            <a:extLst>
              <a:ext uri="{FF2B5EF4-FFF2-40B4-BE49-F238E27FC236}">
                <a16:creationId xmlns:a16="http://schemas.microsoft.com/office/drawing/2014/main" id="{D7996BEE-F71C-4DFE-AA72-4DC747EF2B89}"/>
              </a:ext>
            </a:extLst>
          </p:cNvPr>
          <p:cNvSpPr/>
          <p:nvPr/>
        </p:nvSpPr>
        <p:spPr>
          <a:xfrm>
            <a:off x="967865" y="1121829"/>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3.91</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8" name="Rectangle 7">
            <a:extLst>
              <a:ext uri="{FF2B5EF4-FFF2-40B4-BE49-F238E27FC236}">
                <a16:creationId xmlns:a16="http://schemas.microsoft.com/office/drawing/2014/main" id="{505D62FB-077F-4DDB-8414-C4F005354BE5}"/>
              </a:ext>
            </a:extLst>
          </p:cNvPr>
          <p:cNvSpPr/>
          <p:nvPr/>
        </p:nvSpPr>
        <p:spPr>
          <a:xfrm>
            <a:off x="6337187" y="1131478"/>
            <a:ext cx="2141928" cy="383795"/>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2031F-2035F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4.89%</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4" name="Rectangle 13">
            <a:extLst>
              <a:ext uri="{FF2B5EF4-FFF2-40B4-BE49-F238E27FC236}">
                <a16:creationId xmlns:a16="http://schemas.microsoft.com/office/drawing/2014/main" id="{90D78B55-8D7B-46E7-89FB-F0F778B522D3}"/>
              </a:ext>
            </a:extLst>
          </p:cNvPr>
          <p:cNvSpPr/>
          <p:nvPr/>
        </p:nvSpPr>
        <p:spPr>
          <a:xfrm>
            <a:off x="3707107" y="1121829"/>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2022E-2030F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6.77</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6" name="Chart 15">
            <a:extLst>
              <a:ext uri="{FF2B5EF4-FFF2-40B4-BE49-F238E27FC236}">
                <a16:creationId xmlns:a16="http://schemas.microsoft.com/office/drawing/2014/main" id="{EBDF4095-EDA4-4B2D-BA3C-8BF51FF27CCE}"/>
              </a:ext>
            </a:extLst>
          </p:cNvPr>
          <p:cNvGraphicFramePr/>
          <p:nvPr/>
        </p:nvGraphicFramePr>
        <p:xfrm>
          <a:off x="209650" y="4372815"/>
          <a:ext cx="8790534" cy="2291390"/>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a:extLst>
              <a:ext uri="{FF2B5EF4-FFF2-40B4-BE49-F238E27FC236}">
                <a16:creationId xmlns:a16="http://schemas.microsoft.com/office/drawing/2014/main" id="{7FE286D6-DF36-421C-8308-AAA284B46239}"/>
              </a:ext>
            </a:extLst>
          </p:cNvPr>
          <p:cNvSpPr txBox="1"/>
          <p:nvPr/>
        </p:nvSpPr>
        <p:spPr>
          <a:xfrm>
            <a:off x="7523478" y="6459083"/>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8" name="TextBox 17">
            <a:extLst>
              <a:ext uri="{FF2B5EF4-FFF2-40B4-BE49-F238E27FC236}">
                <a16:creationId xmlns:a16="http://schemas.microsoft.com/office/drawing/2014/main" id="{8FFBBE5E-27AC-43D2-8FDE-5170A5B0A746}"/>
              </a:ext>
            </a:extLst>
          </p:cNvPr>
          <p:cNvSpPr txBox="1"/>
          <p:nvPr/>
        </p:nvSpPr>
        <p:spPr>
          <a:xfrm>
            <a:off x="310703" y="3782718"/>
            <a:ext cx="8522594" cy="302006"/>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14</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Calcium Nitrate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Water Soluble Fertilizer Market Size, By Volume (</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2017-2035F</a:t>
            </a:r>
          </a:p>
        </p:txBody>
      </p:sp>
      <p:sp>
        <p:nvSpPr>
          <p:cNvPr id="19" name="Rectangle 18">
            <a:extLst>
              <a:ext uri="{FF2B5EF4-FFF2-40B4-BE49-F238E27FC236}">
                <a16:creationId xmlns:a16="http://schemas.microsoft.com/office/drawing/2014/main" id="{61ACEE80-FB33-497A-B9BA-4FD1D5DAB1CF}"/>
              </a:ext>
            </a:extLst>
          </p:cNvPr>
          <p:cNvSpPr/>
          <p:nvPr/>
        </p:nvSpPr>
        <p:spPr>
          <a:xfrm>
            <a:off x="685800" y="4390847"/>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3.54</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0" name="Rectangle 19">
            <a:extLst>
              <a:ext uri="{FF2B5EF4-FFF2-40B4-BE49-F238E27FC236}">
                <a16:creationId xmlns:a16="http://schemas.microsoft.com/office/drawing/2014/main" id="{9EED2E9B-A66D-4E0C-A987-EA60EA77B093}"/>
              </a:ext>
            </a:extLst>
          </p:cNvPr>
          <p:cNvSpPr/>
          <p:nvPr/>
        </p:nvSpPr>
        <p:spPr>
          <a:xfrm>
            <a:off x="3533953" y="4386947"/>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2022E-2030F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6.27</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1" name="Rectangle 20">
            <a:extLst>
              <a:ext uri="{FF2B5EF4-FFF2-40B4-BE49-F238E27FC236}">
                <a16:creationId xmlns:a16="http://schemas.microsoft.com/office/drawing/2014/main" id="{1ADA40A7-F11D-4F68-B24B-E698C80F1053}"/>
              </a:ext>
            </a:extLst>
          </p:cNvPr>
          <p:cNvSpPr/>
          <p:nvPr/>
        </p:nvSpPr>
        <p:spPr>
          <a:xfrm>
            <a:off x="6337187" y="1131473"/>
            <a:ext cx="2141928" cy="383795"/>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2031F-2035F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5.90</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2" name="Rectangle 21">
            <a:extLst>
              <a:ext uri="{FF2B5EF4-FFF2-40B4-BE49-F238E27FC236}">
                <a16:creationId xmlns:a16="http://schemas.microsoft.com/office/drawing/2014/main" id="{B3E5DF8A-A325-45F1-B1F7-91B7FF73E3E6}"/>
              </a:ext>
            </a:extLst>
          </p:cNvPr>
          <p:cNvSpPr/>
          <p:nvPr/>
        </p:nvSpPr>
        <p:spPr>
          <a:xfrm>
            <a:off x="6383228" y="4332060"/>
            <a:ext cx="2141928" cy="383795"/>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2031F-2035F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5.65</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9" name="Footer Placeholder 8">
            <a:extLst>
              <a:ext uri="{FF2B5EF4-FFF2-40B4-BE49-F238E27FC236}">
                <a16:creationId xmlns:a16="http://schemas.microsoft.com/office/drawing/2014/main" id="{A5B4F354-A9DA-4258-8AF2-8377D4E00426}"/>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10" name="Slide Number Placeholder 9">
            <a:extLst>
              <a:ext uri="{FF2B5EF4-FFF2-40B4-BE49-F238E27FC236}">
                <a16:creationId xmlns:a16="http://schemas.microsoft.com/office/drawing/2014/main" id="{F820CE7C-BEF9-49F6-BA02-F449E70572A7}"/>
              </a:ext>
            </a:extLst>
          </p:cNvPr>
          <p:cNvSpPr>
            <a:spLocks noGrp="1"/>
          </p:cNvSpPr>
          <p:nvPr>
            <p:ph type="sldNum" sz="quarter" idx="7"/>
          </p:nvPr>
        </p:nvSpPr>
        <p:spPr/>
        <p:txBody>
          <a:bodyPr/>
          <a:lstStyle/>
          <a:p>
            <a:pPr marL="38100">
              <a:lnSpc>
                <a:spcPts val="1150"/>
              </a:lnSpc>
            </a:pPr>
            <a:r>
              <a:rPr lang="en-IN" dirty="0"/>
              <a:t>33</a:t>
            </a:r>
          </a:p>
        </p:txBody>
      </p:sp>
    </p:spTree>
    <p:extLst>
      <p:ext uri="{BB962C8B-B14F-4D97-AF65-F5344CB8AC3E}">
        <p14:creationId xmlns:p14="http://schemas.microsoft.com/office/powerpoint/2010/main" val="2306364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4294967295"/>
          </p:nvPr>
        </p:nvSpPr>
        <p:spPr>
          <a:xfrm>
            <a:off x="304800" y="44079"/>
            <a:ext cx="5982279" cy="492443"/>
          </a:xfrm>
        </p:spPr>
        <p:txBody>
          <a:bodyPr wrap="square" lIns="0" tIns="0" rIns="0" bIns="0">
            <a:spAutoFit/>
          </a:bodyPr>
          <a:lstStyle/>
          <a:p>
            <a:pPr algn="l" rtl="0"/>
            <a:r>
              <a:rPr lang="en-US" sz="1600" b="1" kern="1200" dirty="0">
                <a:solidFill>
                  <a:prstClr val="black"/>
                </a:solidFill>
                <a:latin typeface="Arial" panose="020B0604020202020204" pitchFamily="34" charset="0"/>
                <a:cs typeface="Arial" panose="020B0604020202020204" pitchFamily="34" charset="0"/>
              </a:rPr>
              <a:t>Calcium Nitrate Water Soluble Fertilizer </a:t>
            </a:r>
            <a:r>
              <a:rPr lang="en-IN" sz="1600" b="1" kern="1200" dirty="0">
                <a:solidFill>
                  <a:prstClr val="black"/>
                </a:solidFill>
                <a:latin typeface="Arial" panose="020B0604020202020204" pitchFamily="34" charset="0"/>
                <a:cs typeface="Arial" panose="020B0604020202020204" pitchFamily="34" charset="0"/>
              </a:rPr>
              <a:t>Market Share, By End Use</a:t>
            </a:r>
          </a:p>
        </p:txBody>
      </p:sp>
      <p:sp>
        <p:nvSpPr>
          <p:cNvPr id="4" name="TextBox 3">
            <a:extLst>
              <a:ext uri="{FF2B5EF4-FFF2-40B4-BE49-F238E27FC236}">
                <a16:creationId xmlns:a16="http://schemas.microsoft.com/office/drawing/2014/main" id="{F597AD10-D402-40F0-A472-330A8410C1FD}"/>
              </a:ext>
            </a:extLst>
          </p:cNvPr>
          <p:cNvSpPr txBox="1"/>
          <p:nvPr/>
        </p:nvSpPr>
        <p:spPr>
          <a:xfrm>
            <a:off x="108851" y="613156"/>
            <a:ext cx="8915404" cy="529408"/>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lang="en-IN" sz="1050" b="1" dirty="0">
                <a:solidFill>
                  <a:prstClr val="black"/>
                </a:solidFill>
                <a:latin typeface="Verdana" panose="020B0604030504040204" pitchFamily="34" charset="0"/>
                <a:ea typeface="Verdana" panose="020B0604030504040204" pitchFamily="34" charset="0"/>
                <a:cs typeface="Verdana" panose="020B0604030504040204" pitchFamily="34" charset="0"/>
              </a:rPr>
              <a:t>Table 4: Calcium Nitrate Water Soluble Fertilizer</a:t>
            </a: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Market Share, By End Use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Value (USD Million) &amp; By Volume (</a:t>
            </a:r>
            <a:r>
              <a:rPr kumimoji="0" lang="en-US" sz="1050" b="1"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Kilotonnes</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2017-2035F</a:t>
            </a:r>
          </a:p>
        </p:txBody>
      </p:sp>
      <p:sp>
        <p:nvSpPr>
          <p:cNvPr id="8" name="Slide Number Placeholder 7">
            <a:extLst>
              <a:ext uri="{FF2B5EF4-FFF2-40B4-BE49-F238E27FC236}">
                <a16:creationId xmlns:a16="http://schemas.microsoft.com/office/drawing/2014/main" id="{0B961F7D-3BD9-44E7-9209-12390C56400D}"/>
              </a:ext>
            </a:extLst>
          </p:cNvPr>
          <p:cNvSpPr txBox="1">
            <a:spLocks/>
          </p:cNvSpPr>
          <p:nvPr/>
        </p:nvSpPr>
        <p:spPr>
          <a:xfrm>
            <a:off x="8679478" y="6581361"/>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28</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D7CC7456-CD95-4041-BAED-0CD33653F4CD}"/>
              </a:ext>
            </a:extLst>
          </p:cNvPr>
          <p:cNvSpPr txBox="1"/>
          <p:nvPr/>
        </p:nvSpPr>
        <p:spPr>
          <a:xfrm>
            <a:off x="7483315" y="6464152"/>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6" name="Table 5">
            <a:extLst>
              <a:ext uri="{FF2B5EF4-FFF2-40B4-BE49-F238E27FC236}">
                <a16:creationId xmlns:a16="http://schemas.microsoft.com/office/drawing/2014/main" id="{B085457E-69DE-4FA2-99A4-F01A506539B5}"/>
              </a:ext>
            </a:extLst>
          </p:cNvPr>
          <p:cNvGraphicFramePr>
            <a:graphicFrameLocks noGrp="1"/>
          </p:cNvGraphicFramePr>
          <p:nvPr/>
        </p:nvGraphicFramePr>
        <p:xfrm>
          <a:off x="132585" y="1219199"/>
          <a:ext cx="8794523" cy="4962672"/>
        </p:xfrm>
        <a:graphic>
          <a:graphicData uri="http://schemas.openxmlformats.org/drawingml/2006/table">
            <a:tbl>
              <a:tblPr>
                <a:tableStyleId>{5940675A-B579-460E-94D1-54222C63F5DA}</a:tableStyleId>
              </a:tblPr>
              <a:tblGrid>
                <a:gridCol w="1470154">
                  <a:extLst>
                    <a:ext uri="{9D8B030D-6E8A-4147-A177-3AD203B41FA5}">
                      <a16:colId xmlns:a16="http://schemas.microsoft.com/office/drawing/2014/main" val="2546617345"/>
                    </a:ext>
                  </a:extLst>
                </a:gridCol>
                <a:gridCol w="563413">
                  <a:extLst>
                    <a:ext uri="{9D8B030D-6E8A-4147-A177-3AD203B41FA5}">
                      <a16:colId xmlns:a16="http://schemas.microsoft.com/office/drawing/2014/main" val="82170870"/>
                    </a:ext>
                  </a:extLst>
                </a:gridCol>
                <a:gridCol w="563413">
                  <a:extLst>
                    <a:ext uri="{9D8B030D-6E8A-4147-A177-3AD203B41FA5}">
                      <a16:colId xmlns:a16="http://schemas.microsoft.com/office/drawing/2014/main" val="3380243027"/>
                    </a:ext>
                  </a:extLst>
                </a:gridCol>
                <a:gridCol w="563413">
                  <a:extLst>
                    <a:ext uri="{9D8B030D-6E8A-4147-A177-3AD203B41FA5}">
                      <a16:colId xmlns:a16="http://schemas.microsoft.com/office/drawing/2014/main" val="1124059270"/>
                    </a:ext>
                  </a:extLst>
                </a:gridCol>
                <a:gridCol w="563413">
                  <a:extLst>
                    <a:ext uri="{9D8B030D-6E8A-4147-A177-3AD203B41FA5}">
                      <a16:colId xmlns:a16="http://schemas.microsoft.com/office/drawing/2014/main" val="1570585755"/>
                    </a:ext>
                  </a:extLst>
                </a:gridCol>
                <a:gridCol w="563413">
                  <a:extLst>
                    <a:ext uri="{9D8B030D-6E8A-4147-A177-3AD203B41FA5}">
                      <a16:colId xmlns:a16="http://schemas.microsoft.com/office/drawing/2014/main" val="2200060425"/>
                    </a:ext>
                  </a:extLst>
                </a:gridCol>
                <a:gridCol w="563413">
                  <a:extLst>
                    <a:ext uri="{9D8B030D-6E8A-4147-A177-3AD203B41FA5}">
                      <a16:colId xmlns:a16="http://schemas.microsoft.com/office/drawing/2014/main" val="4288938939"/>
                    </a:ext>
                  </a:extLst>
                </a:gridCol>
                <a:gridCol w="563413">
                  <a:extLst>
                    <a:ext uri="{9D8B030D-6E8A-4147-A177-3AD203B41FA5}">
                      <a16:colId xmlns:a16="http://schemas.microsoft.com/office/drawing/2014/main" val="4085010043"/>
                    </a:ext>
                  </a:extLst>
                </a:gridCol>
                <a:gridCol w="563413">
                  <a:extLst>
                    <a:ext uri="{9D8B030D-6E8A-4147-A177-3AD203B41FA5}">
                      <a16:colId xmlns:a16="http://schemas.microsoft.com/office/drawing/2014/main" val="1088827350"/>
                    </a:ext>
                  </a:extLst>
                </a:gridCol>
                <a:gridCol w="563413">
                  <a:extLst>
                    <a:ext uri="{9D8B030D-6E8A-4147-A177-3AD203B41FA5}">
                      <a16:colId xmlns:a16="http://schemas.microsoft.com/office/drawing/2014/main" val="1888239691"/>
                    </a:ext>
                  </a:extLst>
                </a:gridCol>
                <a:gridCol w="563413">
                  <a:extLst>
                    <a:ext uri="{9D8B030D-6E8A-4147-A177-3AD203B41FA5}">
                      <a16:colId xmlns:a16="http://schemas.microsoft.com/office/drawing/2014/main" val="3167858240"/>
                    </a:ext>
                  </a:extLst>
                </a:gridCol>
                <a:gridCol w="563413">
                  <a:extLst>
                    <a:ext uri="{9D8B030D-6E8A-4147-A177-3AD203B41FA5}">
                      <a16:colId xmlns:a16="http://schemas.microsoft.com/office/drawing/2014/main" val="4235249343"/>
                    </a:ext>
                  </a:extLst>
                </a:gridCol>
                <a:gridCol w="563413">
                  <a:extLst>
                    <a:ext uri="{9D8B030D-6E8A-4147-A177-3AD203B41FA5}">
                      <a16:colId xmlns:a16="http://schemas.microsoft.com/office/drawing/2014/main" val="371118774"/>
                    </a:ext>
                  </a:extLst>
                </a:gridCol>
                <a:gridCol w="563413">
                  <a:extLst>
                    <a:ext uri="{9D8B030D-6E8A-4147-A177-3AD203B41FA5}">
                      <a16:colId xmlns:a16="http://schemas.microsoft.com/office/drawing/2014/main" val="1561842016"/>
                    </a:ext>
                  </a:extLst>
                </a:gridCol>
              </a:tblGrid>
              <a:tr h="451152">
                <a:tc gridSpan="2">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By End Use </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hMerge="1">
                  <a:txBody>
                    <a:bodyPr/>
                    <a:lstStyle/>
                    <a:p>
                      <a:endParaRPr lang="en-IN"/>
                    </a:p>
                  </a:txBody>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2017</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2021</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2022E</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2023F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2024F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2026F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2027F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2028F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2029F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2030F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extLst>
                  <a:ext uri="{0D108BD9-81ED-4DB2-BD59-A6C34878D82A}">
                    <a16:rowId xmlns:a16="http://schemas.microsoft.com/office/drawing/2014/main" val="736095236"/>
                  </a:ext>
                </a:extLst>
              </a:tr>
              <a:tr h="451152">
                <a:tc rowSpan="2">
                  <a:txBody>
                    <a:bodyPr/>
                    <a:lstStyle/>
                    <a:p>
                      <a:pPr algn="ctr" fontAlgn="ctr"/>
                      <a:r>
                        <a:rPr lang="en-IN" sz="900" u="none" strike="noStrike" dirty="0">
                          <a:effectLst/>
                          <a:latin typeface="Verdana" panose="020B0604030504040204" pitchFamily="34" charset="0"/>
                          <a:ea typeface="Verdana" panose="020B0604030504040204" pitchFamily="34" charset="0"/>
                        </a:rPr>
                        <a:t>Gardening &amp; Horticulture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38.05</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44.49</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47.10</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49.99</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53.55</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56.99</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61.08</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65.39</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70.03</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74.95</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80.17</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107.43</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extLst>
                  <a:ext uri="{0D108BD9-81ED-4DB2-BD59-A6C34878D82A}">
                    <a16:rowId xmlns:a16="http://schemas.microsoft.com/office/drawing/2014/main" val="2833964604"/>
                  </a:ext>
                </a:extLst>
              </a:tr>
              <a:tr h="451152">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30.36</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34.99</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36.98</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39.03</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41.48</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44.08</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47.00</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50.15</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53.50</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56.85</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60.42</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79.95</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extLst>
                  <a:ext uri="{0D108BD9-81ED-4DB2-BD59-A6C34878D82A}">
                    <a16:rowId xmlns:a16="http://schemas.microsoft.com/office/drawing/2014/main" val="1372216856"/>
                  </a:ext>
                </a:extLst>
              </a:tr>
              <a:tr h="451152">
                <a:tc rowSpan="2">
                  <a:txBody>
                    <a:bodyPr/>
                    <a:lstStyle/>
                    <a:p>
                      <a:pPr algn="ctr" fontAlgn="ctr"/>
                      <a:r>
                        <a:rPr lang="en-IN" sz="900" u="none" strike="noStrike">
                          <a:effectLst/>
                          <a:latin typeface="Verdana" panose="020B0604030504040204" pitchFamily="34" charset="0"/>
                          <a:ea typeface="Verdana" panose="020B0604030504040204" pitchFamily="34" charset="0"/>
                        </a:rPr>
                        <a:t>Foliage Crops</a:t>
                      </a:r>
                      <a:endParaRPr lang="en-IN" sz="900" b="1"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23.09</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26.93</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28.52</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30.25</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32.42</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34.51</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36.94</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39.57</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42.30</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45.23</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48.26</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64.30</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extLst>
                  <a:ext uri="{0D108BD9-81ED-4DB2-BD59-A6C34878D82A}">
                    <a16:rowId xmlns:a16="http://schemas.microsoft.com/office/drawing/2014/main" val="2259304797"/>
                  </a:ext>
                </a:extLst>
              </a:tr>
              <a:tr h="451152">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16.01</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18.41</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19.46</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20.54</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21.85</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23.24</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24.74</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26.46</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28.17</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29.93</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31.74</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41.83</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extLst>
                  <a:ext uri="{0D108BD9-81ED-4DB2-BD59-A6C34878D82A}">
                    <a16:rowId xmlns:a16="http://schemas.microsoft.com/office/drawing/2014/main" val="3399116827"/>
                  </a:ext>
                </a:extLst>
              </a:tr>
              <a:tr h="451152">
                <a:tc rowSpan="2">
                  <a:txBody>
                    <a:bodyPr/>
                    <a:lstStyle/>
                    <a:p>
                      <a:pPr algn="ctr" fontAlgn="ctr"/>
                      <a:r>
                        <a:rPr lang="en-IN" sz="900" u="none" strike="noStrike">
                          <a:effectLst/>
                          <a:latin typeface="Verdana" panose="020B0604030504040204" pitchFamily="34" charset="0"/>
                          <a:ea typeface="Verdana" panose="020B0604030504040204" pitchFamily="34" charset="0"/>
                        </a:rPr>
                        <a:t>Fruits &amp; Vegetable</a:t>
                      </a:r>
                      <a:endParaRPr lang="en-IN" sz="900" b="1"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27.34</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31.91</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33.81</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35.87</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38.36</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40.84</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43.72</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46.81</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50.08</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53.63</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57.33</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76.73</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extLst>
                  <a:ext uri="{0D108BD9-81ED-4DB2-BD59-A6C34878D82A}">
                    <a16:rowId xmlns:a16="http://schemas.microsoft.com/office/drawing/2014/main" val="1110602595"/>
                  </a:ext>
                </a:extLst>
              </a:tr>
              <a:tr h="451152">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20.13</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23.18</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24.53</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25.87</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27.48</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29.22</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31.13</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33.25</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35.43</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37.71</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40.04</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53.05</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extLst>
                  <a:ext uri="{0D108BD9-81ED-4DB2-BD59-A6C34878D82A}">
                    <a16:rowId xmlns:a16="http://schemas.microsoft.com/office/drawing/2014/main" val="1316181384"/>
                  </a:ext>
                </a:extLst>
              </a:tr>
              <a:tr h="451152">
                <a:tc rowSpan="2">
                  <a:txBody>
                    <a:bodyPr/>
                    <a:lstStyle/>
                    <a:p>
                      <a:pPr algn="ctr" fontAlgn="ctr"/>
                      <a:r>
                        <a:rPr lang="en-IN" sz="900" u="none" strike="noStrike">
                          <a:effectLst/>
                          <a:latin typeface="Verdana" panose="020B0604030504040204" pitchFamily="34" charset="0"/>
                          <a:ea typeface="Verdana" panose="020B0604030504040204" pitchFamily="34" charset="0"/>
                        </a:rPr>
                        <a:t>Field &amp; Cash Crops</a:t>
                      </a:r>
                      <a:endParaRPr lang="en-IN" sz="900" b="1"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10.49</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12.03</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12.63</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13.26</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14.09</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14.88</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15.92</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16.90</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17.99</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19.16</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20.39</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27.18</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extLst>
                  <a:ext uri="{0D108BD9-81ED-4DB2-BD59-A6C34878D82A}">
                    <a16:rowId xmlns:a16="http://schemas.microsoft.com/office/drawing/2014/main" val="986280555"/>
                  </a:ext>
                </a:extLst>
              </a:tr>
              <a:tr h="451152">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9.09</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10.28</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10.82</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11.32</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12.00</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12.66</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13.50</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14.36</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15.22</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16.16</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17.10</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22.38</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extLst>
                  <a:ext uri="{0D108BD9-81ED-4DB2-BD59-A6C34878D82A}">
                    <a16:rowId xmlns:a16="http://schemas.microsoft.com/office/drawing/2014/main" val="1388743580"/>
                  </a:ext>
                </a:extLst>
              </a:tr>
              <a:tr h="451152">
                <a:tc rowSpan="2">
                  <a:txBody>
                    <a:bodyPr/>
                    <a:lstStyle/>
                    <a:p>
                      <a:pPr algn="ctr" fontAlgn="ctr"/>
                      <a:r>
                        <a:rPr lang="en-IN" sz="900" b="1" u="none" strike="noStrike" dirty="0">
                          <a:effectLst/>
                          <a:latin typeface="Verdana" panose="020B0604030504040204" pitchFamily="34" charset="0"/>
                          <a:ea typeface="Verdana" panose="020B0604030504040204" pitchFamily="34" charset="0"/>
                        </a:rPr>
                        <a:t>Total</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u="none" strike="noStrike">
                          <a:effectLst/>
                          <a:latin typeface="Verdana" panose="020B0604030504040204" pitchFamily="34" charset="0"/>
                          <a:ea typeface="Verdana" panose="020B0604030504040204" pitchFamily="34" charset="0"/>
                        </a:rPr>
                        <a:t>98.97</a:t>
                      </a:r>
                      <a:endParaRPr lang="en-IN" sz="900" b="1"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u="none" strike="noStrike" dirty="0">
                          <a:effectLst/>
                          <a:latin typeface="Verdana" panose="020B0604030504040204" pitchFamily="34" charset="0"/>
                          <a:ea typeface="Verdana" panose="020B0604030504040204" pitchFamily="34" charset="0"/>
                        </a:rPr>
                        <a:t>115.36</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u="none" strike="noStrike">
                          <a:effectLst/>
                          <a:latin typeface="Verdana" panose="020B0604030504040204" pitchFamily="34" charset="0"/>
                          <a:ea typeface="Verdana" panose="020B0604030504040204" pitchFamily="34" charset="0"/>
                        </a:rPr>
                        <a:t>122.06</a:t>
                      </a:r>
                      <a:endParaRPr lang="en-IN" sz="900" b="1"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u="none" strike="noStrike" dirty="0">
                          <a:effectLst/>
                          <a:latin typeface="Verdana" panose="020B0604030504040204" pitchFamily="34" charset="0"/>
                          <a:ea typeface="Verdana" panose="020B0604030504040204" pitchFamily="34" charset="0"/>
                        </a:rPr>
                        <a:t>129.37</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u="none" strike="noStrike">
                          <a:effectLst/>
                          <a:latin typeface="Verdana" panose="020B0604030504040204" pitchFamily="34" charset="0"/>
                          <a:ea typeface="Verdana" panose="020B0604030504040204" pitchFamily="34" charset="0"/>
                        </a:rPr>
                        <a:t>138.42</a:t>
                      </a:r>
                      <a:endParaRPr lang="en-IN" sz="900" b="1"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u="none" strike="noStrike">
                          <a:effectLst/>
                          <a:latin typeface="Verdana" panose="020B0604030504040204" pitchFamily="34" charset="0"/>
                          <a:ea typeface="Verdana" panose="020B0604030504040204" pitchFamily="34" charset="0"/>
                        </a:rPr>
                        <a:t>147.23</a:t>
                      </a:r>
                      <a:endParaRPr lang="en-IN" sz="900" b="1"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u="none" strike="noStrike">
                          <a:effectLst/>
                          <a:latin typeface="Verdana" panose="020B0604030504040204" pitchFamily="34" charset="0"/>
                          <a:ea typeface="Verdana" panose="020B0604030504040204" pitchFamily="34" charset="0"/>
                        </a:rPr>
                        <a:t>157.67</a:t>
                      </a:r>
                      <a:endParaRPr lang="en-IN" sz="900" b="1"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u="none" strike="noStrike">
                          <a:effectLst/>
                          <a:latin typeface="Verdana" panose="020B0604030504040204" pitchFamily="34" charset="0"/>
                          <a:ea typeface="Verdana" panose="020B0604030504040204" pitchFamily="34" charset="0"/>
                        </a:rPr>
                        <a:t>168.67</a:t>
                      </a:r>
                      <a:endParaRPr lang="en-IN" sz="900" b="1"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u="none" strike="noStrike">
                          <a:effectLst/>
                          <a:latin typeface="Verdana" panose="020B0604030504040204" pitchFamily="34" charset="0"/>
                          <a:ea typeface="Verdana" panose="020B0604030504040204" pitchFamily="34" charset="0"/>
                        </a:rPr>
                        <a:t>180.40</a:t>
                      </a:r>
                      <a:endParaRPr lang="en-IN" sz="900" b="1"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u="none" strike="noStrike">
                          <a:effectLst/>
                          <a:latin typeface="Verdana" panose="020B0604030504040204" pitchFamily="34" charset="0"/>
                          <a:ea typeface="Verdana" panose="020B0604030504040204" pitchFamily="34" charset="0"/>
                        </a:rPr>
                        <a:t>192.98</a:t>
                      </a:r>
                      <a:endParaRPr lang="en-IN" sz="900" b="1"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u="none" strike="noStrike" dirty="0">
                          <a:effectLst/>
                          <a:latin typeface="Verdana" panose="020B0604030504040204" pitchFamily="34" charset="0"/>
                          <a:ea typeface="Verdana" panose="020B0604030504040204" pitchFamily="34" charset="0"/>
                        </a:rPr>
                        <a:t>206.15</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u="none" strike="noStrike" dirty="0">
                          <a:effectLst/>
                          <a:latin typeface="Verdana" panose="020B0604030504040204" pitchFamily="34" charset="0"/>
                          <a:ea typeface="Verdana" panose="020B0604030504040204" pitchFamily="34" charset="0"/>
                        </a:rPr>
                        <a:t>275.61</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extLst>
                  <a:ext uri="{0D108BD9-81ED-4DB2-BD59-A6C34878D82A}">
                    <a16:rowId xmlns:a16="http://schemas.microsoft.com/office/drawing/2014/main" val="892287102"/>
                  </a:ext>
                </a:extLst>
              </a:tr>
              <a:tr h="451152">
                <a:tc vMerge="1">
                  <a:txBody>
                    <a:bodyPr/>
                    <a:lstStyle/>
                    <a:p>
                      <a:endParaRPr lang="en-IN"/>
                    </a:p>
                  </a:txBody>
                  <a:tcP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u="none" strike="noStrike">
                          <a:effectLst/>
                          <a:latin typeface="Verdana" panose="020B0604030504040204" pitchFamily="34" charset="0"/>
                          <a:ea typeface="Verdana" panose="020B0604030504040204" pitchFamily="34" charset="0"/>
                        </a:rPr>
                        <a:t>75.59</a:t>
                      </a:r>
                      <a:endParaRPr lang="en-IN" sz="900" b="1"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u="none" strike="noStrike">
                          <a:effectLst/>
                          <a:latin typeface="Verdana" panose="020B0604030504040204" pitchFamily="34" charset="0"/>
                          <a:ea typeface="Verdana" panose="020B0604030504040204" pitchFamily="34" charset="0"/>
                        </a:rPr>
                        <a:t>86.86</a:t>
                      </a:r>
                      <a:endParaRPr lang="en-IN" sz="900" b="1"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u="none" strike="noStrike">
                          <a:effectLst/>
                          <a:latin typeface="Verdana" panose="020B0604030504040204" pitchFamily="34" charset="0"/>
                          <a:ea typeface="Verdana" panose="020B0604030504040204" pitchFamily="34" charset="0"/>
                        </a:rPr>
                        <a:t>91.79</a:t>
                      </a:r>
                      <a:endParaRPr lang="en-IN" sz="900" b="1"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u="none" strike="noStrike" dirty="0">
                          <a:effectLst/>
                          <a:latin typeface="Verdana" panose="020B0604030504040204" pitchFamily="34" charset="0"/>
                          <a:ea typeface="Verdana" panose="020B0604030504040204" pitchFamily="34" charset="0"/>
                        </a:rPr>
                        <a:t>96.75</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u="none" strike="noStrike">
                          <a:effectLst/>
                          <a:latin typeface="Verdana" panose="020B0604030504040204" pitchFamily="34" charset="0"/>
                          <a:ea typeface="Verdana" panose="020B0604030504040204" pitchFamily="34" charset="0"/>
                        </a:rPr>
                        <a:t>102.81</a:t>
                      </a:r>
                      <a:endParaRPr lang="en-IN" sz="900" b="1"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u="none" strike="noStrike">
                          <a:effectLst/>
                          <a:latin typeface="Verdana" panose="020B0604030504040204" pitchFamily="34" charset="0"/>
                          <a:ea typeface="Verdana" panose="020B0604030504040204" pitchFamily="34" charset="0"/>
                        </a:rPr>
                        <a:t>109.20</a:t>
                      </a:r>
                      <a:endParaRPr lang="en-IN" sz="900" b="1"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u="none" strike="noStrike">
                          <a:effectLst/>
                          <a:latin typeface="Verdana" panose="020B0604030504040204" pitchFamily="34" charset="0"/>
                          <a:ea typeface="Verdana" panose="020B0604030504040204" pitchFamily="34" charset="0"/>
                        </a:rPr>
                        <a:t>116.37</a:t>
                      </a:r>
                      <a:endParaRPr lang="en-IN" sz="900" b="1"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u="none" strike="noStrike">
                          <a:effectLst/>
                          <a:latin typeface="Verdana" panose="020B0604030504040204" pitchFamily="34" charset="0"/>
                          <a:ea typeface="Verdana" panose="020B0604030504040204" pitchFamily="34" charset="0"/>
                        </a:rPr>
                        <a:t>124.22</a:t>
                      </a:r>
                      <a:endParaRPr lang="en-IN" sz="900" b="1"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u="none" strike="noStrike" dirty="0">
                          <a:effectLst/>
                          <a:latin typeface="Verdana" panose="020B0604030504040204" pitchFamily="34" charset="0"/>
                          <a:ea typeface="Verdana" panose="020B0604030504040204" pitchFamily="34" charset="0"/>
                        </a:rPr>
                        <a:t>132.32</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u="none" strike="noStrike">
                          <a:effectLst/>
                          <a:latin typeface="Verdana" panose="020B0604030504040204" pitchFamily="34" charset="0"/>
                          <a:ea typeface="Verdana" panose="020B0604030504040204" pitchFamily="34" charset="0"/>
                        </a:rPr>
                        <a:t>140.64</a:t>
                      </a:r>
                      <a:endParaRPr lang="en-IN" sz="900" b="1"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u="none" strike="noStrike" dirty="0">
                          <a:effectLst/>
                          <a:latin typeface="Verdana" panose="020B0604030504040204" pitchFamily="34" charset="0"/>
                          <a:ea typeface="Verdana" panose="020B0604030504040204" pitchFamily="34" charset="0"/>
                        </a:rPr>
                        <a:t>149.31</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u="none" strike="noStrike" dirty="0">
                          <a:effectLst/>
                          <a:latin typeface="Verdana" panose="020B0604030504040204" pitchFamily="34" charset="0"/>
                          <a:ea typeface="Verdana" panose="020B0604030504040204" pitchFamily="34" charset="0"/>
                        </a:rPr>
                        <a:t>197.22</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extLst>
                  <a:ext uri="{0D108BD9-81ED-4DB2-BD59-A6C34878D82A}">
                    <a16:rowId xmlns:a16="http://schemas.microsoft.com/office/drawing/2014/main" val="1430352171"/>
                  </a:ext>
                </a:extLst>
              </a:tr>
            </a:tbl>
          </a:graphicData>
        </a:graphic>
      </p:graphicFrame>
      <p:sp>
        <p:nvSpPr>
          <p:cNvPr id="2" name="Footer Placeholder 1">
            <a:extLst>
              <a:ext uri="{FF2B5EF4-FFF2-40B4-BE49-F238E27FC236}">
                <a16:creationId xmlns:a16="http://schemas.microsoft.com/office/drawing/2014/main" id="{A4055A87-6C9D-497E-A093-85B1D90DC9EF}"/>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5" name="Slide Number Placeholder 4">
            <a:extLst>
              <a:ext uri="{FF2B5EF4-FFF2-40B4-BE49-F238E27FC236}">
                <a16:creationId xmlns:a16="http://schemas.microsoft.com/office/drawing/2014/main" id="{11A3AD14-BF11-4527-BF24-A317D6567046}"/>
              </a:ext>
            </a:extLst>
          </p:cNvPr>
          <p:cNvSpPr>
            <a:spLocks noGrp="1"/>
          </p:cNvSpPr>
          <p:nvPr>
            <p:ph type="sldNum" sz="quarter" idx="7"/>
          </p:nvPr>
        </p:nvSpPr>
        <p:spPr/>
        <p:txBody>
          <a:bodyPr/>
          <a:lstStyle/>
          <a:p>
            <a:pPr marL="38100">
              <a:lnSpc>
                <a:spcPts val="1150"/>
              </a:lnSpc>
            </a:pPr>
            <a:r>
              <a:rPr lang="en-IN" dirty="0"/>
              <a:t>34</a:t>
            </a:r>
          </a:p>
        </p:txBody>
      </p:sp>
    </p:spTree>
    <p:extLst>
      <p:ext uri="{BB962C8B-B14F-4D97-AF65-F5344CB8AC3E}">
        <p14:creationId xmlns:p14="http://schemas.microsoft.com/office/powerpoint/2010/main" val="22647779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4294967295"/>
          </p:nvPr>
        </p:nvSpPr>
        <p:spPr>
          <a:xfrm>
            <a:off x="304800" y="124842"/>
            <a:ext cx="4438650" cy="457200"/>
          </a:xfrm>
          <a:noFill/>
          <a:ln>
            <a:noFill/>
          </a:ln>
        </p:spPr>
        <p:txBody>
          <a:bodyPr wrap="square" lIns="0" tIns="0" rIns="0" bIns="0" anchor="ctr">
            <a:noAutofit/>
          </a:bodyPr>
          <a:lstStyle/>
          <a:p>
            <a:pPr algn="l"/>
            <a:r>
              <a:rPr lang="en-US" b="1" dirty="0">
                <a:solidFill>
                  <a:prstClr val="black"/>
                </a:solidFill>
                <a:latin typeface="Arial" panose="020B0604020202020204" pitchFamily="34" charset="0"/>
                <a:cs typeface="Arial" panose="020B0604020202020204" pitchFamily="34" charset="0"/>
              </a:rPr>
              <a:t>Calcium Nitrate Water Soluble Fertilizer </a:t>
            </a:r>
            <a:r>
              <a:rPr lang="en-IN" b="1" dirty="0">
                <a:solidFill>
                  <a:prstClr val="black"/>
                </a:solidFill>
                <a:latin typeface="Arial" panose="020B0604020202020204" pitchFamily="34" charset="0"/>
                <a:cs typeface="Arial" panose="020B0604020202020204" pitchFamily="34" charset="0"/>
              </a:rPr>
              <a:t>Market Share, By End Use</a:t>
            </a:r>
          </a:p>
        </p:txBody>
      </p:sp>
      <p:sp>
        <p:nvSpPr>
          <p:cNvPr id="8" name="Slide Number Placeholder 7">
            <a:extLst>
              <a:ext uri="{FF2B5EF4-FFF2-40B4-BE49-F238E27FC236}">
                <a16:creationId xmlns:a16="http://schemas.microsoft.com/office/drawing/2014/main" id="{0B961F7D-3BD9-44E7-9209-12390C56400D}"/>
              </a:ext>
            </a:extLst>
          </p:cNvPr>
          <p:cNvSpPr txBox="1">
            <a:spLocks/>
          </p:cNvSpPr>
          <p:nvPr/>
        </p:nvSpPr>
        <p:spPr>
          <a:xfrm>
            <a:off x="8679478" y="6581361"/>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29</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36F54838-DCC4-4118-A715-895564CAB047}"/>
              </a:ext>
            </a:extLst>
          </p:cNvPr>
          <p:cNvSpPr txBox="1"/>
          <p:nvPr/>
        </p:nvSpPr>
        <p:spPr>
          <a:xfrm>
            <a:off x="462490" y="671984"/>
            <a:ext cx="8216987" cy="318615"/>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15: </a:t>
            </a:r>
            <a:r>
              <a:rPr lang="en-IN" sz="1050" b="1" dirty="0">
                <a:solidFill>
                  <a:prstClr val="black"/>
                </a:solidFill>
                <a:latin typeface="Verdana" panose="020B0604030504040204" pitchFamily="34" charset="0"/>
                <a:ea typeface="Verdana" panose="020B0604030504040204" pitchFamily="34" charset="0"/>
                <a:cs typeface="Verdana" panose="020B0604030504040204" pitchFamily="34" charset="0"/>
              </a:rPr>
              <a:t>Calcium Nitrate</a:t>
            </a: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Water Soluble Fertilizer Market Share, By End Use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 2017-2035F</a:t>
            </a:r>
          </a:p>
        </p:txBody>
      </p:sp>
      <p:sp>
        <p:nvSpPr>
          <p:cNvPr id="12" name="TextBox 11">
            <a:extLst>
              <a:ext uri="{FF2B5EF4-FFF2-40B4-BE49-F238E27FC236}">
                <a16:creationId xmlns:a16="http://schemas.microsoft.com/office/drawing/2014/main" id="{D7CC7456-CD95-4041-BAED-0CD33653F4CD}"/>
              </a:ext>
            </a:extLst>
          </p:cNvPr>
          <p:cNvSpPr txBox="1"/>
          <p:nvPr/>
        </p:nvSpPr>
        <p:spPr>
          <a:xfrm>
            <a:off x="7666274" y="4576717"/>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4" name="Chart 13">
            <a:extLst>
              <a:ext uri="{FF2B5EF4-FFF2-40B4-BE49-F238E27FC236}">
                <a16:creationId xmlns:a16="http://schemas.microsoft.com/office/drawing/2014/main" id="{24D1C667-C1FF-466E-BB7A-F37AB158C943}"/>
              </a:ext>
            </a:extLst>
          </p:cNvPr>
          <p:cNvGraphicFramePr/>
          <p:nvPr>
            <p:extLst>
              <p:ext uri="{D42A27DB-BD31-4B8C-83A1-F6EECF244321}">
                <p14:modId xmlns:p14="http://schemas.microsoft.com/office/powerpoint/2010/main" val="2569982410"/>
              </p:ext>
            </p:extLst>
          </p:nvPr>
        </p:nvGraphicFramePr>
        <p:xfrm>
          <a:off x="-265672" y="990598"/>
          <a:ext cx="9192775" cy="3886201"/>
        </p:xfrm>
        <a:graphic>
          <a:graphicData uri="http://schemas.openxmlformats.org/drawingml/2006/chart">
            <c:chart xmlns:c="http://schemas.openxmlformats.org/drawingml/2006/chart" xmlns:r="http://schemas.openxmlformats.org/officeDocument/2006/relationships" r:id="rId3"/>
          </a:graphicData>
        </a:graphic>
      </p:graphicFrame>
      <p:sp>
        <p:nvSpPr>
          <p:cNvPr id="2" name="Footer Placeholder 1">
            <a:extLst>
              <a:ext uri="{FF2B5EF4-FFF2-40B4-BE49-F238E27FC236}">
                <a16:creationId xmlns:a16="http://schemas.microsoft.com/office/drawing/2014/main" id="{75C5B510-3FF2-497F-A11E-3F5F2BFD08E2}"/>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5" name="Slide Number Placeholder 4">
            <a:extLst>
              <a:ext uri="{FF2B5EF4-FFF2-40B4-BE49-F238E27FC236}">
                <a16:creationId xmlns:a16="http://schemas.microsoft.com/office/drawing/2014/main" id="{ECBD376E-400E-4AF8-B73E-4B0B9E142944}"/>
              </a:ext>
            </a:extLst>
          </p:cNvPr>
          <p:cNvSpPr>
            <a:spLocks noGrp="1"/>
          </p:cNvSpPr>
          <p:nvPr>
            <p:ph type="sldNum" sz="quarter" idx="7"/>
          </p:nvPr>
        </p:nvSpPr>
        <p:spPr/>
        <p:txBody>
          <a:bodyPr/>
          <a:lstStyle/>
          <a:p>
            <a:pPr marL="38100">
              <a:lnSpc>
                <a:spcPts val="1150"/>
              </a:lnSpc>
            </a:pPr>
            <a:r>
              <a:rPr lang="en-IN" dirty="0"/>
              <a:t>35</a:t>
            </a:r>
          </a:p>
        </p:txBody>
      </p:sp>
    </p:spTree>
    <p:extLst>
      <p:ext uri="{BB962C8B-B14F-4D97-AF65-F5344CB8AC3E}">
        <p14:creationId xmlns:p14="http://schemas.microsoft.com/office/powerpoint/2010/main" val="1964560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3736" y="103631"/>
            <a:ext cx="4398645" cy="466725"/>
          </a:xfrm>
          <a:custGeom>
            <a:avLst/>
            <a:gdLst/>
            <a:ahLst/>
            <a:cxnLst/>
            <a:rect l="l" t="t" r="r" b="b"/>
            <a:pathLst>
              <a:path w="4398645" h="466725">
                <a:moveTo>
                  <a:pt x="4398264" y="0"/>
                </a:moveTo>
                <a:lnTo>
                  <a:pt x="0" y="0"/>
                </a:lnTo>
                <a:lnTo>
                  <a:pt x="0" y="466344"/>
                </a:lnTo>
                <a:lnTo>
                  <a:pt x="4398264" y="466344"/>
                </a:lnTo>
                <a:lnTo>
                  <a:pt x="4398264" y="0"/>
                </a:lnTo>
                <a:close/>
              </a:path>
            </a:pathLst>
          </a:custGeom>
          <a:solidFill>
            <a:srgbClr val="D9D9D9"/>
          </a:solidFill>
        </p:spPr>
        <p:txBody>
          <a:bodyPr wrap="square" lIns="0" tIns="0" rIns="0" bIns="0" rtlCol="0"/>
          <a:lstStyle/>
          <a:p>
            <a:endParaRPr/>
          </a:p>
        </p:txBody>
      </p:sp>
      <p:sp>
        <p:nvSpPr>
          <p:cNvPr id="3" name="object 3"/>
          <p:cNvSpPr/>
          <p:nvPr/>
        </p:nvSpPr>
        <p:spPr>
          <a:xfrm>
            <a:off x="0" y="6681215"/>
            <a:ext cx="9144000" cy="177165"/>
          </a:xfrm>
          <a:custGeom>
            <a:avLst/>
            <a:gdLst/>
            <a:ahLst/>
            <a:cxnLst/>
            <a:rect l="l" t="t" r="r" b="b"/>
            <a:pathLst>
              <a:path w="9144000" h="177165">
                <a:moveTo>
                  <a:pt x="9144000" y="0"/>
                </a:moveTo>
                <a:lnTo>
                  <a:pt x="0" y="0"/>
                </a:lnTo>
                <a:lnTo>
                  <a:pt x="0" y="176784"/>
                </a:lnTo>
                <a:lnTo>
                  <a:pt x="9144000" y="176784"/>
                </a:lnTo>
                <a:lnTo>
                  <a:pt x="9144000" y="0"/>
                </a:lnTo>
                <a:close/>
              </a:path>
            </a:pathLst>
          </a:custGeom>
          <a:solidFill>
            <a:srgbClr val="071C2C"/>
          </a:solidFill>
        </p:spPr>
        <p:txBody>
          <a:bodyPr wrap="square" lIns="0" tIns="0" rIns="0" bIns="0" rtlCol="0"/>
          <a:lstStyle/>
          <a:p>
            <a:endParaRPr/>
          </a:p>
        </p:txBody>
      </p:sp>
      <p:sp>
        <p:nvSpPr>
          <p:cNvPr id="4" name="object 4"/>
          <p:cNvSpPr txBox="1"/>
          <p:nvPr/>
        </p:nvSpPr>
        <p:spPr>
          <a:xfrm>
            <a:off x="452424" y="198501"/>
            <a:ext cx="1399540" cy="255904"/>
          </a:xfrm>
          <a:prstGeom prst="rect">
            <a:avLst/>
          </a:prstGeom>
        </p:spPr>
        <p:txBody>
          <a:bodyPr vert="horz" wrap="square" lIns="0" tIns="13970" rIns="0" bIns="0" rtlCol="0">
            <a:spAutoFit/>
          </a:bodyPr>
          <a:lstStyle/>
          <a:p>
            <a:pPr marL="12700">
              <a:lnSpc>
                <a:spcPct val="100000"/>
              </a:lnSpc>
              <a:spcBef>
                <a:spcPts val="110"/>
              </a:spcBef>
            </a:pPr>
            <a:r>
              <a:rPr sz="1500" b="1" spc="-120" dirty="0">
                <a:solidFill>
                  <a:srgbClr val="0D0D0D"/>
                </a:solidFill>
                <a:latin typeface="Calibri"/>
                <a:cs typeface="Calibri"/>
              </a:rPr>
              <a:t>T</a:t>
            </a:r>
            <a:r>
              <a:rPr sz="1500" b="1" spc="5" dirty="0">
                <a:solidFill>
                  <a:srgbClr val="0D0D0D"/>
                </a:solidFill>
                <a:latin typeface="Calibri"/>
                <a:cs typeface="Calibri"/>
              </a:rPr>
              <a:t>ab</a:t>
            </a:r>
            <a:r>
              <a:rPr sz="1500" b="1" spc="-15" dirty="0">
                <a:solidFill>
                  <a:srgbClr val="0D0D0D"/>
                </a:solidFill>
                <a:latin typeface="Calibri"/>
                <a:cs typeface="Calibri"/>
              </a:rPr>
              <a:t>l</a:t>
            </a:r>
            <a:r>
              <a:rPr sz="1500" b="1" spc="5" dirty="0">
                <a:solidFill>
                  <a:srgbClr val="0D0D0D"/>
                </a:solidFill>
                <a:latin typeface="Calibri"/>
                <a:cs typeface="Calibri"/>
              </a:rPr>
              <a:t>e</a:t>
            </a:r>
            <a:r>
              <a:rPr sz="1500" b="1" spc="-50" dirty="0">
                <a:solidFill>
                  <a:srgbClr val="0D0D0D"/>
                </a:solidFill>
                <a:latin typeface="Calibri"/>
                <a:cs typeface="Calibri"/>
              </a:rPr>
              <a:t> </a:t>
            </a:r>
            <a:r>
              <a:rPr sz="1500" b="1" spc="5" dirty="0">
                <a:solidFill>
                  <a:srgbClr val="0D0D0D"/>
                </a:solidFill>
                <a:latin typeface="Calibri"/>
                <a:cs typeface="Calibri"/>
              </a:rPr>
              <a:t>of</a:t>
            </a:r>
            <a:r>
              <a:rPr sz="1500" b="1" dirty="0">
                <a:solidFill>
                  <a:srgbClr val="0D0D0D"/>
                </a:solidFill>
                <a:latin typeface="Calibri"/>
                <a:cs typeface="Calibri"/>
              </a:rPr>
              <a:t> </a:t>
            </a:r>
            <a:r>
              <a:rPr sz="1500" b="1" spc="-5" dirty="0">
                <a:solidFill>
                  <a:srgbClr val="0D0D0D"/>
                </a:solidFill>
                <a:latin typeface="Calibri"/>
                <a:cs typeface="Calibri"/>
              </a:rPr>
              <a:t>C</a:t>
            </a:r>
            <a:r>
              <a:rPr sz="1500" b="1" spc="5" dirty="0">
                <a:solidFill>
                  <a:srgbClr val="0D0D0D"/>
                </a:solidFill>
                <a:latin typeface="Calibri"/>
                <a:cs typeface="Calibri"/>
              </a:rPr>
              <a:t>o</a:t>
            </a:r>
            <a:r>
              <a:rPr sz="1500" b="1" spc="-15" dirty="0">
                <a:solidFill>
                  <a:srgbClr val="0D0D0D"/>
                </a:solidFill>
                <a:latin typeface="Calibri"/>
                <a:cs typeface="Calibri"/>
              </a:rPr>
              <a:t>n</a:t>
            </a:r>
            <a:r>
              <a:rPr sz="1500" b="1" spc="-25" dirty="0">
                <a:solidFill>
                  <a:srgbClr val="0D0D0D"/>
                </a:solidFill>
                <a:latin typeface="Calibri"/>
                <a:cs typeface="Calibri"/>
              </a:rPr>
              <a:t>t</a:t>
            </a:r>
            <a:r>
              <a:rPr sz="1500" b="1" spc="10" dirty="0">
                <a:solidFill>
                  <a:srgbClr val="0D0D0D"/>
                </a:solidFill>
                <a:latin typeface="Calibri"/>
                <a:cs typeface="Calibri"/>
              </a:rPr>
              <a:t>e</a:t>
            </a:r>
            <a:r>
              <a:rPr sz="1500" b="1" spc="-15" dirty="0">
                <a:solidFill>
                  <a:srgbClr val="0D0D0D"/>
                </a:solidFill>
                <a:latin typeface="Calibri"/>
                <a:cs typeface="Calibri"/>
              </a:rPr>
              <a:t>n</a:t>
            </a:r>
            <a:r>
              <a:rPr sz="1500" b="1" dirty="0">
                <a:solidFill>
                  <a:srgbClr val="0D0D0D"/>
                </a:solidFill>
                <a:latin typeface="Calibri"/>
                <a:cs typeface="Calibri"/>
              </a:rPr>
              <a:t>ts</a:t>
            </a:r>
            <a:endParaRPr sz="1500">
              <a:latin typeface="Calibri"/>
              <a:cs typeface="Calibri"/>
            </a:endParaRPr>
          </a:p>
        </p:txBody>
      </p:sp>
      <p:sp>
        <p:nvSpPr>
          <p:cNvPr id="7" name="object 7"/>
          <p:cNvSpPr txBox="1"/>
          <p:nvPr/>
        </p:nvSpPr>
        <p:spPr>
          <a:xfrm>
            <a:off x="8849868" y="6703034"/>
            <a:ext cx="147955" cy="166370"/>
          </a:xfrm>
          <a:prstGeom prst="rect">
            <a:avLst/>
          </a:prstGeom>
        </p:spPr>
        <p:txBody>
          <a:bodyPr vert="horz" wrap="square" lIns="0" tIns="0" rIns="0" bIns="0" rtlCol="0">
            <a:spAutoFit/>
          </a:bodyPr>
          <a:lstStyle/>
          <a:p>
            <a:pPr marL="38100">
              <a:lnSpc>
                <a:spcPts val="1150"/>
              </a:lnSpc>
            </a:pPr>
            <a:fld id="{81D60167-4931-47E6-BA6A-407CBD079E47}" type="slidenum">
              <a:rPr sz="1100" b="1" dirty="0">
                <a:solidFill>
                  <a:srgbClr val="FFFFFF"/>
                </a:solidFill>
                <a:latin typeface="Calibri"/>
                <a:cs typeface="Calibri"/>
              </a:rPr>
              <a:t>3</a:t>
            </a:fld>
            <a:endParaRPr sz="1100">
              <a:latin typeface="Calibri"/>
              <a:cs typeface="Calibri"/>
            </a:endParaRPr>
          </a:p>
        </p:txBody>
      </p:sp>
      <p:graphicFrame>
        <p:nvGraphicFramePr>
          <p:cNvPr id="5" name="object 5"/>
          <p:cNvGraphicFramePr>
            <a:graphicFrameLocks noGrp="1"/>
          </p:cNvGraphicFramePr>
          <p:nvPr>
            <p:extLst>
              <p:ext uri="{D42A27DB-BD31-4B8C-83A1-F6EECF244321}">
                <p14:modId xmlns:p14="http://schemas.microsoft.com/office/powerpoint/2010/main" val="532452400"/>
              </p:ext>
            </p:extLst>
          </p:nvPr>
        </p:nvGraphicFramePr>
        <p:xfrm>
          <a:off x="137542" y="703083"/>
          <a:ext cx="8832722" cy="5850117"/>
        </p:xfrm>
        <a:graphic>
          <a:graphicData uri="http://schemas.openxmlformats.org/drawingml/2006/table">
            <a:tbl>
              <a:tblPr firstRow="1" bandRow="1">
                <a:tableStyleId>{2D5ABB26-0587-4C30-8999-92F81FD0307C}</a:tableStyleId>
              </a:tblPr>
              <a:tblGrid>
                <a:gridCol w="520698">
                  <a:extLst>
                    <a:ext uri="{9D8B030D-6E8A-4147-A177-3AD203B41FA5}">
                      <a16:colId xmlns:a16="http://schemas.microsoft.com/office/drawing/2014/main" val="20000"/>
                    </a:ext>
                  </a:extLst>
                </a:gridCol>
                <a:gridCol w="364306">
                  <a:extLst>
                    <a:ext uri="{9D8B030D-6E8A-4147-A177-3AD203B41FA5}">
                      <a16:colId xmlns:a16="http://schemas.microsoft.com/office/drawing/2014/main" val="3499243940"/>
                    </a:ext>
                  </a:extLst>
                </a:gridCol>
                <a:gridCol w="631024">
                  <a:extLst>
                    <a:ext uri="{9D8B030D-6E8A-4147-A177-3AD203B41FA5}">
                      <a16:colId xmlns:a16="http://schemas.microsoft.com/office/drawing/2014/main" val="570799684"/>
                    </a:ext>
                  </a:extLst>
                </a:gridCol>
                <a:gridCol w="7316694">
                  <a:extLst>
                    <a:ext uri="{9D8B030D-6E8A-4147-A177-3AD203B41FA5}">
                      <a16:colId xmlns:a16="http://schemas.microsoft.com/office/drawing/2014/main" val="4163116191"/>
                    </a:ext>
                  </a:extLst>
                </a:gridCol>
              </a:tblGrid>
              <a:tr h="365121">
                <a:tc>
                  <a:txBody>
                    <a:bodyPr/>
                    <a:lstStyle/>
                    <a:p>
                      <a:pPr marL="113030">
                        <a:lnSpc>
                          <a:spcPct val="100000"/>
                        </a:lnSpc>
                        <a:spcBef>
                          <a:spcPts val="345"/>
                        </a:spcBef>
                      </a:pPr>
                      <a:r>
                        <a:rPr sz="1000" b="1" dirty="0">
                          <a:solidFill>
                            <a:srgbClr val="FFFFFF"/>
                          </a:solidFill>
                          <a:latin typeface="Verdana"/>
                          <a:cs typeface="Verdana"/>
                        </a:rPr>
                        <a:t>S.</a:t>
                      </a:r>
                      <a:r>
                        <a:rPr sz="1000" b="1" spc="-60" dirty="0">
                          <a:solidFill>
                            <a:srgbClr val="FFFFFF"/>
                          </a:solidFill>
                          <a:latin typeface="Verdana"/>
                          <a:cs typeface="Verdana"/>
                        </a:rPr>
                        <a:t> </a:t>
                      </a:r>
                      <a:r>
                        <a:rPr sz="1000" b="1" spc="5" dirty="0">
                          <a:solidFill>
                            <a:srgbClr val="FFFFFF"/>
                          </a:solidFill>
                          <a:latin typeface="Verdana"/>
                          <a:cs typeface="Verdana"/>
                        </a:rPr>
                        <a:t>No.</a:t>
                      </a:r>
                      <a:endParaRPr sz="1000" dirty="0">
                        <a:latin typeface="Verdana"/>
                        <a:cs typeface="Verdana"/>
                      </a:endParaRPr>
                    </a:p>
                  </a:txBody>
                  <a:tcPr marL="0" marR="0" marT="43815" marB="0">
                    <a:lnL w="12700">
                      <a:noFill/>
                      <a:prstDash val="solid"/>
                    </a:lnL>
                    <a:lnR w="12700" cap="flat" cmpd="sng" algn="ctr">
                      <a:noFill/>
                      <a:prstDash val="solid"/>
                      <a:round/>
                      <a:headEnd type="none" w="med" len="med"/>
                      <a:tailEnd type="none" w="med" len="med"/>
                    </a:lnR>
                    <a:lnT w="12700">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9D18E"/>
                    </a:solidFill>
                  </a:tcPr>
                </a:tc>
                <a:tc gridSpan="3">
                  <a:txBody>
                    <a:bodyPr/>
                    <a:lstStyle/>
                    <a:p>
                      <a:pPr marL="2001520">
                        <a:lnSpc>
                          <a:spcPct val="100000"/>
                        </a:lnSpc>
                        <a:spcBef>
                          <a:spcPts val="345"/>
                        </a:spcBef>
                      </a:pPr>
                      <a:r>
                        <a:rPr sz="1000" b="1" dirty="0">
                          <a:solidFill>
                            <a:srgbClr val="FFFFFF"/>
                          </a:solidFill>
                          <a:latin typeface="Verdana"/>
                        </a:rPr>
                        <a:t>Contents</a:t>
                      </a:r>
                      <a:endParaRPr sz="1000" dirty="0">
                        <a:latin typeface="Verdana"/>
                      </a:endParaRPr>
                    </a:p>
                  </a:txBody>
                  <a:tcPr marL="0" marR="0" marT="43815" marB="0">
                    <a:lnL w="12700" cap="flat" cmpd="sng" algn="ctr">
                      <a:noFill/>
                      <a:prstDash val="solid"/>
                      <a:round/>
                      <a:headEnd type="none" w="med" len="med"/>
                      <a:tailEnd type="none" w="med" len="med"/>
                    </a:lnL>
                    <a:lnR w="12700">
                      <a:noFill/>
                      <a:prstDash val="solid"/>
                    </a:lnR>
                    <a:lnT w="12700">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9D18E"/>
                    </a:solid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1"/>
                  </a:ext>
                </a:extLst>
              </a:tr>
              <a:tr h="288684">
                <a:tc>
                  <a:txBody>
                    <a:bodyPr/>
                    <a:lstStyle/>
                    <a:p>
                      <a:pPr marL="1905" algn="ctr">
                        <a:lnSpc>
                          <a:spcPct val="100000"/>
                        </a:lnSpc>
                        <a:spcBef>
                          <a:spcPts val="350"/>
                        </a:spcBef>
                      </a:pPr>
                      <a:r>
                        <a:rPr sz="1000" b="1" dirty="0">
                          <a:latin typeface="Verdana" panose="020B0604030504040204" pitchFamily="34" charset="0"/>
                          <a:ea typeface="Verdana" panose="020B0604030504040204" pitchFamily="34" charset="0"/>
                          <a:cs typeface="Verdana"/>
                        </a:rPr>
                        <a:t>1.</a:t>
                      </a:r>
                      <a:endParaRPr sz="1000" dirty="0">
                        <a:latin typeface="Verdana" panose="020B0604030504040204" pitchFamily="34" charset="0"/>
                        <a:ea typeface="Verdana" panose="020B0604030504040204" pitchFamily="34" charset="0"/>
                        <a:cs typeface="Verdana"/>
                      </a:endParaRPr>
                    </a:p>
                  </a:txBody>
                  <a:tcPr marL="0" marR="0" marT="444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3">
                  <a:txBody>
                    <a:bodyPr/>
                    <a:lstStyle/>
                    <a:p>
                      <a:pPr marL="91440">
                        <a:lnSpc>
                          <a:spcPct val="100000"/>
                        </a:lnSpc>
                        <a:spcBef>
                          <a:spcPts val="350"/>
                        </a:spcBef>
                      </a:pPr>
                      <a:r>
                        <a:rPr sz="1000" b="1" dirty="0">
                          <a:latin typeface="Verdana" panose="020B0604030504040204" pitchFamily="34" charset="0"/>
                          <a:ea typeface="Verdana" panose="020B0604030504040204" pitchFamily="34" charset="0"/>
                        </a:rPr>
                        <a:t>P</a:t>
                      </a:r>
                      <a:r>
                        <a:rPr sz="1000" b="1" spc="-5" dirty="0">
                          <a:latin typeface="Verdana" panose="020B0604030504040204" pitchFamily="34" charset="0"/>
                          <a:ea typeface="Verdana" panose="020B0604030504040204" pitchFamily="34" charset="0"/>
                        </a:rPr>
                        <a:t>r</a:t>
                      </a:r>
                      <a:r>
                        <a:rPr sz="1000" b="1" spc="5" dirty="0">
                          <a:latin typeface="Verdana" panose="020B0604030504040204" pitchFamily="34" charset="0"/>
                          <a:ea typeface="Verdana" panose="020B0604030504040204" pitchFamily="34" charset="0"/>
                        </a:rPr>
                        <a:t>o</a:t>
                      </a:r>
                      <a:r>
                        <a:rPr sz="1000" b="1" spc="-10" dirty="0">
                          <a:latin typeface="Verdana" panose="020B0604030504040204" pitchFamily="34" charset="0"/>
                          <a:ea typeface="Verdana" panose="020B0604030504040204" pitchFamily="34" charset="0"/>
                        </a:rPr>
                        <a:t>d</a:t>
                      </a:r>
                      <a:r>
                        <a:rPr sz="1000" b="1" spc="-5" dirty="0">
                          <a:latin typeface="Verdana" panose="020B0604030504040204" pitchFamily="34" charset="0"/>
                          <a:ea typeface="Verdana" panose="020B0604030504040204" pitchFamily="34" charset="0"/>
                        </a:rPr>
                        <a:t>u</a:t>
                      </a:r>
                      <a:r>
                        <a:rPr sz="1000" b="1" spc="5" dirty="0">
                          <a:latin typeface="Verdana" panose="020B0604030504040204" pitchFamily="34" charset="0"/>
                          <a:ea typeface="Verdana" panose="020B0604030504040204" pitchFamily="34" charset="0"/>
                        </a:rPr>
                        <a:t>c</a:t>
                      </a:r>
                      <a:r>
                        <a:rPr sz="1000" b="1" dirty="0">
                          <a:latin typeface="Verdana" panose="020B0604030504040204" pitchFamily="34" charset="0"/>
                          <a:ea typeface="Verdana" panose="020B0604030504040204" pitchFamily="34" charset="0"/>
                        </a:rPr>
                        <a:t>t</a:t>
                      </a:r>
                      <a:r>
                        <a:rPr sz="1000" b="1" spc="-60" dirty="0">
                          <a:latin typeface="Verdana" panose="020B0604030504040204" pitchFamily="34" charset="0"/>
                          <a:ea typeface="Verdana" panose="020B0604030504040204" pitchFamily="34" charset="0"/>
                        </a:rPr>
                        <a:t> </a:t>
                      </a:r>
                      <a:r>
                        <a:rPr sz="1000" b="1" spc="5" dirty="0">
                          <a:latin typeface="Verdana" panose="020B0604030504040204" pitchFamily="34" charset="0"/>
                          <a:ea typeface="Verdana" panose="020B0604030504040204" pitchFamily="34" charset="0"/>
                        </a:rPr>
                        <a:t>O</a:t>
                      </a:r>
                      <a:r>
                        <a:rPr sz="1000" b="1" spc="-10" dirty="0">
                          <a:latin typeface="Verdana" panose="020B0604030504040204" pitchFamily="34" charset="0"/>
                          <a:ea typeface="Verdana" panose="020B0604030504040204" pitchFamily="34" charset="0"/>
                        </a:rPr>
                        <a:t>v</a:t>
                      </a:r>
                      <a:r>
                        <a:rPr sz="1000" b="1" spc="-5" dirty="0">
                          <a:latin typeface="Verdana" panose="020B0604030504040204" pitchFamily="34" charset="0"/>
                          <a:ea typeface="Verdana" panose="020B0604030504040204" pitchFamily="34" charset="0"/>
                        </a:rPr>
                        <a:t>e</a:t>
                      </a:r>
                      <a:r>
                        <a:rPr sz="1000" b="1" spc="5" dirty="0">
                          <a:latin typeface="Verdana" panose="020B0604030504040204" pitchFamily="34" charset="0"/>
                          <a:ea typeface="Verdana" panose="020B0604030504040204" pitchFamily="34" charset="0"/>
                        </a:rPr>
                        <a:t>r</a:t>
                      </a:r>
                      <a:r>
                        <a:rPr sz="1000" b="1" spc="-10" dirty="0">
                          <a:latin typeface="Verdana" panose="020B0604030504040204" pitchFamily="34" charset="0"/>
                          <a:ea typeface="Verdana" panose="020B0604030504040204" pitchFamily="34" charset="0"/>
                        </a:rPr>
                        <a:t>vi</a:t>
                      </a:r>
                      <a:r>
                        <a:rPr sz="1000" b="1" spc="-5" dirty="0">
                          <a:latin typeface="Verdana" panose="020B0604030504040204" pitchFamily="34" charset="0"/>
                          <a:ea typeface="Verdana" panose="020B0604030504040204" pitchFamily="34" charset="0"/>
                        </a:rPr>
                        <a:t>ew</a:t>
                      </a:r>
                      <a:endParaRPr sz="1000" dirty="0">
                        <a:latin typeface="Verdana" panose="020B0604030504040204" pitchFamily="34" charset="0"/>
                        <a:ea typeface="Verdana" panose="020B0604030504040204" pitchFamily="34" charset="0"/>
                      </a:endParaRPr>
                    </a:p>
                  </a:txBody>
                  <a:tcPr marL="0" marR="0" marT="444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2"/>
                  </a:ext>
                </a:extLst>
              </a:tr>
              <a:tr h="288684">
                <a:tc>
                  <a:txBody>
                    <a:bodyPr/>
                    <a:lstStyle/>
                    <a:p>
                      <a:pPr marL="1905" algn="ctr">
                        <a:lnSpc>
                          <a:spcPct val="100000"/>
                        </a:lnSpc>
                        <a:spcBef>
                          <a:spcPts val="360"/>
                        </a:spcBef>
                      </a:pPr>
                      <a:r>
                        <a:rPr sz="1000" b="1" dirty="0">
                          <a:latin typeface="Verdana" panose="020B0604030504040204" pitchFamily="34" charset="0"/>
                          <a:ea typeface="Verdana" panose="020B0604030504040204" pitchFamily="34" charset="0"/>
                          <a:cs typeface="Verdana"/>
                        </a:rPr>
                        <a:t>2.</a:t>
                      </a:r>
                      <a:endParaRPr sz="1000" dirty="0">
                        <a:latin typeface="Verdana" panose="020B0604030504040204" pitchFamily="34" charset="0"/>
                        <a:ea typeface="Verdana" panose="020B0604030504040204" pitchFamily="34" charset="0"/>
                        <a:cs typeface="Verdana"/>
                      </a:endParaRPr>
                    </a:p>
                  </a:txBody>
                  <a:tcPr marL="0" marR="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3">
                  <a:txBody>
                    <a:bodyPr/>
                    <a:lstStyle/>
                    <a:p>
                      <a:pPr marL="91440">
                        <a:lnSpc>
                          <a:spcPct val="100000"/>
                        </a:lnSpc>
                        <a:spcBef>
                          <a:spcPts val="360"/>
                        </a:spcBef>
                      </a:pPr>
                      <a:r>
                        <a:rPr sz="1000" b="1" dirty="0">
                          <a:latin typeface="Verdana" panose="020B0604030504040204" pitchFamily="34" charset="0"/>
                          <a:ea typeface="Verdana" panose="020B0604030504040204" pitchFamily="34" charset="0"/>
                        </a:rPr>
                        <a:t>R</a:t>
                      </a:r>
                      <a:r>
                        <a:rPr sz="1000" b="1" spc="-5" dirty="0">
                          <a:latin typeface="Verdana" panose="020B0604030504040204" pitchFamily="34" charset="0"/>
                          <a:ea typeface="Verdana" panose="020B0604030504040204" pitchFamily="34" charset="0"/>
                        </a:rPr>
                        <a:t>e</a:t>
                      </a:r>
                      <a:r>
                        <a:rPr sz="1000" b="1" dirty="0">
                          <a:latin typeface="Verdana" panose="020B0604030504040204" pitchFamily="34" charset="0"/>
                          <a:ea typeface="Verdana" panose="020B0604030504040204" pitchFamily="34" charset="0"/>
                        </a:rPr>
                        <a:t>s</a:t>
                      </a:r>
                      <a:r>
                        <a:rPr sz="1000" b="1" spc="-5" dirty="0">
                          <a:latin typeface="Verdana" panose="020B0604030504040204" pitchFamily="34" charset="0"/>
                          <a:ea typeface="Verdana" panose="020B0604030504040204" pitchFamily="34" charset="0"/>
                        </a:rPr>
                        <a:t>ea</a:t>
                      </a:r>
                      <a:r>
                        <a:rPr sz="1000" b="1" dirty="0">
                          <a:latin typeface="Verdana" panose="020B0604030504040204" pitchFamily="34" charset="0"/>
                          <a:ea typeface="Verdana" panose="020B0604030504040204" pitchFamily="34" charset="0"/>
                        </a:rPr>
                        <a:t>r</a:t>
                      </a:r>
                      <a:r>
                        <a:rPr sz="1000" b="1" spc="5" dirty="0">
                          <a:latin typeface="Verdana" panose="020B0604030504040204" pitchFamily="34" charset="0"/>
                          <a:ea typeface="Verdana" panose="020B0604030504040204" pitchFamily="34" charset="0"/>
                        </a:rPr>
                        <a:t>c</a:t>
                      </a:r>
                      <a:r>
                        <a:rPr sz="1000" b="1" dirty="0">
                          <a:latin typeface="Verdana" panose="020B0604030504040204" pitchFamily="34" charset="0"/>
                          <a:ea typeface="Verdana" panose="020B0604030504040204" pitchFamily="34" charset="0"/>
                        </a:rPr>
                        <a:t>h</a:t>
                      </a:r>
                      <a:r>
                        <a:rPr sz="1000" b="1" spc="-80" dirty="0">
                          <a:latin typeface="Verdana" panose="020B0604030504040204" pitchFamily="34" charset="0"/>
                          <a:ea typeface="Verdana" panose="020B0604030504040204" pitchFamily="34" charset="0"/>
                        </a:rPr>
                        <a:t> </a:t>
                      </a:r>
                      <a:r>
                        <a:rPr sz="1000" b="1" dirty="0">
                          <a:latin typeface="Verdana" panose="020B0604030504040204" pitchFamily="34" charset="0"/>
                          <a:ea typeface="Verdana" panose="020B0604030504040204" pitchFamily="34" charset="0"/>
                        </a:rPr>
                        <a:t>M</a:t>
                      </a:r>
                      <a:r>
                        <a:rPr sz="1000" b="1" spc="-5" dirty="0">
                          <a:latin typeface="Verdana" panose="020B0604030504040204" pitchFamily="34" charset="0"/>
                          <a:ea typeface="Verdana" panose="020B0604030504040204" pitchFamily="34" charset="0"/>
                        </a:rPr>
                        <a:t>eth</a:t>
                      </a:r>
                      <a:r>
                        <a:rPr sz="1000" b="1" dirty="0">
                          <a:latin typeface="Verdana" panose="020B0604030504040204" pitchFamily="34" charset="0"/>
                          <a:ea typeface="Verdana" panose="020B0604030504040204" pitchFamily="34" charset="0"/>
                        </a:rPr>
                        <a:t>o</a:t>
                      </a:r>
                      <a:r>
                        <a:rPr sz="1000" b="1" spc="-10" dirty="0">
                          <a:latin typeface="Verdana" panose="020B0604030504040204" pitchFamily="34" charset="0"/>
                          <a:ea typeface="Verdana" panose="020B0604030504040204" pitchFamily="34" charset="0"/>
                        </a:rPr>
                        <a:t>d</a:t>
                      </a:r>
                      <a:r>
                        <a:rPr sz="1000" b="1" dirty="0">
                          <a:latin typeface="Verdana" panose="020B0604030504040204" pitchFamily="34" charset="0"/>
                          <a:ea typeface="Verdana" panose="020B0604030504040204" pitchFamily="34" charset="0"/>
                        </a:rPr>
                        <a:t>o</a:t>
                      </a:r>
                      <a:r>
                        <a:rPr sz="1000" b="1" spc="-10" dirty="0">
                          <a:latin typeface="Verdana" panose="020B0604030504040204" pitchFamily="34" charset="0"/>
                          <a:ea typeface="Verdana" panose="020B0604030504040204" pitchFamily="34" charset="0"/>
                        </a:rPr>
                        <a:t>l</a:t>
                      </a:r>
                      <a:r>
                        <a:rPr sz="1000" b="1" dirty="0">
                          <a:latin typeface="Verdana" panose="020B0604030504040204" pitchFamily="34" charset="0"/>
                          <a:ea typeface="Verdana" panose="020B0604030504040204" pitchFamily="34" charset="0"/>
                        </a:rPr>
                        <a:t>o</a:t>
                      </a:r>
                      <a:r>
                        <a:rPr sz="1000" b="1" spc="-10" dirty="0">
                          <a:latin typeface="Verdana" panose="020B0604030504040204" pitchFamily="34" charset="0"/>
                          <a:ea typeface="Verdana" panose="020B0604030504040204" pitchFamily="34" charset="0"/>
                        </a:rPr>
                        <a:t>g</a:t>
                      </a:r>
                      <a:r>
                        <a:rPr sz="1000" b="1" dirty="0">
                          <a:latin typeface="Verdana" panose="020B0604030504040204" pitchFamily="34" charset="0"/>
                          <a:ea typeface="Verdana" panose="020B0604030504040204" pitchFamily="34" charset="0"/>
                        </a:rPr>
                        <a:t>y</a:t>
                      </a:r>
                      <a:endParaRPr sz="1000" dirty="0">
                        <a:latin typeface="Verdana" panose="020B0604030504040204" pitchFamily="34" charset="0"/>
                        <a:ea typeface="Verdana" panose="020B0604030504040204" pitchFamily="34" charset="0"/>
                      </a:endParaRPr>
                    </a:p>
                  </a:txBody>
                  <a:tcPr marL="0" marR="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3"/>
                  </a:ext>
                </a:extLst>
              </a:tr>
              <a:tr h="288684">
                <a:tc>
                  <a:txBody>
                    <a:bodyPr/>
                    <a:lstStyle/>
                    <a:p>
                      <a:pPr marL="1905" algn="ctr">
                        <a:lnSpc>
                          <a:spcPct val="100000"/>
                        </a:lnSpc>
                        <a:spcBef>
                          <a:spcPts val="360"/>
                        </a:spcBef>
                      </a:pPr>
                      <a:r>
                        <a:rPr lang="en-US" sz="1000" b="1" dirty="0">
                          <a:latin typeface="Verdana" panose="020B0604030504040204" pitchFamily="34" charset="0"/>
                          <a:ea typeface="Verdana" panose="020B0604030504040204" pitchFamily="34" charset="0"/>
                          <a:cs typeface="Verdana"/>
                        </a:rPr>
                        <a:t>3</a:t>
                      </a:r>
                      <a:r>
                        <a:rPr sz="1000" b="1" dirty="0">
                          <a:latin typeface="Verdana" panose="020B0604030504040204" pitchFamily="34" charset="0"/>
                          <a:ea typeface="Verdana" panose="020B0604030504040204" pitchFamily="34" charset="0"/>
                          <a:cs typeface="Verdana"/>
                        </a:rPr>
                        <a:t>.</a:t>
                      </a:r>
                      <a:endParaRPr sz="1000" dirty="0">
                        <a:latin typeface="Verdana" panose="020B0604030504040204" pitchFamily="34" charset="0"/>
                        <a:ea typeface="Verdana" panose="020B0604030504040204" pitchFamily="34" charset="0"/>
                        <a:cs typeface="Verdana"/>
                      </a:endParaRPr>
                    </a:p>
                  </a:txBody>
                  <a:tcPr marL="0" marR="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3">
                  <a:txBody>
                    <a:bodyPr/>
                    <a:lstStyle/>
                    <a:p>
                      <a:pPr marL="91440">
                        <a:lnSpc>
                          <a:spcPct val="100000"/>
                        </a:lnSpc>
                        <a:spcBef>
                          <a:spcPts val="360"/>
                        </a:spcBef>
                      </a:pPr>
                      <a:r>
                        <a:rPr lang="en-US" sz="1000" b="1" dirty="0">
                          <a:latin typeface="Verdana" panose="020B0604030504040204" pitchFamily="34" charset="0"/>
                          <a:ea typeface="Verdana" panose="020B0604030504040204" pitchFamily="34" charset="0"/>
                        </a:rPr>
                        <a:t>Production Process Overview</a:t>
                      </a:r>
                      <a:endParaRPr sz="1000" dirty="0">
                        <a:latin typeface="Verdana" panose="020B0604030504040204" pitchFamily="34" charset="0"/>
                        <a:ea typeface="Verdana" panose="020B0604030504040204" pitchFamily="34" charset="0"/>
                      </a:endParaRPr>
                    </a:p>
                  </a:txBody>
                  <a:tcPr marL="0" marR="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58823145"/>
                  </a:ext>
                </a:extLst>
              </a:tr>
              <a:tr h="288684">
                <a:tc>
                  <a:txBody>
                    <a:bodyPr/>
                    <a:lstStyle/>
                    <a:p>
                      <a:pPr marL="1905" algn="ctr">
                        <a:lnSpc>
                          <a:spcPct val="100000"/>
                        </a:lnSpc>
                        <a:spcBef>
                          <a:spcPts val="360"/>
                        </a:spcBef>
                      </a:pPr>
                      <a:endParaRPr sz="1000" dirty="0">
                        <a:latin typeface="Verdana" panose="020B0604030504040204" pitchFamily="34" charset="0"/>
                        <a:ea typeface="Verdana" panose="020B0604030504040204" pitchFamily="34" charset="0"/>
                        <a:cs typeface="Verdana"/>
                      </a:endParaRPr>
                    </a:p>
                  </a:txBody>
                  <a:tcPr marL="0" marR="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3.1.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r>
                        <a:rPr lang="en-US" sz="1000" b="0" i="0" u="none" strike="noStrike" spc="15" dirty="0">
                          <a:solidFill>
                            <a:schemeClr val="tx1"/>
                          </a:solidFill>
                          <a:effectLst/>
                          <a:latin typeface="Verdana" panose="020B0604030504040204" pitchFamily="34" charset="0"/>
                          <a:ea typeface="Verdana" panose="020B0604030504040204" pitchFamily="34" charset="0"/>
                        </a:rPr>
                        <a:t>Overview of Production Technologies</a:t>
                      </a:r>
                      <a:endParaRPr lang="en-IN" sz="1000" dirty="0">
                        <a:solidFill>
                          <a:schemeClr val="tx1"/>
                        </a:solidFill>
                        <a:latin typeface="Verdana" panose="020B0604030504040204" pitchFamily="34" charset="0"/>
                        <a:ea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a:p>
                  </a:txBody>
                  <a:tcPr/>
                </a:tc>
                <a:extLst>
                  <a:ext uri="{0D108BD9-81ED-4DB2-BD59-A6C34878D82A}">
                    <a16:rowId xmlns:a16="http://schemas.microsoft.com/office/drawing/2014/main" val="2703991398"/>
                  </a:ext>
                </a:extLst>
              </a:tr>
              <a:tr h="288684">
                <a:tc>
                  <a:txBody>
                    <a:bodyPr/>
                    <a:lstStyle/>
                    <a:p>
                      <a:pPr marL="1905" algn="ctr">
                        <a:lnSpc>
                          <a:spcPct val="100000"/>
                        </a:lnSpc>
                        <a:spcBef>
                          <a:spcPts val="360"/>
                        </a:spcBef>
                      </a:pPr>
                      <a:endParaRPr sz="1000" dirty="0">
                        <a:latin typeface="Verdana" panose="020B0604030504040204" pitchFamily="34" charset="0"/>
                        <a:ea typeface="Verdana" panose="020B0604030504040204" pitchFamily="34" charset="0"/>
                        <a:cs typeface="Verdana"/>
                      </a:endParaRPr>
                    </a:p>
                  </a:txBody>
                  <a:tcPr marL="0" marR="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3.2.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r>
                        <a:rPr lang="en-US" sz="1000" b="0" i="0" u="none" strike="noStrike" spc="15" dirty="0">
                          <a:solidFill>
                            <a:schemeClr val="tx1"/>
                          </a:solidFill>
                          <a:effectLst/>
                          <a:latin typeface="Verdana" panose="020B0604030504040204" pitchFamily="34" charset="0"/>
                          <a:ea typeface="Verdana" panose="020B0604030504040204" pitchFamily="34" charset="0"/>
                          <a:cs typeface="Arial" panose="020B0604020202020204" pitchFamily="34" charset="0"/>
                        </a:rPr>
                        <a:t>List of Technology Licensors and Project Credentials</a:t>
                      </a:r>
                      <a:endParaRPr lang="en-IN" sz="1000" dirty="0">
                        <a:solidFill>
                          <a:schemeClr val="tx1"/>
                        </a:solidFill>
                        <a:latin typeface="Verdana" panose="020B060403050404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a:p>
                  </a:txBody>
                  <a:tcPr/>
                </a:tc>
                <a:extLst>
                  <a:ext uri="{0D108BD9-81ED-4DB2-BD59-A6C34878D82A}">
                    <a16:rowId xmlns:a16="http://schemas.microsoft.com/office/drawing/2014/main" val="2364375664"/>
                  </a:ext>
                </a:extLst>
              </a:tr>
              <a:tr h="288684">
                <a:tc>
                  <a:txBody>
                    <a:bodyPr/>
                    <a:lstStyle/>
                    <a:p>
                      <a:pPr marL="1905" algn="ctr">
                        <a:lnSpc>
                          <a:spcPct val="100000"/>
                        </a:lnSpc>
                        <a:spcBef>
                          <a:spcPts val="360"/>
                        </a:spcBef>
                      </a:pPr>
                      <a:endParaRPr sz="1000" dirty="0">
                        <a:latin typeface="Verdana" panose="020B0604030504040204" pitchFamily="34" charset="0"/>
                        <a:ea typeface="Verdana" panose="020B0604030504040204" pitchFamily="34" charset="0"/>
                        <a:cs typeface="Verdana"/>
                      </a:endParaRPr>
                    </a:p>
                  </a:txBody>
                  <a:tcPr marL="0" marR="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ctr" latinLnBrk="0" hangingPunct="1"/>
                      <a:r>
                        <a:rPr lang="en-US"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3.3.</a:t>
                      </a:r>
                      <a:endPar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r>
                        <a:rPr lang="en-US" sz="1000" dirty="0">
                          <a:solidFill>
                            <a:schemeClr val="tx1"/>
                          </a:solidFill>
                          <a:latin typeface="Verdana" panose="020B0604030504040204" pitchFamily="34" charset="0"/>
                          <a:ea typeface="Verdana" panose="020B0604030504040204" pitchFamily="34" charset="0"/>
                          <a:cs typeface="Arial" panose="020B0604020202020204" pitchFamily="34" charset="0"/>
                        </a:rPr>
                        <a:t> Future Trends in Production Technology</a:t>
                      </a:r>
                      <a:endParaRPr lang="en-IN" sz="1000" dirty="0">
                        <a:solidFill>
                          <a:schemeClr val="tx1"/>
                        </a:solidFill>
                        <a:latin typeface="Verdana" panose="020B060403050404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a:p>
                  </a:txBody>
                  <a:tcPr/>
                </a:tc>
                <a:extLst>
                  <a:ext uri="{0D108BD9-81ED-4DB2-BD59-A6C34878D82A}">
                    <a16:rowId xmlns:a16="http://schemas.microsoft.com/office/drawing/2014/main" val="2275783767"/>
                  </a:ext>
                </a:extLst>
              </a:tr>
              <a:tr h="288684">
                <a:tc>
                  <a:txBody>
                    <a:bodyPr/>
                    <a:lstStyle/>
                    <a:p>
                      <a:pPr marL="1905" algn="ctr">
                        <a:lnSpc>
                          <a:spcPct val="100000"/>
                        </a:lnSpc>
                        <a:spcBef>
                          <a:spcPts val="345"/>
                        </a:spcBef>
                      </a:pPr>
                      <a:r>
                        <a:rPr lang="en-IN" sz="1000" b="1" dirty="0">
                          <a:latin typeface="Verdana" panose="020B0604030504040204" pitchFamily="34" charset="0"/>
                          <a:ea typeface="Verdana" panose="020B0604030504040204" pitchFamily="34" charset="0"/>
                          <a:cs typeface="Verdana"/>
                        </a:rPr>
                        <a:t>4.</a:t>
                      </a:r>
                      <a:endParaRPr sz="1000" b="1" dirty="0">
                        <a:latin typeface="Verdana" panose="020B0604030504040204" pitchFamily="34" charset="0"/>
                        <a:ea typeface="Verdana" panose="020B0604030504040204" pitchFamily="34" charset="0"/>
                        <a:cs typeface="Verdana"/>
                      </a:endParaRPr>
                    </a:p>
                  </a:txBody>
                  <a:tcPr marL="0" marR="0" marT="4381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3">
                  <a:txBody>
                    <a:bodyPr/>
                    <a:lstStyle/>
                    <a:p>
                      <a:pPr marL="91440">
                        <a:lnSpc>
                          <a:spcPct val="100000"/>
                        </a:lnSpc>
                        <a:spcBef>
                          <a:spcPts val="345"/>
                        </a:spcBef>
                      </a:pPr>
                      <a:r>
                        <a:rPr lang="en-US" sz="1000" b="1" dirty="0">
                          <a:latin typeface="Verdana" panose="020B0604030504040204" pitchFamily="34" charset="0"/>
                          <a:ea typeface="Verdana" panose="020B0604030504040204" pitchFamily="34" charset="0"/>
                          <a:cs typeface="Verdana"/>
                        </a:rPr>
                        <a:t>India WSF </a:t>
                      </a:r>
                      <a:r>
                        <a:rPr sz="1000" b="1" spc="5" dirty="0">
                          <a:latin typeface="Verdana" panose="020B0604030504040204" pitchFamily="34" charset="0"/>
                          <a:ea typeface="Verdana" panose="020B0604030504040204" pitchFamily="34" charset="0"/>
                          <a:cs typeface="Verdana"/>
                        </a:rPr>
                        <a:t>Market</a:t>
                      </a:r>
                      <a:r>
                        <a:rPr sz="1000" b="1" spc="-35" dirty="0">
                          <a:latin typeface="Verdana" panose="020B0604030504040204" pitchFamily="34" charset="0"/>
                          <a:ea typeface="Verdana" panose="020B0604030504040204" pitchFamily="34" charset="0"/>
                          <a:cs typeface="Verdana"/>
                        </a:rPr>
                        <a:t> </a:t>
                      </a:r>
                      <a:r>
                        <a:rPr sz="1000" b="1" dirty="0">
                          <a:latin typeface="Verdana" panose="020B0604030504040204" pitchFamily="34" charset="0"/>
                          <a:ea typeface="Verdana" panose="020B0604030504040204" pitchFamily="34" charset="0"/>
                          <a:cs typeface="Verdana"/>
                        </a:rPr>
                        <a:t>Outlook</a:t>
                      </a:r>
                      <a:r>
                        <a:rPr sz="1000" b="1" spc="-65" dirty="0">
                          <a:latin typeface="Verdana" panose="020B0604030504040204" pitchFamily="34" charset="0"/>
                          <a:ea typeface="Verdana" panose="020B0604030504040204" pitchFamily="34" charset="0"/>
                          <a:cs typeface="Verdana"/>
                        </a:rPr>
                        <a:t> </a:t>
                      </a:r>
                      <a:r>
                        <a:rPr sz="1000" b="1" spc="5" dirty="0">
                          <a:latin typeface="Verdana" panose="020B0604030504040204" pitchFamily="34" charset="0"/>
                          <a:ea typeface="Verdana" panose="020B0604030504040204" pitchFamily="34" charset="0"/>
                          <a:cs typeface="Verdana"/>
                        </a:rPr>
                        <a:t>(</a:t>
                      </a:r>
                      <a:r>
                        <a:rPr lang="en-IN" sz="1000" b="1" spc="5" dirty="0">
                          <a:latin typeface="Verdana" panose="020B0604030504040204" pitchFamily="34" charset="0"/>
                          <a:ea typeface="Verdana" panose="020B0604030504040204" pitchFamily="34" charset="0"/>
                          <a:cs typeface="Verdana"/>
                        </a:rPr>
                        <a:t>2022-2035</a:t>
                      </a:r>
                      <a:r>
                        <a:rPr sz="1000" b="1" spc="5" dirty="0">
                          <a:latin typeface="Verdana" panose="020B0604030504040204" pitchFamily="34" charset="0"/>
                          <a:ea typeface="Verdana" panose="020B0604030504040204" pitchFamily="34" charset="0"/>
                          <a:cs typeface="Verdana"/>
                        </a:rPr>
                        <a:t>)</a:t>
                      </a:r>
                      <a:endParaRPr sz="1000" dirty="0">
                        <a:latin typeface="Verdana" panose="020B0604030504040204" pitchFamily="34" charset="0"/>
                        <a:ea typeface="Verdana" panose="020B0604030504040204" pitchFamily="34" charset="0"/>
                        <a:cs typeface="Verdana"/>
                      </a:endParaRPr>
                    </a:p>
                  </a:txBody>
                  <a:tcPr marL="0" marR="0" marT="4381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907090457"/>
                  </a:ext>
                </a:extLst>
              </a:tr>
              <a:tr h="288684">
                <a:tc>
                  <a:txBody>
                    <a:bodyPr/>
                    <a:lstStyle/>
                    <a:p>
                      <a:pP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345"/>
                        </a:spcBef>
                      </a:pPr>
                      <a:r>
                        <a:rPr lang="en-US" sz="1000" dirty="0">
                          <a:latin typeface="Verdana" panose="020B0604030504040204" pitchFamily="34" charset="0"/>
                          <a:ea typeface="Verdana" panose="020B0604030504040204" pitchFamily="34" charset="0"/>
                          <a:cs typeface="Verdana"/>
                        </a:rPr>
                        <a:t>4</a:t>
                      </a:r>
                      <a:r>
                        <a:rPr sz="1000" dirty="0">
                          <a:latin typeface="Verdana" panose="020B0604030504040204" pitchFamily="34" charset="0"/>
                          <a:ea typeface="Verdana" panose="020B0604030504040204" pitchFamily="34" charset="0"/>
                          <a:cs typeface="Verdana"/>
                        </a:rPr>
                        <a:t>.1.</a:t>
                      </a:r>
                    </a:p>
                  </a:txBody>
                  <a:tcPr marL="0" marR="0" marT="4381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99060">
                        <a:lnSpc>
                          <a:spcPct val="100000"/>
                        </a:lnSpc>
                        <a:spcBef>
                          <a:spcPts val="345"/>
                        </a:spcBef>
                      </a:pPr>
                      <a:r>
                        <a:rPr sz="1000" dirty="0">
                          <a:latin typeface="Verdana" panose="020B0604030504040204" pitchFamily="34" charset="0"/>
                          <a:ea typeface="Verdana" panose="020B0604030504040204" pitchFamily="34" charset="0"/>
                        </a:rPr>
                        <a:t>Market</a:t>
                      </a:r>
                      <a:r>
                        <a:rPr sz="1000" spc="-50" dirty="0">
                          <a:latin typeface="Verdana" panose="020B0604030504040204" pitchFamily="34" charset="0"/>
                          <a:ea typeface="Verdana" panose="020B0604030504040204" pitchFamily="34" charset="0"/>
                        </a:rPr>
                        <a:t> </a:t>
                      </a:r>
                      <a:r>
                        <a:rPr sz="1000" spc="5" dirty="0">
                          <a:latin typeface="Verdana" panose="020B0604030504040204" pitchFamily="34" charset="0"/>
                          <a:ea typeface="Verdana" panose="020B0604030504040204" pitchFamily="34" charset="0"/>
                        </a:rPr>
                        <a:t>Size</a:t>
                      </a:r>
                      <a:r>
                        <a:rPr sz="1000" spc="-40" dirty="0">
                          <a:latin typeface="Verdana" panose="020B0604030504040204" pitchFamily="34" charset="0"/>
                          <a:ea typeface="Verdana" panose="020B0604030504040204" pitchFamily="34" charset="0"/>
                        </a:rPr>
                        <a:t> </a:t>
                      </a:r>
                      <a:r>
                        <a:rPr sz="1000" spc="5" dirty="0">
                          <a:latin typeface="Verdana" panose="020B0604030504040204" pitchFamily="34" charset="0"/>
                          <a:ea typeface="Verdana" panose="020B0604030504040204" pitchFamily="34" charset="0"/>
                        </a:rPr>
                        <a:t>&amp;</a:t>
                      </a:r>
                      <a:r>
                        <a:rPr sz="1000" spc="-35" dirty="0">
                          <a:latin typeface="Verdana" panose="020B0604030504040204" pitchFamily="34" charset="0"/>
                          <a:ea typeface="Verdana" panose="020B0604030504040204" pitchFamily="34" charset="0"/>
                        </a:rPr>
                        <a:t> </a:t>
                      </a:r>
                      <a:r>
                        <a:rPr sz="1000" dirty="0">
                          <a:latin typeface="Verdana" panose="020B0604030504040204" pitchFamily="34" charset="0"/>
                          <a:ea typeface="Verdana" panose="020B0604030504040204" pitchFamily="34" charset="0"/>
                        </a:rPr>
                        <a:t>Forecast</a:t>
                      </a:r>
                    </a:p>
                  </a:txBody>
                  <a:tcPr marL="0" marR="0" marT="43815" marB="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a:p>
                  </a:txBody>
                  <a:tcPr/>
                </a:tc>
                <a:extLst>
                  <a:ext uri="{0D108BD9-81ED-4DB2-BD59-A6C34878D82A}">
                    <a16:rowId xmlns:a16="http://schemas.microsoft.com/office/drawing/2014/main" val="2375631098"/>
                  </a:ext>
                </a:extLst>
              </a:tr>
              <a:tr h="288684">
                <a:tc>
                  <a:txBody>
                    <a:bodyPr/>
                    <a:lstStyle/>
                    <a:p>
                      <a:pPr>
                        <a:lnSpc>
                          <a:spcPct val="100000"/>
                        </a:lnSpc>
                      </a:pPr>
                      <a:endParaRPr sz="1000">
                        <a:latin typeface="Verdana" panose="020B0604030504040204" pitchFamily="34" charset="0"/>
                        <a:ea typeface="Verdana" panose="020B0604030504040204" pitchFamily="34" charset="0"/>
                        <a:cs typeface="Times New Roman"/>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99060">
                        <a:lnSpc>
                          <a:spcPct val="100000"/>
                        </a:lnSpc>
                        <a:spcBef>
                          <a:spcPts val="360"/>
                        </a:spcBef>
                      </a:pPr>
                      <a:r>
                        <a:rPr lang="en-IN" sz="1000" dirty="0">
                          <a:latin typeface="Verdana" panose="020B0604030504040204" pitchFamily="34" charset="0"/>
                          <a:ea typeface="Verdana" panose="020B0604030504040204" pitchFamily="34" charset="0"/>
                          <a:cs typeface="Verdana"/>
                        </a:rPr>
                        <a:t>4</a:t>
                      </a:r>
                      <a:r>
                        <a:rPr sz="1000" dirty="0">
                          <a:latin typeface="Verdana" panose="020B0604030504040204" pitchFamily="34" charset="0"/>
                          <a:ea typeface="Verdana" panose="020B0604030504040204" pitchFamily="34" charset="0"/>
                          <a:cs typeface="Verdana"/>
                        </a:rPr>
                        <a:t>.1.1.</a:t>
                      </a:r>
                    </a:p>
                  </a:txBody>
                  <a:tcPr marL="0" marR="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99060">
                        <a:lnSpc>
                          <a:spcPct val="100000"/>
                        </a:lnSpc>
                        <a:spcBef>
                          <a:spcPts val="360"/>
                        </a:spcBef>
                      </a:pPr>
                      <a:r>
                        <a:rPr lang="en-IN" sz="1000" spc="5" dirty="0">
                          <a:latin typeface="Verdana" panose="020B0604030504040204" pitchFamily="34" charset="0"/>
                          <a:ea typeface="Verdana" panose="020B0604030504040204" pitchFamily="34" charset="0"/>
                          <a:cs typeface="Verdana"/>
                        </a:rPr>
                        <a:t>By</a:t>
                      </a:r>
                      <a:r>
                        <a:rPr lang="en-IN" sz="1000" spc="-40" dirty="0">
                          <a:latin typeface="Verdana" panose="020B0604030504040204" pitchFamily="34" charset="0"/>
                          <a:ea typeface="Verdana" panose="020B0604030504040204" pitchFamily="34" charset="0"/>
                          <a:cs typeface="Verdana"/>
                        </a:rPr>
                        <a:t> </a:t>
                      </a:r>
                      <a:r>
                        <a:rPr lang="en-IN" sz="1000" spc="5" dirty="0">
                          <a:latin typeface="Verdana" panose="020B0604030504040204" pitchFamily="34" charset="0"/>
                          <a:ea typeface="Verdana" panose="020B0604030504040204" pitchFamily="34" charset="0"/>
                          <a:cs typeface="Verdana"/>
                        </a:rPr>
                        <a:t>Value</a:t>
                      </a:r>
                      <a:r>
                        <a:rPr lang="en-IN" sz="1000" spc="-55" dirty="0">
                          <a:latin typeface="Verdana" panose="020B0604030504040204" pitchFamily="34" charset="0"/>
                          <a:ea typeface="Verdana" panose="020B0604030504040204" pitchFamily="34" charset="0"/>
                          <a:cs typeface="Verdana"/>
                        </a:rPr>
                        <a:t> </a:t>
                      </a:r>
                      <a:r>
                        <a:rPr lang="en-IN" sz="1000" spc="5" dirty="0">
                          <a:latin typeface="Verdana" panose="020B0604030504040204" pitchFamily="34" charset="0"/>
                          <a:ea typeface="Verdana" panose="020B0604030504040204" pitchFamily="34" charset="0"/>
                          <a:cs typeface="Verdana"/>
                        </a:rPr>
                        <a:t>&amp;</a:t>
                      </a:r>
                      <a:r>
                        <a:rPr lang="en-IN" sz="1000" spc="-30" dirty="0">
                          <a:latin typeface="Verdana" panose="020B0604030504040204" pitchFamily="34" charset="0"/>
                          <a:ea typeface="Verdana" panose="020B0604030504040204" pitchFamily="34" charset="0"/>
                          <a:cs typeface="Verdana"/>
                        </a:rPr>
                        <a:t> </a:t>
                      </a:r>
                      <a:r>
                        <a:rPr lang="en-IN" sz="1000" spc="5" dirty="0">
                          <a:latin typeface="Verdana" panose="020B0604030504040204" pitchFamily="34" charset="0"/>
                          <a:ea typeface="Verdana" panose="020B0604030504040204" pitchFamily="34" charset="0"/>
                          <a:cs typeface="Verdana"/>
                        </a:rPr>
                        <a:t>Volume</a:t>
                      </a:r>
                      <a:endParaRPr sz="1000" dirty="0">
                        <a:latin typeface="Verdana" panose="020B0604030504040204" pitchFamily="34" charset="0"/>
                        <a:ea typeface="Verdana" panose="020B0604030504040204" pitchFamily="34" charset="0"/>
                        <a:cs typeface="Verdana"/>
                      </a:endParaRPr>
                    </a:p>
                  </a:txBody>
                  <a:tcPr marL="0" marR="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96079578"/>
                  </a:ext>
                </a:extLst>
              </a:tr>
              <a:tr h="288684">
                <a:tc>
                  <a:txBody>
                    <a:bodyPr/>
                    <a:lstStyle/>
                    <a:p>
                      <a:pPr>
                        <a:lnSpc>
                          <a:spcPct val="100000"/>
                        </a:lnSpc>
                      </a:pPr>
                      <a:endParaRPr sz="1000">
                        <a:latin typeface="Verdana" panose="020B0604030504040204" pitchFamily="34" charset="0"/>
                        <a:ea typeface="Verdana" panose="020B0604030504040204" pitchFamily="34" charset="0"/>
                        <a:cs typeface="Times New Roman"/>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360"/>
                        </a:spcBef>
                      </a:pPr>
                      <a:r>
                        <a:rPr lang="en-IN" sz="1000" dirty="0">
                          <a:latin typeface="Verdana" panose="020B0604030504040204" pitchFamily="34" charset="0"/>
                          <a:ea typeface="Verdana" panose="020B0604030504040204" pitchFamily="34" charset="0"/>
                          <a:cs typeface="Verdana"/>
                        </a:rPr>
                        <a:t>4</a:t>
                      </a:r>
                      <a:r>
                        <a:rPr sz="1000" dirty="0">
                          <a:latin typeface="Verdana" panose="020B0604030504040204" pitchFamily="34" charset="0"/>
                          <a:ea typeface="Verdana" panose="020B0604030504040204" pitchFamily="34" charset="0"/>
                          <a:cs typeface="Verdana"/>
                        </a:rPr>
                        <a:t>.2.</a:t>
                      </a:r>
                    </a:p>
                  </a:txBody>
                  <a:tcPr marL="0" marR="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99060">
                        <a:lnSpc>
                          <a:spcPct val="100000"/>
                        </a:lnSpc>
                        <a:spcBef>
                          <a:spcPts val="360"/>
                        </a:spcBef>
                      </a:pPr>
                      <a:r>
                        <a:rPr sz="1000" dirty="0">
                          <a:latin typeface="Verdana" panose="020B0604030504040204" pitchFamily="34" charset="0"/>
                          <a:ea typeface="Verdana" panose="020B0604030504040204" pitchFamily="34" charset="0"/>
                        </a:rPr>
                        <a:t>Market</a:t>
                      </a:r>
                      <a:r>
                        <a:rPr sz="1000" spc="-50" dirty="0">
                          <a:latin typeface="Verdana" panose="020B0604030504040204" pitchFamily="34" charset="0"/>
                          <a:ea typeface="Verdana" panose="020B0604030504040204" pitchFamily="34" charset="0"/>
                        </a:rPr>
                        <a:t> </a:t>
                      </a:r>
                      <a:r>
                        <a:rPr sz="1000" dirty="0">
                          <a:latin typeface="Verdana" panose="020B0604030504040204" pitchFamily="34" charset="0"/>
                          <a:ea typeface="Verdana" panose="020B0604030504040204" pitchFamily="34" charset="0"/>
                        </a:rPr>
                        <a:t>Share</a:t>
                      </a:r>
                      <a:r>
                        <a:rPr sz="1000" spc="-30" dirty="0">
                          <a:latin typeface="Verdana" panose="020B0604030504040204" pitchFamily="34" charset="0"/>
                          <a:ea typeface="Verdana" panose="020B0604030504040204" pitchFamily="34" charset="0"/>
                        </a:rPr>
                        <a:t> </a:t>
                      </a:r>
                      <a:r>
                        <a:rPr sz="1000" spc="5" dirty="0">
                          <a:latin typeface="Verdana" panose="020B0604030504040204" pitchFamily="34" charset="0"/>
                          <a:ea typeface="Verdana" panose="020B0604030504040204" pitchFamily="34" charset="0"/>
                        </a:rPr>
                        <a:t>&amp;</a:t>
                      </a:r>
                      <a:r>
                        <a:rPr sz="1000" spc="-25" dirty="0">
                          <a:latin typeface="Verdana" panose="020B0604030504040204" pitchFamily="34" charset="0"/>
                          <a:ea typeface="Verdana" panose="020B0604030504040204" pitchFamily="34" charset="0"/>
                        </a:rPr>
                        <a:t> </a:t>
                      </a:r>
                      <a:r>
                        <a:rPr sz="1000" dirty="0">
                          <a:latin typeface="Verdana" panose="020B0604030504040204" pitchFamily="34" charset="0"/>
                          <a:ea typeface="Verdana" panose="020B0604030504040204" pitchFamily="34" charset="0"/>
                        </a:rPr>
                        <a:t>Forecast</a:t>
                      </a:r>
                    </a:p>
                  </a:txBody>
                  <a:tcPr marL="0" marR="0" marB="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a:p>
                  </a:txBody>
                  <a:tcPr/>
                </a:tc>
                <a:extLst>
                  <a:ext uri="{0D108BD9-81ED-4DB2-BD59-A6C34878D82A}">
                    <a16:rowId xmlns:a16="http://schemas.microsoft.com/office/drawing/2014/main" val="1200140161"/>
                  </a:ext>
                </a:extLst>
              </a:tr>
              <a:tr h="288684">
                <a:tc>
                  <a:txBody>
                    <a:bodyPr/>
                    <a:lstStyle/>
                    <a:p>
                      <a:pPr>
                        <a:lnSpc>
                          <a:spcPct val="100000"/>
                        </a:lnSpc>
                      </a:pPr>
                      <a:endParaRPr sz="1000">
                        <a:latin typeface="Verdana" panose="020B0604030504040204" pitchFamily="34" charset="0"/>
                        <a:ea typeface="Verdana" panose="020B0604030504040204" pitchFamily="34" charset="0"/>
                        <a:cs typeface="Times New Roman"/>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pPr>
                      <a:endParaRPr sz="1000">
                        <a:latin typeface="Verdana" panose="020B0604030504040204" pitchFamily="34" charset="0"/>
                        <a:ea typeface="Verdana" panose="020B0604030504040204" pitchFamily="34" charset="0"/>
                        <a:cs typeface="Times New Roman"/>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99060">
                        <a:lnSpc>
                          <a:spcPct val="100000"/>
                        </a:lnSpc>
                        <a:spcBef>
                          <a:spcPts val="360"/>
                        </a:spcBef>
                      </a:pPr>
                      <a:r>
                        <a:rPr lang="en-IN" sz="1000" dirty="0">
                          <a:latin typeface="Verdana" panose="020B0604030504040204" pitchFamily="34" charset="0"/>
                          <a:ea typeface="Verdana" panose="020B0604030504040204" pitchFamily="34" charset="0"/>
                          <a:cs typeface="Verdana"/>
                        </a:rPr>
                        <a:t>4.2.1.</a:t>
                      </a:r>
                      <a:endParaRPr sz="1000" dirty="0">
                        <a:latin typeface="Verdana" panose="020B0604030504040204" pitchFamily="34" charset="0"/>
                        <a:ea typeface="Verdana" panose="020B0604030504040204" pitchFamily="34" charset="0"/>
                        <a:cs typeface="Verdana"/>
                      </a:endParaRPr>
                    </a:p>
                  </a:txBody>
                  <a:tcPr marL="0" marR="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kumimoji="0" lang="en-US" sz="1000" b="0" i="0" u="none" strike="noStrike" kern="0" cap="none" spc="5"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a:rPr>
                        <a:t>By</a:t>
                      </a:r>
                      <a:r>
                        <a:rPr kumimoji="0" lang="en-US" sz="1000" b="0" i="0" u="none" strike="noStrike" kern="0" cap="none" spc="-1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a:rPr>
                        <a:t> </a:t>
                      </a:r>
                      <a:r>
                        <a:rPr kumimoji="0" lang="en-US" sz="1000" b="0" i="0" u="none" strike="noStrike" kern="0" cap="none" spc="5"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a:rPr>
                        <a:t>Type (MAP, MPP, Potassium Sulphate, Potassium Nitrate, Calcium Nitrate)</a:t>
                      </a:r>
                      <a:endParaRPr lang="en-IN" dirty="0"/>
                    </a:p>
                  </a:txBody>
                  <a:tcPr marL="0" marR="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51620428"/>
                  </a:ext>
                </a:extLst>
              </a:tr>
              <a:tr h="288684">
                <a:tc>
                  <a:txBody>
                    <a:bodyPr/>
                    <a:lstStyle/>
                    <a:p>
                      <a:pPr>
                        <a:lnSpc>
                          <a:spcPct val="100000"/>
                        </a:lnSpc>
                      </a:pPr>
                      <a:endParaRPr sz="1000">
                        <a:latin typeface="Verdana" panose="020B0604030504040204" pitchFamily="34" charset="0"/>
                        <a:ea typeface="Verdana" panose="020B0604030504040204" pitchFamily="34" charset="0"/>
                        <a:cs typeface="Times New Roman"/>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pPr>
                      <a:endParaRPr sz="1000">
                        <a:latin typeface="Verdana" panose="020B0604030504040204" pitchFamily="34" charset="0"/>
                        <a:ea typeface="Verdana" panose="020B0604030504040204" pitchFamily="34" charset="0"/>
                        <a:cs typeface="Times New Roman"/>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99060">
                        <a:lnSpc>
                          <a:spcPct val="100000"/>
                        </a:lnSpc>
                        <a:spcBef>
                          <a:spcPts val="360"/>
                        </a:spcBef>
                      </a:pPr>
                      <a:r>
                        <a:rPr lang="en-US" sz="1000" dirty="0">
                          <a:latin typeface="Verdana" panose="020B0604030504040204" pitchFamily="34" charset="0"/>
                          <a:ea typeface="Verdana" panose="020B0604030504040204" pitchFamily="34" charset="0"/>
                          <a:cs typeface="Verdana"/>
                        </a:rPr>
                        <a:t>4.2.2</a:t>
                      </a:r>
                      <a:endParaRPr sz="1000" dirty="0">
                        <a:latin typeface="Verdana" panose="020B0604030504040204" pitchFamily="34" charset="0"/>
                        <a:ea typeface="Verdana" panose="020B0604030504040204" pitchFamily="34" charset="0"/>
                        <a:cs typeface="Verdana"/>
                      </a:endParaRPr>
                    </a:p>
                  </a:txBody>
                  <a:tcPr marL="0" marR="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kumimoji="0" lang="en-US" sz="1000" b="0" i="0" u="none" strike="noStrike" kern="0" cap="none" spc="5"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a:rPr>
                        <a:t>By</a:t>
                      </a:r>
                      <a:r>
                        <a:rPr kumimoji="0" lang="en-US" sz="1000" b="0" i="0" u="none" strike="noStrike" kern="0" cap="none" spc="-1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a:rPr>
                        <a:t> </a:t>
                      </a:r>
                      <a:r>
                        <a:rPr kumimoji="0" lang="en-US" sz="1000" b="0" i="0" u="none" strike="noStrike" kern="0" cap="none" spc="5"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a:rPr>
                        <a:t>End Use (Foliage Crops, Field &amp; Cash Crops, Fruits &amp; Vegetables, Gardening &amp; Horticulture)</a:t>
                      </a:r>
                      <a:endParaRPr lang="en-IN" dirty="0"/>
                    </a:p>
                  </a:txBody>
                  <a:tcPr marL="0" marR="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37112068"/>
                  </a:ext>
                </a:extLst>
              </a:tr>
              <a:tr h="288684">
                <a:tc>
                  <a:txBody>
                    <a:bodyPr/>
                    <a:lstStyle/>
                    <a:p>
                      <a:pPr>
                        <a:lnSpc>
                          <a:spcPct val="100000"/>
                        </a:lnSpc>
                      </a:pPr>
                      <a:endParaRPr sz="1000">
                        <a:latin typeface="Verdana" panose="020B0604030504040204" pitchFamily="34" charset="0"/>
                        <a:ea typeface="Verdana" panose="020B0604030504040204" pitchFamily="34" charset="0"/>
                        <a:cs typeface="Times New Roman"/>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pPr>
                      <a:endParaRPr sz="1000">
                        <a:latin typeface="Verdana" panose="020B0604030504040204" pitchFamily="34" charset="0"/>
                        <a:ea typeface="Verdana" panose="020B0604030504040204" pitchFamily="34" charset="0"/>
                        <a:cs typeface="Times New Roman"/>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99060">
                        <a:lnSpc>
                          <a:spcPct val="100000"/>
                        </a:lnSpc>
                        <a:spcBef>
                          <a:spcPts val="360"/>
                        </a:spcBef>
                      </a:pPr>
                      <a:r>
                        <a:rPr lang="en-IN" sz="1000" dirty="0">
                          <a:latin typeface="Verdana" panose="020B0604030504040204" pitchFamily="34" charset="0"/>
                          <a:ea typeface="Verdana" panose="020B0604030504040204" pitchFamily="34" charset="0"/>
                          <a:cs typeface="Verdana"/>
                        </a:rPr>
                        <a:t>4.2.3.</a:t>
                      </a:r>
                      <a:endParaRPr sz="1000" dirty="0">
                        <a:latin typeface="Verdana" panose="020B0604030504040204" pitchFamily="34" charset="0"/>
                        <a:ea typeface="Verdana" panose="020B0604030504040204" pitchFamily="34" charset="0"/>
                        <a:cs typeface="Verdana"/>
                      </a:endParaRPr>
                    </a:p>
                  </a:txBody>
                  <a:tcPr marL="0" marR="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kumimoji="0" lang="en-US" sz="1000" b="0" i="0" u="none" strike="noStrike" kern="0" cap="none" spc="5"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a:rPr>
                        <a:t>By</a:t>
                      </a:r>
                      <a:r>
                        <a:rPr kumimoji="0" lang="en-US" sz="1000" b="0" i="0" u="none" strike="noStrike" kern="0" cap="none" spc="-1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a:rPr>
                        <a:t> </a:t>
                      </a:r>
                      <a:r>
                        <a:rPr kumimoji="0" lang="en-US" sz="1000" b="0" i="0" u="none" strike="noStrike" kern="0" cap="none" spc="5"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a:rPr>
                        <a:t>Region (</a:t>
                      </a:r>
                      <a:r>
                        <a:rPr lang="en-IN" sz="1000" spc="-40" dirty="0">
                          <a:latin typeface="Verdana" panose="020B0604030504040204" pitchFamily="34" charset="0"/>
                          <a:ea typeface="Verdana" panose="020B0604030504040204" pitchFamily="34" charset="0"/>
                          <a:cs typeface="Verdana"/>
                        </a:rPr>
                        <a:t>East India, West India, North India, South India</a:t>
                      </a:r>
                      <a:r>
                        <a:rPr kumimoji="0" lang="en-US" sz="1000" b="0" i="0" u="none" strike="noStrike" kern="0" cap="none" spc="5"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a:rPr>
                        <a:t>)</a:t>
                      </a:r>
                      <a:endParaRPr lang="en-IN" dirty="0"/>
                    </a:p>
                  </a:txBody>
                  <a:tcPr marL="0" marR="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35267846"/>
                  </a:ext>
                </a:extLst>
              </a:tr>
              <a:tr h="28868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  5.</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3">
                  <a:txBody>
                    <a:bodyPr/>
                    <a:lstStyle/>
                    <a:p>
                      <a:pPr marL="91440">
                        <a:lnSpc>
                          <a:spcPct val="100000"/>
                        </a:lnSpc>
                        <a:spcBef>
                          <a:spcPts val="345"/>
                        </a:spcBef>
                      </a:pPr>
                      <a:r>
                        <a:rPr lang="en-US" sz="1000" b="1" dirty="0">
                          <a:latin typeface="Verdana" panose="020B0604030504040204" pitchFamily="34" charset="0"/>
                          <a:ea typeface="Verdana" panose="020B0604030504040204" pitchFamily="34" charset="0"/>
                          <a:cs typeface="Verdana"/>
                        </a:rPr>
                        <a:t>India WSF </a:t>
                      </a:r>
                      <a:r>
                        <a:rPr lang="en-US" sz="1000" b="1" spc="5" dirty="0">
                          <a:latin typeface="Verdana" panose="020B0604030504040204" pitchFamily="34" charset="0"/>
                          <a:ea typeface="Verdana" panose="020B0604030504040204" pitchFamily="34" charset="0"/>
                          <a:cs typeface="Verdana"/>
                        </a:rPr>
                        <a:t>Market</a:t>
                      </a:r>
                      <a:r>
                        <a:rPr lang="en-US" sz="1000" b="1" spc="-35" dirty="0">
                          <a:latin typeface="Verdana" panose="020B0604030504040204" pitchFamily="34" charset="0"/>
                          <a:ea typeface="Verdana" panose="020B0604030504040204" pitchFamily="34" charset="0"/>
                          <a:cs typeface="Verdana"/>
                        </a:rPr>
                        <a:t> </a:t>
                      </a:r>
                      <a:r>
                        <a:rPr lang="en-US" sz="1000" b="1" dirty="0">
                          <a:latin typeface="Verdana" panose="020B0604030504040204" pitchFamily="34" charset="0"/>
                          <a:ea typeface="Verdana" panose="020B0604030504040204" pitchFamily="34" charset="0"/>
                          <a:cs typeface="Verdana"/>
                        </a:rPr>
                        <a:t>Outlook</a:t>
                      </a:r>
                      <a:r>
                        <a:rPr lang="en-US" sz="1000" b="1" spc="-65" dirty="0">
                          <a:latin typeface="Verdana" panose="020B0604030504040204" pitchFamily="34" charset="0"/>
                          <a:ea typeface="Verdana" panose="020B0604030504040204" pitchFamily="34" charset="0"/>
                          <a:cs typeface="Verdana"/>
                        </a:rPr>
                        <a:t> </a:t>
                      </a:r>
                      <a:r>
                        <a:rPr lang="en-US" sz="1000" b="1" spc="5" dirty="0">
                          <a:latin typeface="Verdana" panose="020B0604030504040204" pitchFamily="34" charset="0"/>
                          <a:ea typeface="Verdana" panose="020B0604030504040204" pitchFamily="34" charset="0"/>
                          <a:cs typeface="Verdana"/>
                        </a:rPr>
                        <a:t>(2022-2035) by Type</a:t>
                      </a:r>
                      <a:endParaRPr lang="en-US" sz="1000" dirty="0">
                        <a:latin typeface="Verdana" panose="020B0604030504040204" pitchFamily="34" charset="0"/>
                        <a:ea typeface="Verdana" panose="020B0604030504040204" pitchFamily="34" charset="0"/>
                        <a:cs typeface="Verdana"/>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220178684"/>
                  </a:ext>
                </a:extLst>
              </a:tr>
              <a:tr h="288684">
                <a:tc>
                  <a:txBody>
                    <a:bodyPr/>
                    <a:lstStyle/>
                    <a:p>
                      <a:pP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5.1.</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r>
                        <a:rPr lang="en-US" sz="1000" b="0" i="0" u="none" strike="noStrike" spc="15" dirty="0">
                          <a:solidFill>
                            <a:schemeClr val="tx1"/>
                          </a:solidFill>
                          <a:effectLst/>
                          <a:latin typeface="Verdana" panose="020B0604030504040204" pitchFamily="34" charset="0"/>
                          <a:ea typeface="Verdana" panose="020B0604030504040204" pitchFamily="34" charset="0"/>
                        </a:rPr>
                        <a:t>MAP Demand Outlook By End Use , 2015-2035, By Value &amp; Volume</a:t>
                      </a:r>
                      <a:endParaRPr lang="en-IN" sz="1000" dirty="0">
                        <a:solidFill>
                          <a:schemeClr val="tx1"/>
                        </a:solidFill>
                        <a:latin typeface="Verdana" panose="020B0604030504040204" pitchFamily="34" charset="0"/>
                        <a:ea typeface="Verdan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a:p>
                  </a:txBody>
                  <a:tcPr/>
                </a:tc>
                <a:extLst>
                  <a:ext uri="{0D108BD9-81ED-4DB2-BD59-A6C34878D82A}">
                    <a16:rowId xmlns:a16="http://schemas.microsoft.com/office/drawing/2014/main" val="2101410501"/>
                  </a:ext>
                </a:extLst>
              </a:tr>
              <a:tr h="288684">
                <a:tc>
                  <a:txBody>
                    <a:bodyPr/>
                    <a:lstStyle/>
                    <a:p>
                      <a:pP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5.2.</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15" normalizeH="0" baseline="0" noProof="0" dirty="0">
                          <a:ln>
                            <a:noFill/>
                          </a:ln>
                          <a:solidFill>
                            <a:prstClr val="black"/>
                          </a:solidFill>
                          <a:effectLst/>
                          <a:uLnTx/>
                          <a:uFillTx/>
                          <a:latin typeface="Verdana" panose="020B0604030504040204" pitchFamily="34" charset="0"/>
                          <a:ea typeface="Verdana" panose="020B0604030504040204" pitchFamily="34" charset="0"/>
                        </a:rPr>
                        <a:t>MPP Demand Outlook By End Use , 2015-2035, By Value &amp; Volume</a:t>
                      </a:r>
                      <a:endParaRPr kumimoji="0" lang="en-IN" sz="1000" b="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a:p>
                  </a:txBody>
                  <a:tcPr/>
                </a:tc>
                <a:extLst>
                  <a:ext uri="{0D108BD9-81ED-4DB2-BD59-A6C34878D82A}">
                    <a16:rowId xmlns:a16="http://schemas.microsoft.com/office/drawing/2014/main" val="141669206"/>
                  </a:ext>
                </a:extLst>
              </a:tr>
              <a:tr h="288684">
                <a:tc>
                  <a:txBody>
                    <a:bodyPr/>
                    <a:lstStyle/>
                    <a:p>
                      <a:pP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ctr" latinLnBrk="0" hangingPunct="1"/>
                      <a:r>
                        <a:rPr lang="en-US"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5.3.</a:t>
                      </a:r>
                      <a:endPar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15" normalizeH="0" baseline="0" noProof="0" dirty="0">
                          <a:ln>
                            <a:noFill/>
                          </a:ln>
                          <a:solidFill>
                            <a:prstClr val="black"/>
                          </a:solidFill>
                          <a:effectLst/>
                          <a:uLnTx/>
                          <a:uFillTx/>
                          <a:latin typeface="Verdana" panose="020B0604030504040204" pitchFamily="34" charset="0"/>
                          <a:ea typeface="Verdana" panose="020B0604030504040204" pitchFamily="34" charset="0"/>
                        </a:rPr>
                        <a:t>Potassium Sulphate Demand Outlook By End Use , 2015-2035, By Value &amp; Volume</a:t>
                      </a:r>
                      <a:endParaRPr kumimoji="0" lang="en-IN" sz="1000" b="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a:p>
                  </a:txBody>
                  <a:tcPr/>
                </a:tc>
                <a:extLst>
                  <a:ext uri="{0D108BD9-81ED-4DB2-BD59-A6C34878D82A}">
                    <a16:rowId xmlns:a16="http://schemas.microsoft.com/office/drawing/2014/main" val="381750279"/>
                  </a:ext>
                </a:extLst>
              </a:tr>
              <a:tr h="288684">
                <a:tc>
                  <a:txBody>
                    <a:bodyPr/>
                    <a:lstStyle/>
                    <a:p>
                      <a:pP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ctr" latinLnBrk="0" hangingPunct="1"/>
                      <a:r>
                        <a:rPr lang="en-US"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5.4.</a:t>
                      </a:r>
                      <a:endPar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15" normalizeH="0" baseline="0" noProof="0" dirty="0">
                          <a:ln>
                            <a:noFill/>
                          </a:ln>
                          <a:solidFill>
                            <a:prstClr val="black"/>
                          </a:solidFill>
                          <a:effectLst/>
                          <a:uLnTx/>
                          <a:uFillTx/>
                          <a:latin typeface="Verdana" panose="020B0604030504040204" pitchFamily="34" charset="0"/>
                          <a:ea typeface="Verdana" panose="020B0604030504040204" pitchFamily="34" charset="0"/>
                        </a:rPr>
                        <a:t>Potassium Nitrate Demand Outlook By End Use , 2015-2035, By Value &amp; Volume</a:t>
                      </a:r>
                      <a:endParaRPr kumimoji="0" lang="en-IN" sz="1000" b="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a:p>
                  </a:txBody>
                  <a:tcPr/>
                </a:tc>
                <a:extLst>
                  <a:ext uri="{0D108BD9-81ED-4DB2-BD59-A6C34878D82A}">
                    <a16:rowId xmlns:a16="http://schemas.microsoft.com/office/drawing/2014/main" val="621544721"/>
                  </a:ext>
                </a:extLst>
              </a:tr>
              <a:tr h="288684">
                <a:tc>
                  <a:txBody>
                    <a:bodyPr/>
                    <a:lstStyle/>
                    <a:p>
                      <a:pP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ctr" latinLnBrk="0" hangingPunct="1"/>
                      <a:r>
                        <a:rPr lang="en-US"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5.5.</a:t>
                      </a:r>
                      <a:endPar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15" normalizeH="0" baseline="0" noProof="0" dirty="0">
                          <a:ln>
                            <a:noFill/>
                          </a:ln>
                          <a:solidFill>
                            <a:prstClr val="black"/>
                          </a:solidFill>
                          <a:effectLst/>
                          <a:uLnTx/>
                          <a:uFillTx/>
                          <a:latin typeface="Verdana" panose="020B0604030504040204" pitchFamily="34" charset="0"/>
                          <a:ea typeface="Verdana" panose="020B0604030504040204" pitchFamily="34" charset="0"/>
                        </a:rPr>
                        <a:t>Calcium Nitrate Demand Outlook By End Use , 2015-2035, By Value &amp; Volume</a:t>
                      </a:r>
                      <a:endParaRPr kumimoji="0" lang="en-IN" sz="1000" b="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a:p>
                  </a:txBody>
                  <a:tcPr/>
                </a:tc>
                <a:extLst>
                  <a:ext uri="{0D108BD9-81ED-4DB2-BD59-A6C34878D82A}">
                    <a16:rowId xmlns:a16="http://schemas.microsoft.com/office/drawing/2014/main" val="780812597"/>
                  </a:ext>
                </a:extLst>
              </a:tr>
            </a:tbl>
          </a:graphicData>
        </a:graphic>
      </p:graphicFrame>
      <p:sp>
        <p:nvSpPr>
          <p:cNvPr id="8" name="object 24">
            <a:extLst>
              <a:ext uri="{FF2B5EF4-FFF2-40B4-BE49-F238E27FC236}">
                <a16:creationId xmlns:a16="http://schemas.microsoft.com/office/drawing/2014/main" id="{9D7A74FB-75E5-41C2-8F28-5CB5B0C966B3}"/>
              </a:ext>
            </a:extLst>
          </p:cNvPr>
          <p:cNvSpPr txBox="1">
            <a:spLocks/>
          </p:cNvSpPr>
          <p:nvPr/>
        </p:nvSpPr>
        <p:spPr>
          <a:xfrm>
            <a:off x="173736" y="6717218"/>
            <a:ext cx="628650" cy="105157"/>
          </a:xfrm>
          <a:prstGeom prst="rect">
            <a:avLst/>
          </a:prstGeom>
        </p:spPr>
        <p:txBody>
          <a:bodyPr vert="horz" wrap="square" lIns="0" tIns="12700" rIns="0" bIns="0" rtlCol="0">
            <a:spAutoFit/>
          </a:bodyPr>
          <a:lstStyle>
            <a:defPPr>
              <a:defRPr lang="en-US"/>
            </a:defPPr>
            <a:lvl1pPr marL="0" algn="l" defTabSz="914400" rtl="0" eaLnBrk="1" latinLnBrk="0" hangingPunct="1">
              <a:defRPr sz="600" b="0" i="0" kern="1200">
                <a:solidFill>
                  <a:schemeClr val="bg1"/>
                </a:solidFill>
                <a:latin typeface="Verdana"/>
                <a:ea typeface="+mn-ea"/>
                <a:cs typeface="Verdan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100"/>
              </a:spcBef>
            </a:pPr>
            <a:r>
              <a:rPr lang="en-IN" dirty="0"/>
              <a:t>©</a:t>
            </a:r>
            <a:r>
              <a:rPr lang="en-IN" spc="-50" dirty="0"/>
              <a:t> </a:t>
            </a:r>
            <a:r>
              <a:rPr lang="en-IN" spc="-5" dirty="0"/>
              <a:t>ChemAnalyst</a:t>
            </a:r>
          </a:p>
        </p:txBody>
      </p:sp>
      <p:sp>
        <p:nvSpPr>
          <p:cNvPr id="9" name="Footer Placeholder 8">
            <a:extLst>
              <a:ext uri="{FF2B5EF4-FFF2-40B4-BE49-F238E27FC236}">
                <a16:creationId xmlns:a16="http://schemas.microsoft.com/office/drawing/2014/main" id="{72F3FC6E-D667-4754-BF19-AAEA596FDBF0}"/>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Tree>
    <p:extLst>
      <p:ext uri="{BB962C8B-B14F-4D97-AF65-F5344CB8AC3E}">
        <p14:creationId xmlns:p14="http://schemas.microsoft.com/office/powerpoint/2010/main" val="34292033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88EC0AE6-2BC2-4A94-89AF-A6C06CD2CD8A}"/>
              </a:ext>
            </a:extLst>
          </p:cNvPr>
          <p:cNvGraphicFramePr/>
          <p:nvPr/>
        </p:nvGraphicFramePr>
        <p:xfrm>
          <a:off x="176733" y="1008936"/>
          <a:ext cx="8790534" cy="2914709"/>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D3026AE9-2FEC-4BC4-B8A5-D3CCC46D54CC}"/>
              </a:ext>
            </a:extLst>
          </p:cNvPr>
          <p:cNvSpPr txBox="1"/>
          <p:nvPr/>
        </p:nvSpPr>
        <p:spPr>
          <a:xfrm>
            <a:off x="201717" y="644823"/>
            <a:ext cx="8522594" cy="302006"/>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16:  Potassium Nitrate Water Soluble Fertilizer Market Size, By Volume (USD Million), 2017-2035F</a:t>
            </a:r>
          </a:p>
        </p:txBody>
      </p:sp>
      <p:sp>
        <p:nvSpPr>
          <p:cNvPr id="4" name="Text Placeholder 3">
            <a:extLst>
              <a:ext uri="{FF2B5EF4-FFF2-40B4-BE49-F238E27FC236}">
                <a16:creationId xmlns:a16="http://schemas.microsoft.com/office/drawing/2014/main" id="{D7FD6211-C904-4F69-9BFA-D33CB22FD4DD}"/>
              </a:ext>
            </a:extLst>
          </p:cNvPr>
          <p:cNvSpPr txBox="1">
            <a:spLocks/>
          </p:cNvSpPr>
          <p:nvPr/>
        </p:nvSpPr>
        <p:spPr>
          <a:xfrm>
            <a:off x="132586" y="193795"/>
            <a:ext cx="7863840" cy="45720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Potassium Nitrate Water Soluble Fertilizer Market Size</a:t>
            </a:r>
          </a:p>
        </p:txBody>
      </p:sp>
      <p:sp>
        <p:nvSpPr>
          <p:cNvPr id="5" name="Slide Number Placeholder 7">
            <a:extLst>
              <a:ext uri="{FF2B5EF4-FFF2-40B4-BE49-F238E27FC236}">
                <a16:creationId xmlns:a16="http://schemas.microsoft.com/office/drawing/2014/main" id="{ABC03E15-064C-4A1A-9666-B15D7A1AE3E6}"/>
              </a:ext>
            </a:extLst>
          </p:cNvPr>
          <p:cNvSpPr txBox="1">
            <a:spLocks/>
          </p:cNvSpPr>
          <p:nvPr/>
        </p:nvSpPr>
        <p:spPr>
          <a:xfrm>
            <a:off x="8679484" y="6581367"/>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30</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7386208-F784-4C40-84CB-91B478ED4935}"/>
              </a:ext>
            </a:extLst>
          </p:cNvPr>
          <p:cNvSpPr txBox="1"/>
          <p:nvPr/>
        </p:nvSpPr>
        <p:spPr>
          <a:xfrm>
            <a:off x="7510002" y="3651545"/>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7" name="Rectangle 6">
            <a:extLst>
              <a:ext uri="{FF2B5EF4-FFF2-40B4-BE49-F238E27FC236}">
                <a16:creationId xmlns:a16="http://schemas.microsoft.com/office/drawing/2014/main" id="{D7996BEE-F71C-4DFE-AA72-4DC747EF2B89}"/>
              </a:ext>
            </a:extLst>
          </p:cNvPr>
          <p:cNvSpPr/>
          <p:nvPr/>
        </p:nvSpPr>
        <p:spPr>
          <a:xfrm>
            <a:off x="967865" y="1121829"/>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2.12%</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8" name="Rectangle 7">
            <a:extLst>
              <a:ext uri="{FF2B5EF4-FFF2-40B4-BE49-F238E27FC236}">
                <a16:creationId xmlns:a16="http://schemas.microsoft.com/office/drawing/2014/main" id="{505D62FB-077F-4DDB-8414-C4F005354BE5}"/>
              </a:ext>
            </a:extLst>
          </p:cNvPr>
          <p:cNvSpPr/>
          <p:nvPr/>
        </p:nvSpPr>
        <p:spPr>
          <a:xfrm>
            <a:off x="6337187" y="1131480"/>
            <a:ext cx="2141928" cy="383795"/>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2031F-2035F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4.89%</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4" name="Rectangle 13">
            <a:extLst>
              <a:ext uri="{FF2B5EF4-FFF2-40B4-BE49-F238E27FC236}">
                <a16:creationId xmlns:a16="http://schemas.microsoft.com/office/drawing/2014/main" id="{90D78B55-8D7B-46E7-89FB-F0F778B522D3}"/>
              </a:ext>
            </a:extLst>
          </p:cNvPr>
          <p:cNvSpPr/>
          <p:nvPr/>
        </p:nvSpPr>
        <p:spPr>
          <a:xfrm>
            <a:off x="3707107" y="1121829"/>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2022E-2030F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7.25%</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6" name="Chart 15">
            <a:extLst>
              <a:ext uri="{FF2B5EF4-FFF2-40B4-BE49-F238E27FC236}">
                <a16:creationId xmlns:a16="http://schemas.microsoft.com/office/drawing/2014/main" id="{EBDF4095-EDA4-4B2D-BA3C-8BF51FF27CCE}"/>
              </a:ext>
            </a:extLst>
          </p:cNvPr>
          <p:cNvGraphicFramePr/>
          <p:nvPr/>
        </p:nvGraphicFramePr>
        <p:xfrm>
          <a:off x="209650" y="4372815"/>
          <a:ext cx="8790534" cy="2291390"/>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a:extLst>
              <a:ext uri="{FF2B5EF4-FFF2-40B4-BE49-F238E27FC236}">
                <a16:creationId xmlns:a16="http://schemas.microsoft.com/office/drawing/2014/main" id="{7FE286D6-DF36-421C-8308-AAA284B46239}"/>
              </a:ext>
            </a:extLst>
          </p:cNvPr>
          <p:cNvSpPr txBox="1"/>
          <p:nvPr/>
        </p:nvSpPr>
        <p:spPr>
          <a:xfrm>
            <a:off x="7523480" y="6459085"/>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8" name="TextBox 17">
            <a:extLst>
              <a:ext uri="{FF2B5EF4-FFF2-40B4-BE49-F238E27FC236}">
                <a16:creationId xmlns:a16="http://schemas.microsoft.com/office/drawing/2014/main" id="{8FFBBE5E-27AC-43D2-8FDE-5170A5B0A746}"/>
              </a:ext>
            </a:extLst>
          </p:cNvPr>
          <p:cNvSpPr txBox="1"/>
          <p:nvPr/>
        </p:nvSpPr>
        <p:spPr>
          <a:xfrm>
            <a:off x="310703" y="3888141"/>
            <a:ext cx="8522594" cy="302006"/>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17:  Potassium Nitrate Water Soluble Fertilizer Market Size, By Volume (Kilo tonnes), 2017-2035F</a:t>
            </a:r>
          </a:p>
        </p:txBody>
      </p:sp>
      <p:sp>
        <p:nvSpPr>
          <p:cNvPr id="19" name="Rectangle 18">
            <a:extLst>
              <a:ext uri="{FF2B5EF4-FFF2-40B4-BE49-F238E27FC236}">
                <a16:creationId xmlns:a16="http://schemas.microsoft.com/office/drawing/2014/main" id="{61ACEE80-FB33-497A-B9BA-4FD1D5DAB1CF}"/>
              </a:ext>
            </a:extLst>
          </p:cNvPr>
          <p:cNvSpPr/>
          <p:nvPr/>
        </p:nvSpPr>
        <p:spPr>
          <a:xfrm>
            <a:off x="685800" y="4390847"/>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1.55%</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0" name="Rectangle 19">
            <a:extLst>
              <a:ext uri="{FF2B5EF4-FFF2-40B4-BE49-F238E27FC236}">
                <a16:creationId xmlns:a16="http://schemas.microsoft.com/office/drawing/2014/main" id="{9EED2E9B-A66D-4E0C-A987-EA60EA77B093}"/>
              </a:ext>
            </a:extLst>
          </p:cNvPr>
          <p:cNvSpPr/>
          <p:nvPr/>
        </p:nvSpPr>
        <p:spPr>
          <a:xfrm>
            <a:off x="3533953" y="4386947"/>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2022E-2030F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6.80%</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1" name="Rectangle 20">
            <a:extLst>
              <a:ext uri="{FF2B5EF4-FFF2-40B4-BE49-F238E27FC236}">
                <a16:creationId xmlns:a16="http://schemas.microsoft.com/office/drawing/2014/main" id="{1ADA40A7-F11D-4F68-B24B-E698C80F1053}"/>
              </a:ext>
            </a:extLst>
          </p:cNvPr>
          <p:cNvSpPr/>
          <p:nvPr/>
        </p:nvSpPr>
        <p:spPr>
          <a:xfrm>
            <a:off x="6337187" y="1131475"/>
            <a:ext cx="2141928" cy="383795"/>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2031F-2035F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6.03%</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2" name="Rectangle 21">
            <a:extLst>
              <a:ext uri="{FF2B5EF4-FFF2-40B4-BE49-F238E27FC236}">
                <a16:creationId xmlns:a16="http://schemas.microsoft.com/office/drawing/2014/main" id="{B3E5DF8A-A325-45F1-B1F7-91B7FF73E3E6}"/>
              </a:ext>
            </a:extLst>
          </p:cNvPr>
          <p:cNvSpPr/>
          <p:nvPr/>
        </p:nvSpPr>
        <p:spPr>
          <a:xfrm>
            <a:off x="6383228" y="4332062"/>
            <a:ext cx="2141928" cy="383795"/>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2031F-2035F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5.77%</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9" name="Footer Placeholder 8">
            <a:extLst>
              <a:ext uri="{FF2B5EF4-FFF2-40B4-BE49-F238E27FC236}">
                <a16:creationId xmlns:a16="http://schemas.microsoft.com/office/drawing/2014/main" id="{8B64C6E5-CFEF-43FB-A4B4-A6254FC19083}"/>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10" name="Slide Number Placeholder 9">
            <a:extLst>
              <a:ext uri="{FF2B5EF4-FFF2-40B4-BE49-F238E27FC236}">
                <a16:creationId xmlns:a16="http://schemas.microsoft.com/office/drawing/2014/main" id="{41037E2B-175F-4434-96D8-EF1DE24A5A64}"/>
              </a:ext>
            </a:extLst>
          </p:cNvPr>
          <p:cNvSpPr>
            <a:spLocks noGrp="1"/>
          </p:cNvSpPr>
          <p:nvPr>
            <p:ph type="sldNum" sz="quarter" idx="7"/>
          </p:nvPr>
        </p:nvSpPr>
        <p:spPr/>
        <p:txBody>
          <a:bodyPr/>
          <a:lstStyle/>
          <a:p>
            <a:pPr marL="38100">
              <a:lnSpc>
                <a:spcPts val="1150"/>
              </a:lnSpc>
            </a:pPr>
            <a:r>
              <a:rPr lang="en-US" dirty="0"/>
              <a:t>36</a:t>
            </a:r>
            <a:endParaRPr lang="en-IN" dirty="0"/>
          </a:p>
        </p:txBody>
      </p:sp>
    </p:spTree>
    <p:extLst>
      <p:ext uri="{BB962C8B-B14F-4D97-AF65-F5344CB8AC3E}">
        <p14:creationId xmlns:p14="http://schemas.microsoft.com/office/powerpoint/2010/main" val="32383415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4294967295"/>
          </p:nvPr>
        </p:nvSpPr>
        <p:spPr>
          <a:xfrm>
            <a:off x="317396" y="106919"/>
            <a:ext cx="5931004" cy="492443"/>
          </a:xfrm>
        </p:spPr>
        <p:txBody>
          <a:bodyPr wrap="square" lIns="0" tIns="0" rIns="0" bIns="0">
            <a:spAutoFit/>
          </a:bodyPr>
          <a:lstStyle/>
          <a:p>
            <a:pPr algn="l" rtl="0"/>
            <a:r>
              <a:rPr lang="en-US" sz="1600" b="1" kern="1200" dirty="0">
                <a:solidFill>
                  <a:prstClr val="black"/>
                </a:solidFill>
                <a:latin typeface="Arial" panose="020B0604020202020204" pitchFamily="34" charset="0"/>
                <a:cs typeface="Arial" panose="020B0604020202020204" pitchFamily="34" charset="0"/>
              </a:rPr>
              <a:t>Potassium Nitrate Water Soluble Fertilizer </a:t>
            </a:r>
            <a:r>
              <a:rPr lang="en-IN" sz="1600" b="1" kern="1200" dirty="0">
                <a:solidFill>
                  <a:prstClr val="black"/>
                </a:solidFill>
                <a:latin typeface="Arial" panose="020B0604020202020204" pitchFamily="34" charset="0"/>
                <a:cs typeface="Arial" panose="020B0604020202020204" pitchFamily="34" charset="0"/>
              </a:rPr>
              <a:t>Market Share, By End Use</a:t>
            </a:r>
          </a:p>
        </p:txBody>
      </p:sp>
      <p:sp>
        <p:nvSpPr>
          <p:cNvPr id="8" name="Slide Number Placeholder 7">
            <a:extLst>
              <a:ext uri="{FF2B5EF4-FFF2-40B4-BE49-F238E27FC236}">
                <a16:creationId xmlns:a16="http://schemas.microsoft.com/office/drawing/2014/main" id="{0B961F7D-3BD9-44E7-9209-12390C56400D}"/>
              </a:ext>
            </a:extLst>
          </p:cNvPr>
          <p:cNvSpPr txBox="1">
            <a:spLocks/>
          </p:cNvSpPr>
          <p:nvPr/>
        </p:nvSpPr>
        <p:spPr>
          <a:xfrm>
            <a:off x="8679480" y="6581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31</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D7CC7456-CD95-4041-BAED-0CD33653F4CD}"/>
              </a:ext>
            </a:extLst>
          </p:cNvPr>
          <p:cNvSpPr txBox="1"/>
          <p:nvPr/>
        </p:nvSpPr>
        <p:spPr>
          <a:xfrm>
            <a:off x="7458390" y="6427915"/>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6" name="TextBox 15">
            <a:extLst>
              <a:ext uri="{FF2B5EF4-FFF2-40B4-BE49-F238E27FC236}">
                <a16:creationId xmlns:a16="http://schemas.microsoft.com/office/drawing/2014/main" id="{8D0B0175-BB9D-45D4-86BE-E5F0E3BA9231}"/>
              </a:ext>
            </a:extLst>
          </p:cNvPr>
          <p:cNvSpPr txBox="1"/>
          <p:nvPr/>
        </p:nvSpPr>
        <p:spPr>
          <a:xfrm>
            <a:off x="132586" y="599362"/>
            <a:ext cx="8915404" cy="529408"/>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Table 5: Pota</a:t>
            </a:r>
            <a:r>
              <a:rPr lang="en-IN" sz="1050" b="1" dirty="0" err="1">
                <a:solidFill>
                  <a:prstClr val="black"/>
                </a:solidFill>
                <a:latin typeface="Verdana" panose="020B0604030504040204" pitchFamily="34" charset="0"/>
                <a:ea typeface="Verdana" panose="020B0604030504040204" pitchFamily="34" charset="0"/>
                <a:cs typeface="Verdana" panose="020B0604030504040204" pitchFamily="34" charset="0"/>
              </a:rPr>
              <a:t>ssium</a:t>
            </a:r>
            <a:r>
              <a:rPr lang="en-IN" sz="1050" b="1" dirty="0">
                <a:solidFill>
                  <a:prstClr val="black"/>
                </a:solidFill>
                <a:latin typeface="Verdana" panose="020B0604030504040204" pitchFamily="34" charset="0"/>
                <a:ea typeface="Verdana" panose="020B0604030504040204" pitchFamily="34" charset="0"/>
                <a:cs typeface="Verdana" panose="020B0604030504040204" pitchFamily="34" charset="0"/>
              </a:rPr>
              <a:t> Nitrate Water Soluble Fertilizer</a:t>
            </a: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Market Share, By End Use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Value (USD Million) &amp; By Volume (</a:t>
            </a:r>
            <a:r>
              <a:rPr kumimoji="0" lang="en-US" sz="1050" b="1"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Kilotonnes</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2017-2035F</a:t>
            </a:r>
          </a:p>
        </p:txBody>
      </p:sp>
      <p:graphicFrame>
        <p:nvGraphicFramePr>
          <p:cNvPr id="18" name="Table 17">
            <a:extLst>
              <a:ext uri="{FF2B5EF4-FFF2-40B4-BE49-F238E27FC236}">
                <a16:creationId xmlns:a16="http://schemas.microsoft.com/office/drawing/2014/main" id="{84919CE9-F75A-48A3-B53A-DFE4F3D5993B}"/>
              </a:ext>
            </a:extLst>
          </p:cNvPr>
          <p:cNvGraphicFramePr>
            <a:graphicFrameLocks noGrp="1"/>
          </p:cNvGraphicFramePr>
          <p:nvPr/>
        </p:nvGraphicFramePr>
        <p:xfrm>
          <a:off x="132586" y="1219199"/>
          <a:ext cx="8794523" cy="4962672"/>
        </p:xfrm>
        <a:graphic>
          <a:graphicData uri="http://schemas.openxmlformats.org/drawingml/2006/table">
            <a:tbl>
              <a:tblPr>
                <a:tableStyleId>{5940675A-B579-460E-94D1-54222C63F5DA}</a:tableStyleId>
              </a:tblPr>
              <a:tblGrid>
                <a:gridCol w="1470154">
                  <a:extLst>
                    <a:ext uri="{9D8B030D-6E8A-4147-A177-3AD203B41FA5}">
                      <a16:colId xmlns:a16="http://schemas.microsoft.com/office/drawing/2014/main" val="2546617345"/>
                    </a:ext>
                  </a:extLst>
                </a:gridCol>
                <a:gridCol w="563413">
                  <a:extLst>
                    <a:ext uri="{9D8B030D-6E8A-4147-A177-3AD203B41FA5}">
                      <a16:colId xmlns:a16="http://schemas.microsoft.com/office/drawing/2014/main" val="82170870"/>
                    </a:ext>
                  </a:extLst>
                </a:gridCol>
                <a:gridCol w="563413">
                  <a:extLst>
                    <a:ext uri="{9D8B030D-6E8A-4147-A177-3AD203B41FA5}">
                      <a16:colId xmlns:a16="http://schemas.microsoft.com/office/drawing/2014/main" val="3380243027"/>
                    </a:ext>
                  </a:extLst>
                </a:gridCol>
                <a:gridCol w="563413">
                  <a:extLst>
                    <a:ext uri="{9D8B030D-6E8A-4147-A177-3AD203B41FA5}">
                      <a16:colId xmlns:a16="http://schemas.microsoft.com/office/drawing/2014/main" val="1124059270"/>
                    </a:ext>
                  </a:extLst>
                </a:gridCol>
                <a:gridCol w="563413">
                  <a:extLst>
                    <a:ext uri="{9D8B030D-6E8A-4147-A177-3AD203B41FA5}">
                      <a16:colId xmlns:a16="http://schemas.microsoft.com/office/drawing/2014/main" val="1570585755"/>
                    </a:ext>
                  </a:extLst>
                </a:gridCol>
                <a:gridCol w="563413">
                  <a:extLst>
                    <a:ext uri="{9D8B030D-6E8A-4147-A177-3AD203B41FA5}">
                      <a16:colId xmlns:a16="http://schemas.microsoft.com/office/drawing/2014/main" val="2200060425"/>
                    </a:ext>
                  </a:extLst>
                </a:gridCol>
                <a:gridCol w="563413">
                  <a:extLst>
                    <a:ext uri="{9D8B030D-6E8A-4147-A177-3AD203B41FA5}">
                      <a16:colId xmlns:a16="http://schemas.microsoft.com/office/drawing/2014/main" val="4288938939"/>
                    </a:ext>
                  </a:extLst>
                </a:gridCol>
                <a:gridCol w="563413">
                  <a:extLst>
                    <a:ext uri="{9D8B030D-6E8A-4147-A177-3AD203B41FA5}">
                      <a16:colId xmlns:a16="http://schemas.microsoft.com/office/drawing/2014/main" val="4085010043"/>
                    </a:ext>
                  </a:extLst>
                </a:gridCol>
                <a:gridCol w="563413">
                  <a:extLst>
                    <a:ext uri="{9D8B030D-6E8A-4147-A177-3AD203B41FA5}">
                      <a16:colId xmlns:a16="http://schemas.microsoft.com/office/drawing/2014/main" val="1088827350"/>
                    </a:ext>
                  </a:extLst>
                </a:gridCol>
                <a:gridCol w="563413">
                  <a:extLst>
                    <a:ext uri="{9D8B030D-6E8A-4147-A177-3AD203B41FA5}">
                      <a16:colId xmlns:a16="http://schemas.microsoft.com/office/drawing/2014/main" val="1888239691"/>
                    </a:ext>
                  </a:extLst>
                </a:gridCol>
                <a:gridCol w="563413">
                  <a:extLst>
                    <a:ext uri="{9D8B030D-6E8A-4147-A177-3AD203B41FA5}">
                      <a16:colId xmlns:a16="http://schemas.microsoft.com/office/drawing/2014/main" val="3167858240"/>
                    </a:ext>
                  </a:extLst>
                </a:gridCol>
                <a:gridCol w="563413">
                  <a:extLst>
                    <a:ext uri="{9D8B030D-6E8A-4147-A177-3AD203B41FA5}">
                      <a16:colId xmlns:a16="http://schemas.microsoft.com/office/drawing/2014/main" val="4235249343"/>
                    </a:ext>
                  </a:extLst>
                </a:gridCol>
                <a:gridCol w="563413">
                  <a:extLst>
                    <a:ext uri="{9D8B030D-6E8A-4147-A177-3AD203B41FA5}">
                      <a16:colId xmlns:a16="http://schemas.microsoft.com/office/drawing/2014/main" val="371118774"/>
                    </a:ext>
                  </a:extLst>
                </a:gridCol>
                <a:gridCol w="563413">
                  <a:extLst>
                    <a:ext uri="{9D8B030D-6E8A-4147-A177-3AD203B41FA5}">
                      <a16:colId xmlns:a16="http://schemas.microsoft.com/office/drawing/2014/main" val="1561842016"/>
                    </a:ext>
                  </a:extLst>
                </a:gridCol>
              </a:tblGrid>
              <a:tr h="451152">
                <a:tc gridSpan="2">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By End Use </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hMerge="1">
                  <a:txBody>
                    <a:bodyPr/>
                    <a:lstStyle/>
                    <a:p>
                      <a:endParaRPr lang="en-IN"/>
                    </a:p>
                  </a:txBody>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2017</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2021</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2022E</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2023F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2024F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2026F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2027F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2028F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2029F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2030F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extLst>
                  <a:ext uri="{0D108BD9-81ED-4DB2-BD59-A6C34878D82A}">
                    <a16:rowId xmlns:a16="http://schemas.microsoft.com/office/drawing/2014/main" val="736095236"/>
                  </a:ext>
                </a:extLst>
              </a:tr>
              <a:tr h="451152">
                <a:tc rowSpan="2">
                  <a:txBody>
                    <a:bodyPr/>
                    <a:lstStyle/>
                    <a:p>
                      <a:pPr algn="ctr" fontAlgn="ctr"/>
                      <a:r>
                        <a:rPr lang="en-IN" sz="900" u="none" strike="noStrike" dirty="0">
                          <a:effectLst/>
                          <a:latin typeface="Verdana" panose="020B0604030504040204" pitchFamily="34" charset="0"/>
                          <a:ea typeface="Verdana" panose="020B0604030504040204" pitchFamily="34" charset="0"/>
                        </a:rPr>
                        <a:t>Gardening &amp; Horticulture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17.43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19.01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20.10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21.50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23.05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24.67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26.59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28.64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30.81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33.05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35.47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47.92</a:t>
                      </a:r>
                    </a:p>
                  </a:txBody>
                  <a:tcPr marL="9525" marR="9525" marT="9525" marB="0" anchor="ctr"/>
                </a:tc>
                <a:extLst>
                  <a:ext uri="{0D108BD9-81ED-4DB2-BD59-A6C34878D82A}">
                    <a16:rowId xmlns:a16="http://schemas.microsoft.com/office/drawing/2014/main" val="2833964604"/>
                  </a:ext>
                </a:extLst>
              </a:tr>
              <a:tr h="451152">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10.69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11.36</a:t>
                      </a:r>
                    </a:p>
                  </a:txBody>
                  <a:tcPr marL="9525" marR="9525" marT="9525" marB="0" anchor="ctr"/>
                </a:tc>
                <a:tc>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12.00</a:t>
                      </a:r>
                    </a:p>
                  </a:txBody>
                  <a:tcPr marL="9525" marR="9525" marT="9525" marB="0" anchor="ctr"/>
                </a:tc>
                <a:tc>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12.77</a:t>
                      </a:r>
                    </a:p>
                  </a:txBody>
                  <a:tcPr marL="9525" marR="9525" marT="9525" marB="0" anchor="ctr"/>
                </a:tc>
                <a:tc>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13.59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14.53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15.59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16.75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17.96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19.13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20.41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27.22</a:t>
                      </a:r>
                    </a:p>
                  </a:txBody>
                  <a:tcPr marL="9525" marR="9525" marT="9525" marB="0" anchor="ctr"/>
                </a:tc>
                <a:extLst>
                  <a:ext uri="{0D108BD9-81ED-4DB2-BD59-A6C34878D82A}">
                    <a16:rowId xmlns:a16="http://schemas.microsoft.com/office/drawing/2014/main" val="1372216856"/>
                  </a:ext>
                </a:extLst>
              </a:tr>
              <a:tr h="451152">
                <a:tc rowSpan="2">
                  <a:txBody>
                    <a:bodyPr/>
                    <a:lstStyle/>
                    <a:p>
                      <a:pPr algn="ctr" fontAlgn="ctr"/>
                      <a:r>
                        <a:rPr lang="en-IN" sz="900" u="none" strike="noStrike">
                          <a:effectLst/>
                          <a:latin typeface="Verdana" panose="020B0604030504040204" pitchFamily="34" charset="0"/>
                          <a:ea typeface="Verdana" panose="020B0604030504040204" pitchFamily="34" charset="0"/>
                        </a:rPr>
                        <a:t>Foliage Crops</a:t>
                      </a:r>
                      <a:endParaRPr lang="en-IN" sz="900" b="1"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10.68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11.62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12.29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13.14</a:t>
                      </a:r>
                    </a:p>
                  </a:txBody>
                  <a:tcPr marL="9525" marR="9525" marT="9525" marB="0" anchor="ctr"/>
                </a:tc>
                <a:tc>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14.10</a:t>
                      </a:r>
                    </a:p>
                  </a:txBody>
                  <a:tcPr marL="9525" marR="9525" marT="9525" marB="0" anchor="ctr"/>
                </a:tc>
                <a:tc>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15.09</a:t>
                      </a:r>
                    </a:p>
                  </a:txBody>
                  <a:tcPr marL="9525" marR="9525" marT="9525" marB="0" anchor="ctr"/>
                </a:tc>
                <a:tc>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16.24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17.50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18.80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20.14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21.57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28.96</a:t>
                      </a:r>
                    </a:p>
                  </a:txBody>
                  <a:tcPr marL="9525" marR="9525" marT="9525" marB="0" anchor="ctr"/>
                </a:tc>
                <a:extLst>
                  <a:ext uri="{0D108BD9-81ED-4DB2-BD59-A6C34878D82A}">
                    <a16:rowId xmlns:a16="http://schemas.microsoft.com/office/drawing/2014/main" val="2259304797"/>
                  </a:ext>
                </a:extLst>
              </a:tr>
              <a:tr h="451152">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5.59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5.97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6.31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6.72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7.16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7.66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8.21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8.84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9.46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10.07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10.72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14.24</a:t>
                      </a:r>
                    </a:p>
                  </a:txBody>
                  <a:tcPr marL="9525" marR="9525" marT="9525" marB="0" anchor="ctr"/>
                </a:tc>
                <a:extLst>
                  <a:ext uri="{0D108BD9-81ED-4DB2-BD59-A6C34878D82A}">
                    <a16:rowId xmlns:a16="http://schemas.microsoft.com/office/drawing/2014/main" val="3399116827"/>
                  </a:ext>
                </a:extLst>
              </a:tr>
              <a:tr h="451152">
                <a:tc rowSpan="2">
                  <a:txBody>
                    <a:bodyPr/>
                    <a:lstStyle/>
                    <a:p>
                      <a:pPr algn="ctr" fontAlgn="ctr"/>
                      <a:r>
                        <a:rPr lang="en-IN" sz="900" u="none" strike="noStrike">
                          <a:effectLst/>
                          <a:latin typeface="Verdana" panose="020B0604030504040204" pitchFamily="34" charset="0"/>
                          <a:ea typeface="Verdana" panose="020B0604030504040204" pitchFamily="34" charset="0"/>
                        </a:rPr>
                        <a:t>Fruits &amp; Vegetable</a:t>
                      </a:r>
                      <a:endParaRPr lang="en-IN" sz="900" b="1"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12.54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13.66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14.45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15.45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16.54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17.71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19.06</a:t>
                      </a:r>
                    </a:p>
                  </a:txBody>
                  <a:tcPr marL="9525" marR="9525" marT="9525" marB="0" anchor="ctr"/>
                </a:tc>
                <a:tc>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20.53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22.06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23.68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25.40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34.27</a:t>
                      </a:r>
                    </a:p>
                  </a:txBody>
                  <a:tcPr marL="9525" marR="9525" marT="9525" marB="0" anchor="ctr"/>
                </a:tc>
                <a:extLst>
                  <a:ext uri="{0D108BD9-81ED-4DB2-BD59-A6C34878D82A}">
                    <a16:rowId xmlns:a16="http://schemas.microsoft.com/office/drawing/2014/main" val="1110602595"/>
                  </a:ext>
                </a:extLst>
              </a:tr>
              <a:tr h="451152">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7.02</a:t>
                      </a:r>
                    </a:p>
                  </a:txBody>
                  <a:tcPr marL="9525" marR="9525" marT="9525" marB="0" anchor="ctr"/>
                </a:tc>
                <a:tc>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7.53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7.96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8.46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9.01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9.63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10.32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11.11</a:t>
                      </a:r>
                    </a:p>
                  </a:txBody>
                  <a:tcPr marL="9525" marR="9525" marT="9525" marB="0" anchor="ctr"/>
                </a:tc>
                <a:tc>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11.89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12.69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13.52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18.06</a:t>
                      </a:r>
                    </a:p>
                  </a:txBody>
                  <a:tcPr marL="9525" marR="9525" marT="9525" marB="0" anchor="ctr"/>
                </a:tc>
                <a:extLst>
                  <a:ext uri="{0D108BD9-81ED-4DB2-BD59-A6C34878D82A}">
                    <a16:rowId xmlns:a16="http://schemas.microsoft.com/office/drawing/2014/main" val="1316181384"/>
                  </a:ext>
                </a:extLst>
              </a:tr>
              <a:tr h="451152">
                <a:tc rowSpan="2">
                  <a:txBody>
                    <a:bodyPr/>
                    <a:lstStyle/>
                    <a:p>
                      <a:pPr algn="ctr" fontAlgn="ctr"/>
                      <a:r>
                        <a:rPr lang="en-IN" sz="900" u="none" strike="noStrike">
                          <a:effectLst/>
                          <a:latin typeface="Verdana" panose="020B0604030504040204" pitchFamily="34" charset="0"/>
                          <a:ea typeface="Verdana" panose="020B0604030504040204" pitchFamily="34" charset="0"/>
                        </a:rPr>
                        <a:t>Field &amp; Cash Crops</a:t>
                      </a:r>
                      <a:endParaRPr lang="en-IN" sz="900" b="1"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4.88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5.23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5.48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5.80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6.16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6.55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7.04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7.52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8.04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8.59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9.17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12.32</a:t>
                      </a:r>
                    </a:p>
                  </a:txBody>
                  <a:tcPr marL="9525" marR="9525" marT="9525" marB="0" anchor="ctr"/>
                </a:tc>
                <a:extLst>
                  <a:ext uri="{0D108BD9-81ED-4DB2-BD59-A6C34878D82A}">
                    <a16:rowId xmlns:a16="http://schemas.microsoft.com/office/drawing/2014/main" val="986280555"/>
                  </a:ext>
                </a:extLst>
              </a:tr>
              <a:tr h="451152">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3.22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3.34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3.51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3.70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3.93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4.17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4.48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4.80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5.11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5.44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5.77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7.62</a:t>
                      </a:r>
                    </a:p>
                  </a:txBody>
                  <a:tcPr marL="9525" marR="9525" marT="9525" marB="0" anchor="ctr"/>
                </a:tc>
                <a:extLst>
                  <a:ext uri="{0D108BD9-81ED-4DB2-BD59-A6C34878D82A}">
                    <a16:rowId xmlns:a16="http://schemas.microsoft.com/office/drawing/2014/main" val="1388743580"/>
                  </a:ext>
                </a:extLst>
              </a:tr>
              <a:tr h="451152">
                <a:tc rowSpan="2">
                  <a:txBody>
                    <a:bodyPr/>
                    <a:lstStyle/>
                    <a:p>
                      <a:pPr algn="ctr" fontAlgn="ctr"/>
                      <a:r>
                        <a:rPr lang="en-IN" sz="900" b="1" u="none" strike="noStrike" dirty="0">
                          <a:effectLst/>
                          <a:latin typeface="Verdana" panose="020B0604030504040204" pitchFamily="34" charset="0"/>
                          <a:ea typeface="Verdana" panose="020B0604030504040204" pitchFamily="34" charset="0"/>
                        </a:rPr>
                        <a:t>Total</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45.54</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49.52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52.32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55.88</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59.85</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64.01</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68.93</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74.19</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79.71</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85.46</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91.61</a:t>
                      </a:r>
                    </a:p>
                  </a:txBody>
                  <a:tcPr marL="9525" marR="9525" marT="9525" marB="0" anchor="ctr"/>
                </a:tc>
                <a:tc>
                  <a:txBody>
                    <a:bodyPr/>
                    <a:lstStyle/>
                    <a:p>
                      <a:pPr algn="ctr" fontAlgn="ctr"/>
                      <a:r>
                        <a:rPr lang="en-IN" sz="900" b="1" i="0" u="none" strike="noStrike" dirty="0">
                          <a:solidFill>
                            <a:srgbClr val="000000"/>
                          </a:solidFill>
                          <a:effectLst/>
                          <a:latin typeface="Verdana" panose="020B0604030504040204" pitchFamily="34" charset="0"/>
                          <a:ea typeface="Verdana" panose="020B0604030504040204" pitchFamily="34" charset="0"/>
                        </a:rPr>
                        <a:t>123.47</a:t>
                      </a:r>
                    </a:p>
                  </a:txBody>
                  <a:tcPr marL="9525" marR="9525" marT="9525" marB="0" anchor="ctr"/>
                </a:tc>
                <a:extLst>
                  <a:ext uri="{0D108BD9-81ED-4DB2-BD59-A6C34878D82A}">
                    <a16:rowId xmlns:a16="http://schemas.microsoft.com/office/drawing/2014/main" val="892287102"/>
                  </a:ext>
                </a:extLst>
              </a:tr>
              <a:tr h="451152">
                <a:tc vMerge="1">
                  <a:txBody>
                    <a:bodyPr/>
                    <a:lstStyle/>
                    <a:p>
                      <a:endParaRPr lang="en-IN"/>
                    </a:p>
                  </a:txBody>
                  <a:tcP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26.52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28.20</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29.78</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31.65</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33.69</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36.00</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38.60</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41.49</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44.41</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47.33</a:t>
                      </a:r>
                    </a:p>
                  </a:txBody>
                  <a:tcPr marL="9525" marR="9525" marT="9525" marB="0" anchor="ctr"/>
                </a:tc>
                <a:tc>
                  <a:txBody>
                    <a:bodyPr/>
                    <a:lstStyle/>
                    <a:p>
                      <a:pPr algn="ctr" fontAlgn="ctr"/>
                      <a:r>
                        <a:rPr lang="en-IN" sz="900" b="1" i="0" u="none" strike="noStrike" dirty="0">
                          <a:solidFill>
                            <a:srgbClr val="000000"/>
                          </a:solidFill>
                          <a:effectLst/>
                          <a:latin typeface="Verdana" panose="020B0604030504040204" pitchFamily="34" charset="0"/>
                          <a:ea typeface="Verdana" panose="020B0604030504040204" pitchFamily="34" charset="0"/>
                        </a:rPr>
                        <a:t>50.43</a:t>
                      </a:r>
                    </a:p>
                  </a:txBody>
                  <a:tcPr marL="9525" marR="9525" marT="9525" marB="0" anchor="ctr"/>
                </a:tc>
                <a:tc>
                  <a:txBody>
                    <a:bodyPr/>
                    <a:lstStyle/>
                    <a:p>
                      <a:pPr algn="ctr" fontAlgn="ctr"/>
                      <a:r>
                        <a:rPr lang="en-IN" sz="900" b="1" i="0" u="none" strike="noStrike" dirty="0">
                          <a:solidFill>
                            <a:srgbClr val="000000"/>
                          </a:solidFill>
                          <a:effectLst/>
                          <a:latin typeface="Verdana" panose="020B0604030504040204" pitchFamily="34" charset="0"/>
                          <a:ea typeface="Verdana" panose="020B0604030504040204" pitchFamily="34" charset="0"/>
                        </a:rPr>
                        <a:t>67.15</a:t>
                      </a:r>
                    </a:p>
                  </a:txBody>
                  <a:tcPr marL="9525" marR="9525" marT="9525" marB="0" anchor="ctr"/>
                </a:tc>
                <a:extLst>
                  <a:ext uri="{0D108BD9-81ED-4DB2-BD59-A6C34878D82A}">
                    <a16:rowId xmlns:a16="http://schemas.microsoft.com/office/drawing/2014/main" val="1430352171"/>
                  </a:ext>
                </a:extLst>
              </a:tr>
            </a:tbl>
          </a:graphicData>
        </a:graphic>
      </p:graphicFrame>
      <p:sp>
        <p:nvSpPr>
          <p:cNvPr id="2" name="Footer Placeholder 1">
            <a:extLst>
              <a:ext uri="{FF2B5EF4-FFF2-40B4-BE49-F238E27FC236}">
                <a16:creationId xmlns:a16="http://schemas.microsoft.com/office/drawing/2014/main" id="{F9F11D16-A397-4DEE-ADD0-E32C322B68FA}"/>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4" name="Slide Number Placeholder 3">
            <a:extLst>
              <a:ext uri="{FF2B5EF4-FFF2-40B4-BE49-F238E27FC236}">
                <a16:creationId xmlns:a16="http://schemas.microsoft.com/office/drawing/2014/main" id="{91C7288F-43A8-4868-8433-DC84EC1A5B41}"/>
              </a:ext>
            </a:extLst>
          </p:cNvPr>
          <p:cNvSpPr>
            <a:spLocks noGrp="1"/>
          </p:cNvSpPr>
          <p:nvPr>
            <p:ph type="sldNum" sz="quarter" idx="7"/>
          </p:nvPr>
        </p:nvSpPr>
        <p:spPr/>
        <p:txBody>
          <a:bodyPr/>
          <a:lstStyle/>
          <a:p>
            <a:pPr marL="38100">
              <a:lnSpc>
                <a:spcPts val="1150"/>
              </a:lnSpc>
            </a:pPr>
            <a:r>
              <a:rPr lang="en-IN" dirty="0"/>
              <a:t>37</a:t>
            </a:r>
          </a:p>
        </p:txBody>
      </p:sp>
    </p:spTree>
    <p:extLst>
      <p:ext uri="{BB962C8B-B14F-4D97-AF65-F5344CB8AC3E}">
        <p14:creationId xmlns:p14="http://schemas.microsoft.com/office/powerpoint/2010/main" val="7657637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4294967295"/>
          </p:nvPr>
        </p:nvSpPr>
        <p:spPr>
          <a:xfrm>
            <a:off x="286737" y="141712"/>
            <a:ext cx="4440238" cy="292100"/>
          </a:xfrm>
          <a:noFill/>
          <a:ln>
            <a:noFill/>
          </a:ln>
        </p:spPr>
        <p:txBody>
          <a:bodyPr wrap="square" lIns="0" tIns="0" rIns="0" bIns="0" anchor="ctr">
            <a:noAutofit/>
          </a:bodyPr>
          <a:lstStyle/>
          <a:p>
            <a:pPr algn="l"/>
            <a:r>
              <a:rPr lang="en-US" b="1" dirty="0">
                <a:solidFill>
                  <a:prstClr val="black"/>
                </a:solidFill>
                <a:latin typeface="Arial" panose="020B0604020202020204" pitchFamily="34" charset="0"/>
                <a:cs typeface="Arial" panose="020B0604020202020204" pitchFamily="34" charset="0"/>
              </a:rPr>
              <a:t>Potassium Nitrate Water Soluble Fertilizer </a:t>
            </a:r>
            <a:r>
              <a:rPr lang="en-IN" b="1" dirty="0">
                <a:solidFill>
                  <a:prstClr val="black"/>
                </a:solidFill>
                <a:latin typeface="Arial" panose="020B0604020202020204" pitchFamily="34" charset="0"/>
                <a:cs typeface="Arial" panose="020B0604020202020204" pitchFamily="34" charset="0"/>
              </a:rPr>
              <a:t>Market Share, By End Use</a:t>
            </a:r>
          </a:p>
        </p:txBody>
      </p:sp>
      <p:sp>
        <p:nvSpPr>
          <p:cNvPr id="8" name="Slide Number Placeholder 7">
            <a:extLst>
              <a:ext uri="{FF2B5EF4-FFF2-40B4-BE49-F238E27FC236}">
                <a16:creationId xmlns:a16="http://schemas.microsoft.com/office/drawing/2014/main" id="{0B961F7D-3BD9-44E7-9209-12390C56400D}"/>
              </a:ext>
            </a:extLst>
          </p:cNvPr>
          <p:cNvSpPr txBox="1">
            <a:spLocks/>
          </p:cNvSpPr>
          <p:nvPr/>
        </p:nvSpPr>
        <p:spPr>
          <a:xfrm>
            <a:off x="8679480" y="6581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32</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36F54838-DCC4-4118-A715-895564CAB047}"/>
              </a:ext>
            </a:extLst>
          </p:cNvPr>
          <p:cNvSpPr txBox="1"/>
          <p:nvPr/>
        </p:nvSpPr>
        <p:spPr>
          <a:xfrm>
            <a:off x="286736" y="685800"/>
            <a:ext cx="8392743" cy="292100"/>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1</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8</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Potassium Nitrate Water Soluble Fertilizer Market Share, By End Use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 2017-2035F</a:t>
            </a:r>
          </a:p>
        </p:txBody>
      </p:sp>
      <p:sp>
        <p:nvSpPr>
          <p:cNvPr id="12" name="TextBox 11">
            <a:extLst>
              <a:ext uri="{FF2B5EF4-FFF2-40B4-BE49-F238E27FC236}">
                <a16:creationId xmlns:a16="http://schemas.microsoft.com/office/drawing/2014/main" id="{D7CC7456-CD95-4041-BAED-0CD33653F4CD}"/>
              </a:ext>
            </a:extLst>
          </p:cNvPr>
          <p:cNvSpPr txBox="1"/>
          <p:nvPr/>
        </p:nvSpPr>
        <p:spPr>
          <a:xfrm>
            <a:off x="7700211" y="4648200"/>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4" name="Chart 13">
            <a:extLst>
              <a:ext uri="{FF2B5EF4-FFF2-40B4-BE49-F238E27FC236}">
                <a16:creationId xmlns:a16="http://schemas.microsoft.com/office/drawing/2014/main" id="{24D1C667-C1FF-466E-BB7A-F37AB158C943}"/>
              </a:ext>
            </a:extLst>
          </p:cNvPr>
          <p:cNvGraphicFramePr/>
          <p:nvPr>
            <p:extLst>
              <p:ext uri="{D42A27DB-BD31-4B8C-83A1-F6EECF244321}">
                <p14:modId xmlns:p14="http://schemas.microsoft.com/office/powerpoint/2010/main" val="414062760"/>
              </p:ext>
            </p:extLst>
          </p:nvPr>
        </p:nvGraphicFramePr>
        <p:xfrm>
          <a:off x="-228600" y="886838"/>
          <a:ext cx="9155706" cy="4142361"/>
        </p:xfrm>
        <a:graphic>
          <a:graphicData uri="http://schemas.openxmlformats.org/drawingml/2006/chart">
            <c:chart xmlns:c="http://schemas.openxmlformats.org/drawingml/2006/chart" xmlns:r="http://schemas.openxmlformats.org/officeDocument/2006/relationships" r:id="rId3"/>
          </a:graphicData>
        </a:graphic>
      </p:graphicFrame>
      <p:sp>
        <p:nvSpPr>
          <p:cNvPr id="2" name="Footer Placeholder 1">
            <a:extLst>
              <a:ext uri="{FF2B5EF4-FFF2-40B4-BE49-F238E27FC236}">
                <a16:creationId xmlns:a16="http://schemas.microsoft.com/office/drawing/2014/main" id="{6449B732-9585-4206-B464-44D955EED503}"/>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5" name="Slide Number Placeholder 4">
            <a:extLst>
              <a:ext uri="{FF2B5EF4-FFF2-40B4-BE49-F238E27FC236}">
                <a16:creationId xmlns:a16="http://schemas.microsoft.com/office/drawing/2014/main" id="{92308AAB-375E-44C0-A5FB-DC24B1225362}"/>
              </a:ext>
            </a:extLst>
          </p:cNvPr>
          <p:cNvSpPr>
            <a:spLocks noGrp="1"/>
          </p:cNvSpPr>
          <p:nvPr>
            <p:ph type="sldNum" sz="quarter" idx="7"/>
          </p:nvPr>
        </p:nvSpPr>
        <p:spPr/>
        <p:txBody>
          <a:bodyPr/>
          <a:lstStyle/>
          <a:p>
            <a:pPr marL="38100">
              <a:lnSpc>
                <a:spcPts val="1150"/>
              </a:lnSpc>
            </a:pPr>
            <a:r>
              <a:rPr lang="en-IN" dirty="0"/>
              <a:t>38</a:t>
            </a:r>
          </a:p>
        </p:txBody>
      </p:sp>
    </p:spTree>
    <p:extLst>
      <p:ext uri="{BB962C8B-B14F-4D97-AF65-F5344CB8AC3E}">
        <p14:creationId xmlns:p14="http://schemas.microsoft.com/office/powerpoint/2010/main" val="3151878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88EC0AE6-2BC2-4A94-89AF-A6C06CD2CD8A}"/>
              </a:ext>
            </a:extLst>
          </p:cNvPr>
          <p:cNvGraphicFramePr/>
          <p:nvPr/>
        </p:nvGraphicFramePr>
        <p:xfrm>
          <a:off x="176733" y="1008936"/>
          <a:ext cx="8790534" cy="2914709"/>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D3026AE9-2FEC-4BC4-B8A5-D3CCC46D54CC}"/>
              </a:ext>
            </a:extLst>
          </p:cNvPr>
          <p:cNvSpPr txBox="1"/>
          <p:nvPr/>
        </p:nvSpPr>
        <p:spPr>
          <a:xfrm>
            <a:off x="157580" y="716866"/>
            <a:ext cx="8522594" cy="302006"/>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19:  Potassium Sulphate Water Soluble Fertilizer Market Size, By Volume (USD Million), 2017-2035F</a:t>
            </a:r>
          </a:p>
        </p:txBody>
      </p:sp>
      <p:sp>
        <p:nvSpPr>
          <p:cNvPr id="4" name="Text Placeholder 3">
            <a:extLst>
              <a:ext uri="{FF2B5EF4-FFF2-40B4-BE49-F238E27FC236}">
                <a16:creationId xmlns:a16="http://schemas.microsoft.com/office/drawing/2014/main" id="{D7FD6211-C904-4F69-9BFA-D33CB22FD4DD}"/>
              </a:ext>
            </a:extLst>
          </p:cNvPr>
          <p:cNvSpPr txBox="1">
            <a:spLocks/>
          </p:cNvSpPr>
          <p:nvPr/>
        </p:nvSpPr>
        <p:spPr>
          <a:xfrm>
            <a:off x="132586" y="193795"/>
            <a:ext cx="7863840" cy="45720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Potassium Sulphate Water Soluble Fertilizer Market Size</a:t>
            </a:r>
          </a:p>
        </p:txBody>
      </p:sp>
      <p:sp>
        <p:nvSpPr>
          <p:cNvPr id="5" name="Slide Number Placeholder 7">
            <a:extLst>
              <a:ext uri="{FF2B5EF4-FFF2-40B4-BE49-F238E27FC236}">
                <a16:creationId xmlns:a16="http://schemas.microsoft.com/office/drawing/2014/main" id="{ABC03E15-064C-4A1A-9666-B15D7A1AE3E6}"/>
              </a:ext>
            </a:extLst>
          </p:cNvPr>
          <p:cNvSpPr txBox="1">
            <a:spLocks/>
          </p:cNvSpPr>
          <p:nvPr/>
        </p:nvSpPr>
        <p:spPr>
          <a:xfrm>
            <a:off x="8679484" y="6581367"/>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33</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7386208-F784-4C40-84CB-91B478ED4935}"/>
              </a:ext>
            </a:extLst>
          </p:cNvPr>
          <p:cNvSpPr txBox="1"/>
          <p:nvPr/>
        </p:nvSpPr>
        <p:spPr>
          <a:xfrm>
            <a:off x="7510002" y="3651545"/>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7" name="Rectangle 6">
            <a:extLst>
              <a:ext uri="{FF2B5EF4-FFF2-40B4-BE49-F238E27FC236}">
                <a16:creationId xmlns:a16="http://schemas.microsoft.com/office/drawing/2014/main" id="{D7996BEE-F71C-4DFE-AA72-4DC747EF2B89}"/>
              </a:ext>
            </a:extLst>
          </p:cNvPr>
          <p:cNvSpPr/>
          <p:nvPr/>
        </p:nvSpPr>
        <p:spPr>
          <a:xfrm>
            <a:off x="967865" y="1121829"/>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2.12%</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8" name="Rectangle 7">
            <a:extLst>
              <a:ext uri="{FF2B5EF4-FFF2-40B4-BE49-F238E27FC236}">
                <a16:creationId xmlns:a16="http://schemas.microsoft.com/office/drawing/2014/main" id="{505D62FB-077F-4DDB-8414-C4F005354BE5}"/>
              </a:ext>
            </a:extLst>
          </p:cNvPr>
          <p:cNvSpPr/>
          <p:nvPr/>
        </p:nvSpPr>
        <p:spPr>
          <a:xfrm>
            <a:off x="6337187" y="1131480"/>
            <a:ext cx="2141928" cy="383795"/>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2031F-2035F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4.89%</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4" name="Rectangle 13">
            <a:extLst>
              <a:ext uri="{FF2B5EF4-FFF2-40B4-BE49-F238E27FC236}">
                <a16:creationId xmlns:a16="http://schemas.microsoft.com/office/drawing/2014/main" id="{90D78B55-8D7B-46E7-89FB-F0F778B522D3}"/>
              </a:ext>
            </a:extLst>
          </p:cNvPr>
          <p:cNvSpPr/>
          <p:nvPr/>
        </p:nvSpPr>
        <p:spPr>
          <a:xfrm>
            <a:off x="3707107" y="1121829"/>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2022E-2030F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7.25%</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6" name="Chart 15">
            <a:extLst>
              <a:ext uri="{FF2B5EF4-FFF2-40B4-BE49-F238E27FC236}">
                <a16:creationId xmlns:a16="http://schemas.microsoft.com/office/drawing/2014/main" id="{EBDF4095-EDA4-4B2D-BA3C-8BF51FF27CCE}"/>
              </a:ext>
            </a:extLst>
          </p:cNvPr>
          <p:cNvGraphicFramePr/>
          <p:nvPr/>
        </p:nvGraphicFramePr>
        <p:xfrm>
          <a:off x="209650" y="4372815"/>
          <a:ext cx="8790534" cy="2291390"/>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a:extLst>
              <a:ext uri="{FF2B5EF4-FFF2-40B4-BE49-F238E27FC236}">
                <a16:creationId xmlns:a16="http://schemas.microsoft.com/office/drawing/2014/main" id="{7FE286D6-DF36-421C-8308-AAA284B46239}"/>
              </a:ext>
            </a:extLst>
          </p:cNvPr>
          <p:cNvSpPr txBox="1"/>
          <p:nvPr/>
        </p:nvSpPr>
        <p:spPr>
          <a:xfrm>
            <a:off x="7523480" y="6459085"/>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8" name="TextBox 17">
            <a:extLst>
              <a:ext uri="{FF2B5EF4-FFF2-40B4-BE49-F238E27FC236}">
                <a16:creationId xmlns:a16="http://schemas.microsoft.com/office/drawing/2014/main" id="{8FFBBE5E-27AC-43D2-8FDE-5170A5B0A746}"/>
              </a:ext>
            </a:extLst>
          </p:cNvPr>
          <p:cNvSpPr txBox="1"/>
          <p:nvPr/>
        </p:nvSpPr>
        <p:spPr>
          <a:xfrm>
            <a:off x="310703" y="3782718"/>
            <a:ext cx="8522594" cy="302006"/>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20</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Potassium Sulphate Water Soluble Fertilizer Market Size, By Volume (Kilo tonnes), 2017-2035F</a:t>
            </a:r>
          </a:p>
        </p:txBody>
      </p:sp>
      <p:sp>
        <p:nvSpPr>
          <p:cNvPr id="19" name="Rectangle 18">
            <a:extLst>
              <a:ext uri="{FF2B5EF4-FFF2-40B4-BE49-F238E27FC236}">
                <a16:creationId xmlns:a16="http://schemas.microsoft.com/office/drawing/2014/main" id="{61ACEE80-FB33-497A-B9BA-4FD1D5DAB1CF}"/>
              </a:ext>
            </a:extLst>
          </p:cNvPr>
          <p:cNvSpPr/>
          <p:nvPr/>
        </p:nvSpPr>
        <p:spPr>
          <a:xfrm>
            <a:off x="685800" y="4390847"/>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1.55%</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0" name="Rectangle 19">
            <a:extLst>
              <a:ext uri="{FF2B5EF4-FFF2-40B4-BE49-F238E27FC236}">
                <a16:creationId xmlns:a16="http://schemas.microsoft.com/office/drawing/2014/main" id="{9EED2E9B-A66D-4E0C-A987-EA60EA77B093}"/>
              </a:ext>
            </a:extLst>
          </p:cNvPr>
          <p:cNvSpPr/>
          <p:nvPr/>
        </p:nvSpPr>
        <p:spPr>
          <a:xfrm>
            <a:off x="3533953" y="4386947"/>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2022E-2030F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6.80%</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1" name="Rectangle 20">
            <a:extLst>
              <a:ext uri="{FF2B5EF4-FFF2-40B4-BE49-F238E27FC236}">
                <a16:creationId xmlns:a16="http://schemas.microsoft.com/office/drawing/2014/main" id="{1ADA40A7-F11D-4F68-B24B-E698C80F1053}"/>
              </a:ext>
            </a:extLst>
          </p:cNvPr>
          <p:cNvSpPr/>
          <p:nvPr/>
        </p:nvSpPr>
        <p:spPr>
          <a:xfrm>
            <a:off x="6337187" y="1131475"/>
            <a:ext cx="2141928" cy="383795"/>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2031F-2035F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6.03%</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2" name="Rectangle 21">
            <a:extLst>
              <a:ext uri="{FF2B5EF4-FFF2-40B4-BE49-F238E27FC236}">
                <a16:creationId xmlns:a16="http://schemas.microsoft.com/office/drawing/2014/main" id="{B3E5DF8A-A325-45F1-B1F7-91B7FF73E3E6}"/>
              </a:ext>
            </a:extLst>
          </p:cNvPr>
          <p:cNvSpPr/>
          <p:nvPr/>
        </p:nvSpPr>
        <p:spPr>
          <a:xfrm>
            <a:off x="6383228" y="4332062"/>
            <a:ext cx="2141928" cy="383795"/>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2031F-2035F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5.77%</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9" name="Footer Placeholder 8">
            <a:extLst>
              <a:ext uri="{FF2B5EF4-FFF2-40B4-BE49-F238E27FC236}">
                <a16:creationId xmlns:a16="http://schemas.microsoft.com/office/drawing/2014/main" id="{819EFA84-ADD5-46A4-8444-C6110E3E3207}"/>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10" name="Slide Number Placeholder 9">
            <a:extLst>
              <a:ext uri="{FF2B5EF4-FFF2-40B4-BE49-F238E27FC236}">
                <a16:creationId xmlns:a16="http://schemas.microsoft.com/office/drawing/2014/main" id="{AE97471A-6468-4183-9208-272A5676B1FF}"/>
              </a:ext>
            </a:extLst>
          </p:cNvPr>
          <p:cNvSpPr>
            <a:spLocks noGrp="1"/>
          </p:cNvSpPr>
          <p:nvPr>
            <p:ph type="sldNum" sz="quarter" idx="7"/>
          </p:nvPr>
        </p:nvSpPr>
        <p:spPr/>
        <p:txBody>
          <a:bodyPr/>
          <a:lstStyle/>
          <a:p>
            <a:pPr marL="38100">
              <a:lnSpc>
                <a:spcPts val="1150"/>
              </a:lnSpc>
            </a:pPr>
            <a:r>
              <a:rPr lang="en-IN" dirty="0"/>
              <a:t>39</a:t>
            </a:r>
          </a:p>
        </p:txBody>
      </p:sp>
    </p:spTree>
    <p:extLst>
      <p:ext uri="{BB962C8B-B14F-4D97-AF65-F5344CB8AC3E}">
        <p14:creationId xmlns:p14="http://schemas.microsoft.com/office/powerpoint/2010/main" val="1129712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4294967295"/>
          </p:nvPr>
        </p:nvSpPr>
        <p:spPr>
          <a:xfrm>
            <a:off x="304800" y="44077"/>
            <a:ext cx="5906077" cy="492443"/>
          </a:xfrm>
        </p:spPr>
        <p:txBody>
          <a:bodyPr wrap="square" lIns="0" tIns="0" rIns="0" bIns="0">
            <a:spAutoFit/>
          </a:bodyPr>
          <a:lstStyle/>
          <a:p>
            <a:pPr algn="l" rtl="0"/>
            <a:r>
              <a:rPr lang="en-US" sz="1600" b="1" kern="1200" dirty="0">
                <a:solidFill>
                  <a:prstClr val="black"/>
                </a:solidFill>
                <a:latin typeface="Arial" panose="020B0604020202020204" pitchFamily="34" charset="0"/>
                <a:cs typeface="Arial" panose="020B0604020202020204" pitchFamily="34" charset="0"/>
              </a:rPr>
              <a:t>Potassium Sulphate Water Soluble Fertilizer </a:t>
            </a:r>
            <a:r>
              <a:rPr lang="en-IN" sz="1600" b="1" kern="1200" dirty="0">
                <a:solidFill>
                  <a:prstClr val="black"/>
                </a:solidFill>
                <a:latin typeface="Arial" panose="020B0604020202020204" pitchFamily="34" charset="0"/>
                <a:cs typeface="Arial" panose="020B0604020202020204" pitchFamily="34" charset="0"/>
              </a:rPr>
              <a:t>Market Share, By End Use</a:t>
            </a:r>
          </a:p>
        </p:txBody>
      </p:sp>
      <p:sp>
        <p:nvSpPr>
          <p:cNvPr id="8" name="Slide Number Placeholder 7">
            <a:extLst>
              <a:ext uri="{FF2B5EF4-FFF2-40B4-BE49-F238E27FC236}">
                <a16:creationId xmlns:a16="http://schemas.microsoft.com/office/drawing/2014/main" id="{0B961F7D-3BD9-44E7-9209-12390C56400D}"/>
              </a:ext>
            </a:extLst>
          </p:cNvPr>
          <p:cNvSpPr txBox="1">
            <a:spLocks/>
          </p:cNvSpPr>
          <p:nvPr/>
        </p:nvSpPr>
        <p:spPr>
          <a:xfrm>
            <a:off x="8679480" y="6581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34</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D7CC7456-CD95-4041-BAED-0CD33653F4CD}"/>
              </a:ext>
            </a:extLst>
          </p:cNvPr>
          <p:cNvSpPr txBox="1"/>
          <p:nvPr/>
        </p:nvSpPr>
        <p:spPr>
          <a:xfrm>
            <a:off x="7483317" y="6464154"/>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6" name="Table 15">
            <a:extLst>
              <a:ext uri="{FF2B5EF4-FFF2-40B4-BE49-F238E27FC236}">
                <a16:creationId xmlns:a16="http://schemas.microsoft.com/office/drawing/2014/main" id="{C0BD7A9E-E44F-4BA9-87D4-71A07321A266}"/>
              </a:ext>
            </a:extLst>
          </p:cNvPr>
          <p:cNvGraphicFramePr>
            <a:graphicFrameLocks noGrp="1"/>
          </p:cNvGraphicFramePr>
          <p:nvPr/>
        </p:nvGraphicFramePr>
        <p:xfrm>
          <a:off x="132586" y="1219199"/>
          <a:ext cx="8794523" cy="4962672"/>
        </p:xfrm>
        <a:graphic>
          <a:graphicData uri="http://schemas.openxmlformats.org/drawingml/2006/table">
            <a:tbl>
              <a:tblPr>
                <a:tableStyleId>{5940675A-B579-460E-94D1-54222C63F5DA}</a:tableStyleId>
              </a:tblPr>
              <a:tblGrid>
                <a:gridCol w="1470154">
                  <a:extLst>
                    <a:ext uri="{9D8B030D-6E8A-4147-A177-3AD203B41FA5}">
                      <a16:colId xmlns:a16="http://schemas.microsoft.com/office/drawing/2014/main" val="2546617345"/>
                    </a:ext>
                  </a:extLst>
                </a:gridCol>
                <a:gridCol w="563413">
                  <a:extLst>
                    <a:ext uri="{9D8B030D-6E8A-4147-A177-3AD203B41FA5}">
                      <a16:colId xmlns:a16="http://schemas.microsoft.com/office/drawing/2014/main" val="82170870"/>
                    </a:ext>
                  </a:extLst>
                </a:gridCol>
                <a:gridCol w="563413">
                  <a:extLst>
                    <a:ext uri="{9D8B030D-6E8A-4147-A177-3AD203B41FA5}">
                      <a16:colId xmlns:a16="http://schemas.microsoft.com/office/drawing/2014/main" val="3380243027"/>
                    </a:ext>
                  </a:extLst>
                </a:gridCol>
                <a:gridCol w="563413">
                  <a:extLst>
                    <a:ext uri="{9D8B030D-6E8A-4147-A177-3AD203B41FA5}">
                      <a16:colId xmlns:a16="http://schemas.microsoft.com/office/drawing/2014/main" val="1124059270"/>
                    </a:ext>
                  </a:extLst>
                </a:gridCol>
                <a:gridCol w="563413">
                  <a:extLst>
                    <a:ext uri="{9D8B030D-6E8A-4147-A177-3AD203B41FA5}">
                      <a16:colId xmlns:a16="http://schemas.microsoft.com/office/drawing/2014/main" val="1570585755"/>
                    </a:ext>
                  </a:extLst>
                </a:gridCol>
                <a:gridCol w="563413">
                  <a:extLst>
                    <a:ext uri="{9D8B030D-6E8A-4147-A177-3AD203B41FA5}">
                      <a16:colId xmlns:a16="http://schemas.microsoft.com/office/drawing/2014/main" val="2200060425"/>
                    </a:ext>
                  </a:extLst>
                </a:gridCol>
                <a:gridCol w="563413">
                  <a:extLst>
                    <a:ext uri="{9D8B030D-6E8A-4147-A177-3AD203B41FA5}">
                      <a16:colId xmlns:a16="http://schemas.microsoft.com/office/drawing/2014/main" val="4288938939"/>
                    </a:ext>
                  </a:extLst>
                </a:gridCol>
                <a:gridCol w="563413">
                  <a:extLst>
                    <a:ext uri="{9D8B030D-6E8A-4147-A177-3AD203B41FA5}">
                      <a16:colId xmlns:a16="http://schemas.microsoft.com/office/drawing/2014/main" val="4085010043"/>
                    </a:ext>
                  </a:extLst>
                </a:gridCol>
                <a:gridCol w="563413">
                  <a:extLst>
                    <a:ext uri="{9D8B030D-6E8A-4147-A177-3AD203B41FA5}">
                      <a16:colId xmlns:a16="http://schemas.microsoft.com/office/drawing/2014/main" val="1088827350"/>
                    </a:ext>
                  </a:extLst>
                </a:gridCol>
                <a:gridCol w="563413">
                  <a:extLst>
                    <a:ext uri="{9D8B030D-6E8A-4147-A177-3AD203B41FA5}">
                      <a16:colId xmlns:a16="http://schemas.microsoft.com/office/drawing/2014/main" val="1888239691"/>
                    </a:ext>
                  </a:extLst>
                </a:gridCol>
                <a:gridCol w="563413">
                  <a:extLst>
                    <a:ext uri="{9D8B030D-6E8A-4147-A177-3AD203B41FA5}">
                      <a16:colId xmlns:a16="http://schemas.microsoft.com/office/drawing/2014/main" val="3167858240"/>
                    </a:ext>
                  </a:extLst>
                </a:gridCol>
                <a:gridCol w="563413">
                  <a:extLst>
                    <a:ext uri="{9D8B030D-6E8A-4147-A177-3AD203B41FA5}">
                      <a16:colId xmlns:a16="http://schemas.microsoft.com/office/drawing/2014/main" val="4235249343"/>
                    </a:ext>
                  </a:extLst>
                </a:gridCol>
                <a:gridCol w="563413">
                  <a:extLst>
                    <a:ext uri="{9D8B030D-6E8A-4147-A177-3AD203B41FA5}">
                      <a16:colId xmlns:a16="http://schemas.microsoft.com/office/drawing/2014/main" val="371118774"/>
                    </a:ext>
                  </a:extLst>
                </a:gridCol>
                <a:gridCol w="563413">
                  <a:extLst>
                    <a:ext uri="{9D8B030D-6E8A-4147-A177-3AD203B41FA5}">
                      <a16:colId xmlns:a16="http://schemas.microsoft.com/office/drawing/2014/main" val="1561842016"/>
                    </a:ext>
                  </a:extLst>
                </a:gridCol>
              </a:tblGrid>
              <a:tr h="451152">
                <a:tc gridSpan="2">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By End Use </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hMerge="1">
                  <a:txBody>
                    <a:bodyPr/>
                    <a:lstStyle/>
                    <a:p>
                      <a:endParaRPr lang="en-IN"/>
                    </a:p>
                  </a:txBody>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2017</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2021</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2022E</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2023F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2024F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2026F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2027F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2028F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2029F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2030F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extLst>
                  <a:ext uri="{0D108BD9-81ED-4DB2-BD59-A6C34878D82A}">
                    <a16:rowId xmlns:a16="http://schemas.microsoft.com/office/drawing/2014/main" val="736095236"/>
                  </a:ext>
                </a:extLst>
              </a:tr>
              <a:tr h="451152">
                <a:tc rowSpan="2">
                  <a:txBody>
                    <a:bodyPr/>
                    <a:lstStyle/>
                    <a:p>
                      <a:pPr algn="ctr" fontAlgn="ctr"/>
                      <a:r>
                        <a:rPr lang="en-IN" sz="900" u="none" strike="noStrike" dirty="0">
                          <a:effectLst/>
                          <a:latin typeface="Verdana" panose="020B0604030504040204" pitchFamily="34" charset="0"/>
                          <a:ea typeface="Verdana" panose="020B0604030504040204" pitchFamily="34" charset="0"/>
                        </a:rPr>
                        <a:t>Gardening &amp; Horticulture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10.07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9.89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10.20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10.77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11.34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11.91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12.58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13.29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14.02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15.07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16.18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22.15</a:t>
                      </a:r>
                    </a:p>
                  </a:txBody>
                  <a:tcPr marL="9525" marR="9525" marT="9525" marB="0" anchor="ctr"/>
                </a:tc>
                <a:extLst>
                  <a:ext uri="{0D108BD9-81ED-4DB2-BD59-A6C34878D82A}">
                    <a16:rowId xmlns:a16="http://schemas.microsoft.com/office/drawing/2014/main" val="2833964604"/>
                  </a:ext>
                </a:extLst>
              </a:tr>
              <a:tr h="451152">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6.11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5.73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5.88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6.16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6.42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6.71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7.02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7.37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7.72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8.25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8.81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11.94</a:t>
                      </a:r>
                    </a:p>
                  </a:txBody>
                  <a:tcPr marL="9525" marR="9525" marT="9525" marB="0" anchor="ctr"/>
                </a:tc>
                <a:extLst>
                  <a:ext uri="{0D108BD9-81ED-4DB2-BD59-A6C34878D82A}">
                    <a16:rowId xmlns:a16="http://schemas.microsoft.com/office/drawing/2014/main" val="1372216856"/>
                  </a:ext>
                </a:extLst>
              </a:tr>
              <a:tr h="451152">
                <a:tc rowSpan="2">
                  <a:txBody>
                    <a:bodyPr/>
                    <a:lstStyle/>
                    <a:p>
                      <a:pPr algn="ctr" fontAlgn="ctr"/>
                      <a:r>
                        <a:rPr lang="en-IN" sz="900" u="none" strike="noStrike">
                          <a:effectLst/>
                          <a:latin typeface="Verdana" panose="020B0604030504040204" pitchFamily="34" charset="0"/>
                          <a:ea typeface="Verdana" panose="020B0604030504040204" pitchFamily="34" charset="0"/>
                        </a:rPr>
                        <a:t>Foliage Crops</a:t>
                      </a:r>
                      <a:endParaRPr lang="en-IN" sz="900" b="1"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6.10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5.98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6.17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6.50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6.85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7.20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7.59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8.03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8.45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9.08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9.72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13.23</a:t>
                      </a:r>
                    </a:p>
                  </a:txBody>
                  <a:tcPr marL="9525" marR="9525" marT="9525" marB="0" anchor="ctr"/>
                </a:tc>
                <a:extLst>
                  <a:ext uri="{0D108BD9-81ED-4DB2-BD59-A6C34878D82A}">
                    <a16:rowId xmlns:a16="http://schemas.microsoft.com/office/drawing/2014/main" val="2259304797"/>
                  </a:ext>
                </a:extLst>
              </a:tr>
              <a:tr h="451152">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3.13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2.93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3.01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3.15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3.29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3.44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3.59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3.78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3.95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4.22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4.50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6.08</a:t>
                      </a:r>
                    </a:p>
                  </a:txBody>
                  <a:tcPr marL="9525" marR="9525" marT="9525" marB="0" anchor="ctr"/>
                </a:tc>
                <a:extLst>
                  <a:ext uri="{0D108BD9-81ED-4DB2-BD59-A6C34878D82A}">
                    <a16:rowId xmlns:a16="http://schemas.microsoft.com/office/drawing/2014/main" val="3399116827"/>
                  </a:ext>
                </a:extLst>
              </a:tr>
              <a:tr h="451152">
                <a:tc rowSpan="2">
                  <a:txBody>
                    <a:bodyPr/>
                    <a:lstStyle/>
                    <a:p>
                      <a:pPr algn="ctr" fontAlgn="ctr"/>
                      <a:r>
                        <a:rPr lang="en-IN" sz="900" u="none" strike="noStrike">
                          <a:effectLst/>
                          <a:latin typeface="Verdana" panose="020B0604030504040204" pitchFamily="34" charset="0"/>
                          <a:ea typeface="Verdana" panose="020B0604030504040204" pitchFamily="34" charset="0"/>
                        </a:rPr>
                        <a:t>Fruits &amp; Vegetable</a:t>
                      </a:r>
                      <a:endParaRPr lang="en-IN" sz="900" b="1"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7.41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7.27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7.51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7.92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8.32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8.74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9.23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9.75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10.27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11.05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11.86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16.21</a:t>
                      </a:r>
                    </a:p>
                  </a:txBody>
                  <a:tcPr marL="9525" marR="9525" marT="9525" marB="0" anchor="ctr"/>
                </a:tc>
                <a:extLst>
                  <a:ext uri="{0D108BD9-81ED-4DB2-BD59-A6C34878D82A}">
                    <a16:rowId xmlns:a16="http://schemas.microsoft.com/office/drawing/2014/main" val="1110602595"/>
                  </a:ext>
                </a:extLst>
              </a:tr>
              <a:tr h="451152">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3.97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3.72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3.82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4.00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4.17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4.36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4.56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4.79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5.01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5.36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5.72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7.77</a:t>
                      </a:r>
                    </a:p>
                  </a:txBody>
                  <a:tcPr marL="9525" marR="9525" marT="9525" marB="0" anchor="ctr"/>
                </a:tc>
                <a:extLst>
                  <a:ext uri="{0D108BD9-81ED-4DB2-BD59-A6C34878D82A}">
                    <a16:rowId xmlns:a16="http://schemas.microsoft.com/office/drawing/2014/main" val="1316181384"/>
                  </a:ext>
                </a:extLst>
              </a:tr>
              <a:tr h="451152">
                <a:tc rowSpan="2">
                  <a:txBody>
                    <a:bodyPr/>
                    <a:lstStyle/>
                    <a:p>
                      <a:pPr algn="ctr" fontAlgn="ctr"/>
                      <a:r>
                        <a:rPr lang="en-IN" sz="900" u="none" strike="noStrike">
                          <a:effectLst/>
                          <a:latin typeface="Verdana" panose="020B0604030504040204" pitchFamily="34" charset="0"/>
                          <a:ea typeface="Verdana" panose="020B0604030504040204" pitchFamily="34" charset="0"/>
                        </a:rPr>
                        <a:t>Field &amp; Cash Crops</a:t>
                      </a:r>
                      <a:endParaRPr lang="en-IN" sz="900" b="1"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2.87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2.76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2.83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2.95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3.08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3.21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3.39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3.55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3.72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3.99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4.26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5.80</a:t>
                      </a:r>
                    </a:p>
                  </a:txBody>
                  <a:tcPr marL="9525" marR="9525" marT="9525" marB="0" anchor="ctr"/>
                </a:tc>
                <a:extLst>
                  <a:ext uri="{0D108BD9-81ED-4DB2-BD59-A6C34878D82A}">
                    <a16:rowId xmlns:a16="http://schemas.microsoft.com/office/drawing/2014/main" val="986280555"/>
                  </a:ext>
                </a:extLst>
              </a:tr>
              <a:tr h="451152">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1.85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1.70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1.74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1.81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1.88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1.95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2.04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2.13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2.22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2.37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2.52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3.38</a:t>
                      </a:r>
                    </a:p>
                  </a:txBody>
                  <a:tcPr marL="9525" marR="9525" marT="9525" marB="0" anchor="ctr"/>
                </a:tc>
                <a:extLst>
                  <a:ext uri="{0D108BD9-81ED-4DB2-BD59-A6C34878D82A}">
                    <a16:rowId xmlns:a16="http://schemas.microsoft.com/office/drawing/2014/main" val="1388743580"/>
                  </a:ext>
                </a:extLst>
              </a:tr>
              <a:tr h="451152">
                <a:tc rowSpan="2">
                  <a:txBody>
                    <a:bodyPr/>
                    <a:lstStyle/>
                    <a:p>
                      <a:pPr algn="ctr" fontAlgn="ctr"/>
                      <a:r>
                        <a:rPr lang="en-IN" sz="900" b="1" u="none" strike="noStrike" dirty="0">
                          <a:effectLst/>
                          <a:latin typeface="Verdana" panose="020B0604030504040204" pitchFamily="34" charset="0"/>
                          <a:ea typeface="Verdana" panose="020B0604030504040204" pitchFamily="34" charset="0"/>
                        </a:rPr>
                        <a:t>Total</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26.45</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25.90</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26.71</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28.14</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29.60</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31.06</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32.79</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34.62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36.47</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39.19</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42.02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57.39</a:t>
                      </a:r>
                    </a:p>
                  </a:txBody>
                  <a:tcPr marL="9525" marR="9525" marT="9525" marB="0" anchor="ctr"/>
                </a:tc>
                <a:extLst>
                  <a:ext uri="{0D108BD9-81ED-4DB2-BD59-A6C34878D82A}">
                    <a16:rowId xmlns:a16="http://schemas.microsoft.com/office/drawing/2014/main" val="892287102"/>
                  </a:ext>
                </a:extLst>
              </a:tr>
              <a:tr h="451152">
                <a:tc vMerge="1">
                  <a:txBody>
                    <a:bodyPr/>
                    <a:lstStyle/>
                    <a:p>
                      <a:endParaRPr lang="en-IN"/>
                    </a:p>
                  </a:txBody>
                  <a:tcP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15.05</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14.09</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14.46</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15.12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15.75</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16.45</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17.22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18.08</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18.90</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20.20</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21.54</a:t>
                      </a:r>
                    </a:p>
                  </a:txBody>
                  <a:tcPr marL="9525" marR="9525" marT="9525" marB="0" anchor="ctr"/>
                </a:tc>
                <a:tc>
                  <a:txBody>
                    <a:bodyPr/>
                    <a:lstStyle/>
                    <a:p>
                      <a:pPr algn="ctr" fontAlgn="ctr"/>
                      <a:r>
                        <a:rPr lang="en-IN" sz="900" b="1" i="0" u="none" strike="noStrike" dirty="0">
                          <a:solidFill>
                            <a:srgbClr val="000000"/>
                          </a:solidFill>
                          <a:effectLst/>
                          <a:latin typeface="Verdana" panose="020B0604030504040204" pitchFamily="34" charset="0"/>
                          <a:ea typeface="Verdana" panose="020B0604030504040204" pitchFamily="34" charset="0"/>
                        </a:rPr>
                        <a:t>29.17</a:t>
                      </a:r>
                    </a:p>
                  </a:txBody>
                  <a:tcPr marL="9525" marR="9525" marT="9525" marB="0" anchor="ctr"/>
                </a:tc>
                <a:extLst>
                  <a:ext uri="{0D108BD9-81ED-4DB2-BD59-A6C34878D82A}">
                    <a16:rowId xmlns:a16="http://schemas.microsoft.com/office/drawing/2014/main" val="1430352171"/>
                  </a:ext>
                </a:extLst>
              </a:tr>
            </a:tbl>
          </a:graphicData>
        </a:graphic>
      </p:graphicFrame>
      <p:sp>
        <p:nvSpPr>
          <p:cNvPr id="17" name="TextBox 16">
            <a:extLst>
              <a:ext uri="{FF2B5EF4-FFF2-40B4-BE49-F238E27FC236}">
                <a16:creationId xmlns:a16="http://schemas.microsoft.com/office/drawing/2014/main" id="{6A683E2D-FB84-4EF0-A822-EF91D2392AC4}"/>
              </a:ext>
            </a:extLst>
          </p:cNvPr>
          <p:cNvSpPr txBox="1"/>
          <p:nvPr/>
        </p:nvSpPr>
        <p:spPr>
          <a:xfrm>
            <a:off x="10287" y="613155"/>
            <a:ext cx="9011414" cy="529408"/>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Table 6: Pota</a:t>
            </a:r>
            <a:r>
              <a:rPr lang="en-IN" sz="1050" b="1" dirty="0" err="1">
                <a:solidFill>
                  <a:prstClr val="black"/>
                </a:solidFill>
                <a:latin typeface="Verdana" panose="020B0604030504040204" pitchFamily="34" charset="0"/>
                <a:ea typeface="Verdana" panose="020B0604030504040204" pitchFamily="34" charset="0"/>
                <a:cs typeface="Verdana" panose="020B0604030504040204" pitchFamily="34" charset="0"/>
              </a:rPr>
              <a:t>ssium</a:t>
            </a:r>
            <a:r>
              <a:rPr lang="en-IN" sz="1050" b="1" dirty="0">
                <a:solidFill>
                  <a:prstClr val="black"/>
                </a:solidFill>
                <a:latin typeface="Verdana" panose="020B0604030504040204" pitchFamily="34" charset="0"/>
                <a:ea typeface="Verdana" panose="020B0604030504040204" pitchFamily="34" charset="0"/>
                <a:cs typeface="Verdana" panose="020B0604030504040204" pitchFamily="34" charset="0"/>
              </a:rPr>
              <a:t> Sulphate Water Soluble Fertilizer</a:t>
            </a: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Market Share, By End Use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Value (USD Million) &amp; By Volume (</a:t>
            </a:r>
            <a:r>
              <a:rPr kumimoji="0" lang="en-US" sz="1050" b="1"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Kilotonnes</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2017-2035F</a:t>
            </a:r>
          </a:p>
        </p:txBody>
      </p:sp>
      <p:sp>
        <p:nvSpPr>
          <p:cNvPr id="2" name="Footer Placeholder 1">
            <a:extLst>
              <a:ext uri="{FF2B5EF4-FFF2-40B4-BE49-F238E27FC236}">
                <a16:creationId xmlns:a16="http://schemas.microsoft.com/office/drawing/2014/main" id="{5AB78F29-0B7D-466C-A5BF-EFC2FCD7B7A0}"/>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4" name="Slide Number Placeholder 3">
            <a:extLst>
              <a:ext uri="{FF2B5EF4-FFF2-40B4-BE49-F238E27FC236}">
                <a16:creationId xmlns:a16="http://schemas.microsoft.com/office/drawing/2014/main" id="{66F6F700-15E5-4C2E-8228-3DE9FAF1DE5F}"/>
              </a:ext>
            </a:extLst>
          </p:cNvPr>
          <p:cNvSpPr>
            <a:spLocks noGrp="1"/>
          </p:cNvSpPr>
          <p:nvPr>
            <p:ph type="sldNum" sz="quarter" idx="7"/>
          </p:nvPr>
        </p:nvSpPr>
        <p:spPr/>
        <p:txBody>
          <a:bodyPr/>
          <a:lstStyle/>
          <a:p>
            <a:pPr marL="38100">
              <a:lnSpc>
                <a:spcPts val="1150"/>
              </a:lnSpc>
            </a:pPr>
            <a:r>
              <a:rPr lang="en-IN" dirty="0"/>
              <a:t>40</a:t>
            </a:r>
          </a:p>
        </p:txBody>
      </p:sp>
    </p:spTree>
    <p:extLst>
      <p:ext uri="{BB962C8B-B14F-4D97-AF65-F5344CB8AC3E}">
        <p14:creationId xmlns:p14="http://schemas.microsoft.com/office/powerpoint/2010/main" val="41919846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4294967295"/>
          </p:nvPr>
        </p:nvSpPr>
        <p:spPr>
          <a:xfrm>
            <a:off x="243715" y="107387"/>
            <a:ext cx="6157085" cy="370827"/>
          </a:xfrm>
          <a:noFill/>
          <a:ln>
            <a:noFill/>
          </a:ln>
        </p:spPr>
        <p:txBody>
          <a:bodyPr wrap="square" lIns="0" tIns="0" rIns="0" bIns="0" anchor="ctr">
            <a:noAutofit/>
          </a:bodyPr>
          <a:lstStyle/>
          <a:p>
            <a:pPr algn="l"/>
            <a:r>
              <a:rPr lang="en-US" b="1" dirty="0">
                <a:solidFill>
                  <a:prstClr val="black"/>
                </a:solidFill>
                <a:latin typeface="Arial" panose="020B0604020202020204" pitchFamily="34" charset="0"/>
                <a:cs typeface="Arial" panose="020B0604020202020204" pitchFamily="34" charset="0"/>
              </a:rPr>
              <a:t>Potassium Sulphate Water Soluble Fertilizer </a:t>
            </a:r>
            <a:r>
              <a:rPr lang="en-IN" b="1" dirty="0">
                <a:solidFill>
                  <a:prstClr val="black"/>
                </a:solidFill>
                <a:latin typeface="Arial" panose="020B0604020202020204" pitchFamily="34" charset="0"/>
                <a:cs typeface="Arial" panose="020B0604020202020204" pitchFamily="34" charset="0"/>
              </a:rPr>
              <a:t>Market Share, By End Use</a:t>
            </a:r>
          </a:p>
        </p:txBody>
      </p:sp>
      <p:sp>
        <p:nvSpPr>
          <p:cNvPr id="8" name="Slide Number Placeholder 7">
            <a:extLst>
              <a:ext uri="{FF2B5EF4-FFF2-40B4-BE49-F238E27FC236}">
                <a16:creationId xmlns:a16="http://schemas.microsoft.com/office/drawing/2014/main" id="{0B961F7D-3BD9-44E7-9209-12390C56400D}"/>
              </a:ext>
            </a:extLst>
          </p:cNvPr>
          <p:cNvSpPr txBox="1">
            <a:spLocks/>
          </p:cNvSpPr>
          <p:nvPr/>
        </p:nvSpPr>
        <p:spPr>
          <a:xfrm>
            <a:off x="8679480" y="6581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35</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36F54838-DCC4-4118-A715-895564CAB047}"/>
              </a:ext>
            </a:extLst>
          </p:cNvPr>
          <p:cNvSpPr txBox="1"/>
          <p:nvPr/>
        </p:nvSpPr>
        <p:spPr>
          <a:xfrm>
            <a:off x="254958" y="647350"/>
            <a:ext cx="8424522" cy="267050"/>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21</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Potassium Sulphate Water Soluble Fertilizer Market Share, By End Use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 2017-2035F</a:t>
            </a:r>
          </a:p>
        </p:txBody>
      </p:sp>
      <p:sp>
        <p:nvSpPr>
          <p:cNvPr id="12" name="TextBox 11">
            <a:extLst>
              <a:ext uri="{FF2B5EF4-FFF2-40B4-BE49-F238E27FC236}">
                <a16:creationId xmlns:a16="http://schemas.microsoft.com/office/drawing/2014/main" id="{D7CC7456-CD95-4041-BAED-0CD33653F4CD}"/>
              </a:ext>
            </a:extLst>
          </p:cNvPr>
          <p:cNvSpPr txBox="1"/>
          <p:nvPr/>
        </p:nvSpPr>
        <p:spPr>
          <a:xfrm>
            <a:off x="7640425" y="4524344"/>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4" name="Chart 13">
            <a:extLst>
              <a:ext uri="{FF2B5EF4-FFF2-40B4-BE49-F238E27FC236}">
                <a16:creationId xmlns:a16="http://schemas.microsoft.com/office/drawing/2014/main" id="{24D1C667-C1FF-466E-BB7A-F37AB158C943}"/>
              </a:ext>
            </a:extLst>
          </p:cNvPr>
          <p:cNvGraphicFramePr/>
          <p:nvPr>
            <p:extLst>
              <p:ext uri="{D42A27DB-BD31-4B8C-83A1-F6EECF244321}">
                <p14:modId xmlns:p14="http://schemas.microsoft.com/office/powerpoint/2010/main" val="3801711973"/>
              </p:ext>
            </p:extLst>
          </p:nvPr>
        </p:nvGraphicFramePr>
        <p:xfrm>
          <a:off x="-72534" y="695617"/>
          <a:ext cx="9079506" cy="3943525"/>
        </p:xfrm>
        <a:graphic>
          <a:graphicData uri="http://schemas.openxmlformats.org/drawingml/2006/chart">
            <c:chart xmlns:c="http://schemas.openxmlformats.org/drawingml/2006/chart" xmlns:r="http://schemas.openxmlformats.org/officeDocument/2006/relationships" r:id="rId3"/>
          </a:graphicData>
        </a:graphic>
      </p:graphicFrame>
      <p:sp>
        <p:nvSpPr>
          <p:cNvPr id="2" name="Footer Placeholder 1">
            <a:extLst>
              <a:ext uri="{FF2B5EF4-FFF2-40B4-BE49-F238E27FC236}">
                <a16:creationId xmlns:a16="http://schemas.microsoft.com/office/drawing/2014/main" id="{EDBE7346-F392-461C-9371-C3FC971832AE}"/>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5" name="Slide Number Placeholder 4">
            <a:extLst>
              <a:ext uri="{FF2B5EF4-FFF2-40B4-BE49-F238E27FC236}">
                <a16:creationId xmlns:a16="http://schemas.microsoft.com/office/drawing/2014/main" id="{61135BA5-87CD-48D1-A371-C5BB51417077}"/>
              </a:ext>
            </a:extLst>
          </p:cNvPr>
          <p:cNvSpPr>
            <a:spLocks noGrp="1"/>
          </p:cNvSpPr>
          <p:nvPr>
            <p:ph type="sldNum" sz="quarter" idx="7"/>
          </p:nvPr>
        </p:nvSpPr>
        <p:spPr/>
        <p:txBody>
          <a:bodyPr/>
          <a:lstStyle/>
          <a:p>
            <a:pPr marL="38100">
              <a:lnSpc>
                <a:spcPts val="1150"/>
              </a:lnSpc>
            </a:pPr>
            <a:r>
              <a:rPr lang="en-IN" dirty="0"/>
              <a:t>41</a:t>
            </a:r>
          </a:p>
        </p:txBody>
      </p:sp>
    </p:spTree>
    <p:extLst>
      <p:ext uri="{BB962C8B-B14F-4D97-AF65-F5344CB8AC3E}">
        <p14:creationId xmlns:p14="http://schemas.microsoft.com/office/powerpoint/2010/main" val="5900218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88EC0AE6-2BC2-4A94-89AF-A6C06CD2CD8A}"/>
              </a:ext>
            </a:extLst>
          </p:cNvPr>
          <p:cNvGraphicFramePr/>
          <p:nvPr/>
        </p:nvGraphicFramePr>
        <p:xfrm>
          <a:off x="176733" y="1008936"/>
          <a:ext cx="8790534" cy="2914709"/>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D3026AE9-2FEC-4BC4-B8A5-D3CCC46D54CC}"/>
              </a:ext>
            </a:extLst>
          </p:cNvPr>
          <p:cNvSpPr txBox="1"/>
          <p:nvPr/>
        </p:nvSpPr>
        <p:spPr>
          <a:xfrm>
            <a:off x="-1014" y="633348"/>
            <a:ext cx="9443620" cy="312008"/>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2</a:t>
            </a:r>
            <a:r>
              <a:rPr lang="en-US" sz="1100" b="1" dirty="0">
                <a:solidFill>
                  <a:prstClr val="black"/>
                </a:solidFill>
                <a:latin typeface="Verdana" panose="020B0604030504040204" pitchFamily="34" charset="0"/>
                <a:ea typeface="Verdana" panose="020B0604030504040204" pitchFamily="34" charset="0"/>
                <a:cs typeface="Verdana" panose="020B0604030504040204" pitchFamily="34" charset="0"/>
              </a:rPr>
              <a:t>2</a:t>
            </a:r>
            <a:r>
              <a:rPr kumimoji="0" lang="en-US" sz="11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Mono Ammonium Phosphate Water Soluble Fertilizer Market Size, By Volume (USD Million), 2017-2035F</a:t>
            </a:r>
          </a:p>
        </p:txBody>
      </p:sp>
      <p:sp>
        <p:nvSpPr>
          <p:cNvPr id="4" name="Text Placeholder 3">
            <a:extLst>
              <a:ext uri="{FF2B5EF4-FFF2-40B4-BE49-F238E27FC236}">
                <a16:creationId xmlns:a16="http://schemas.microsoft.com/office/drawing/2014/main" id="{D7FD6211-C904-4F69-9BFA-D33CB22FD4DD}"/>
              </a:ext>
            </a:extLst>
          </p:cNvPr>
          <p:cNvSpPr txBox="1">
            <a:spLocks/>
          </p:cNvSpPr>
          <p:nvPr/>
        </p:nvSpPr>
        <p:spPr>
          <a:xfrm>
            <a:off x="157580" y="-34520"/>
            <a:ext cx="6454235" cy="45720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Mono Ammonium Phosphate Water Soluble Fertilizer Market Size</a:t>
            </a:r>
          </a:p>
        </p:txBody>
      </p:sp>
      <p:sp>
        <p:nvSpPr>
          <p:cNvPr id="5" name="Slide Number Placeholder 7">
            <a:extLst>
              <a:ext uri="{FF2B5EF4-FFF2-40B4-BE49-F238E27FC236}">
                <a16:creationId xmlns:a16="http://schemas.microsoft.com/office/drawing/2014/main" id="{ABC03E15-064C-4A1A-9666-B15D7A1AE3E6}"/>
              </a:ext>
            </a:extLst>
          </p:cNvPr>
          <p:cNvSpPr txBox="1">
            <a:spLocks/>
          </p:cNvSpPr>
          <p:nvPr/>
        </p:nvSpPr>
        <p:spPr>
          <a:xfrm>
            <a:off x="8679484" y="6581367"/>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36</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7386208-F784-4C40-84CB-91B478ED4935}"/>
              </a:ext>
            </a:extLst>
          </p:cNvPr>
          <p:cNvSpPr txBox="1"/>
          <p:nvPr/>
        </p:nvSpPr>
        <p:spPr>
          <a:xfrm>
            <a:off x="7510002" y="3651545"/>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7" name="Rectangle 6">
            <a:extLst>
              <a:ext uri="{FF2B5EF4-FFF2-40B4-BE49-F238E27FC236}">
                <a16:creationId xmlns:a16="http://schemas.microsoft.com/office/drawing/2014/main" id="{D7996BEE-F71C-4DFE-AA72-4DC747EF2B89}"/>
              </a:ext>
            </a:extLst>
          </p:cNvPr>
          <p:cNvSpPr/>
          <p:nvPr/>
        </p:nvSpPr>
        <p:spPr>
          <a:xfrm>
            <a:off x="967865" y="1121829"/>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4.26%</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8" name="Rectangle 7">
            <a:extLst>
              <a:ext uri="{FF2B5EF4-FFF2-40B4-BE49-F238E27FC236}">
                <a16:creationId xmlns:a16="http://schemas.microsoft.com/office/drawing/2014/main" id="{505D62FB-077F-4DDB-8414-C4F005354BE5}"/>
              </a:ext>
            </a:extLst>
          </p:cNvPr>
          <p:cNvSpPr/>
          <p:nvPr/>
        </p:nvSpPr>
        <p:spPr>
          <a:xfrm>
            <a:off x="6337187" y="1131480"/>
            <a:ext cx="2141928" cy="383795"/>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2031F-2035F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4.89%</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4" name="Rectangle 13">
            <a:extLst>
              <a:ext uri="{FF2B5EF4-FFF2-40B4-BE49-F238E27FC236}">
                <a16:creationId xmlns:a16="http://schemas.microsoft.com/office/drawing/2014/main" id="{90D78B55-8D7B-46E7-89FB-F0F778B522D3}"/>
              </a:ext>
            </a:extLst>
          </p:cNvPr>
          <p:cNvSpPr/>
          <p:nvPr/>
        </p:nvSpPr>
        <p:spPr>
          <a:xfrm>
            <a:off x="3707107" y="1121829"/>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2022E-2030F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6.48%</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6" name="Chart 15">
            <a:extLst>
              <a:ext uri="{FF2B5EF4-FFF2-40B4-BE49-F238E27FC236}">
                <a16:creationId xmlns:a16="http://schemas.microsoft.com/office/drawing/2014/main" id="{EBDF4095-EDA4-4B2D-BA3C-8BF51FF27CCE}"/>
              </a:ext>
            </a:extLst>
          </p:cNvPr>
          <p:cNvGraphicFramePr/>
          <p:nvPr/>
        </p:nvGraphicFramePr>
        <p:xfrm>
          <a:off x="209650" y="4372815"/>
          <a:ext cx="8790534" cy="2291390"/>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a:extLst>
              <a:ext uri="{FF2B5EF4-FFF2-40B4-BE49-F238E27FC236}">
                <a16:creationId xmlns:a16="http://schemas.microsoft.com/office/drawing/2014/main" id="{7FE286D6-DF36-421C-8308-AAA284B46239}"/>
              </a:ext>
            </a:extLst>
          </p:cNvPr>
          <p:cNvSpPr txBox="1"/>
          <p:nvPr/>
        </p:nvSpPr>
        <p:spPr>
          <a:xfrm>
            <a:off x="7523480" y="6459085"/>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8" name="TextBox 17">
            <a:extLst>
              <a:ext uri="{FF2B5EF4-FFF2-40B4-BE49-F238E27FC236}">
                <a16:creationId xmlns:a16="http://schemas.microsoft.com/office/drawing/2014/main" id="{8FFBBE5E-27AC-43D2-8FDE-5170A5B0A746}"/>
              </a:ext>
            </a:extLst>
          </p:cNvPr>
          <p:cNvSpPr txBox="1"/>
          <p:nvPr/>
        </p:nvSpPr>
        <p:spPr>
          <a:xfrm>
            <a:off x="-76200" y="3831221"/>
            <a:ext cx="9403641" cy="312008"/>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100" b="1" dirty="0">
                <a:solidFill>
                  <a:prstClr val="black"/>
                </a:solidFill>
                <a:latin typeface="Verdana" panose="020B0604030504040204" pitchFamily="34" charset="0"/>
                <a:ea typeface="Verdana" panose="020B0604030504040204" pitchFamily="34" charset="0"/>
                <a:cs typeface="Verdana" panose="020B0604030504040204" pitchFamily="34" charset="0"/>
              </a:rPr>
              <a:t>23</a:t>
            </a:r>
            <a:r>
              <a:rPr kumimoji="0" lang="en-US" sz="11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Mono Ammonium Phosphate Water Soluble Fertilizer Market Size, By Volume (Kilo tonnes), 2017-2035F</a:t>
            </a:r>
          </a:p>
        </p:txBody>
      </p:sp>
      <p:sp>
        <p:nvSpPr>
          <p:cNvPr id="19" name="Rectangle 18">
            <a:extLst>
              <a:ext uri="{FF2B5EF4-FFF2-40B4-BE49-F238E27FC236}">
                <a16:creationId xmlns:a16="http://schemas.microsoft.com/office/drawing/2014/main" id="{61ACEE80-FB33-497A-B9BA-4FD1D5DAB1CF}"/>
              </a:ext>
            </a:extLst>
          </p:cNvPr>
          <p:cNvSpPr/>
          <p:nvPr/>
        </p:nvSpPr>
        <p:spPr>
          <a:xfrm>
            <a:off x="685800" y="4390847"/>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3.92%</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0" name="Rectangle 19">
            <a:extLst>
              <a:ext uri="{FF2B5EF4-FFF2-40B4-BE49-F238E27FC236}">
                <a16:creationId xmlns:a16="http://schemas.microsoft.com/office/drawing/2014/main" id="{9EED2E9B-A66D-4E0C-A987-EA60EA77B093}"/>
              </a:ext>
            </a:extLst>
          </p:cNvPr>
          <p:cNvSpPr/>
          <p:nvPr/>
        </p:nvSpPr>
        <p:spPr>
          <a:xfrm>
            <a:off x="3533953" y="4386947"/>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2022E-2030F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5.97%</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1" name="Rectangle 20">
            <a:extLst>
              <a:ext uri="{FF2B5EF4-FFF2-40B4-BE49-F238E27FC236}">
                <a16:creationId xmlns:a16="http://schemas.microsoft.com/office/drawing/2014/main" id="{1ADA40A7-F11D-4F68-B24B-E698C80F1053}"/>
              </a:ext>
            </a:extLst>
          </p:cNvPr>
          <p:cNvSpPr/>
          <p:nvPr/>
        </p:nvSpPr>
        <p:spPr>
          <a:xfrm>
            <a:off x="6337187" y="1131475"/>
            <a:ext cx="2141928" cy="383795"/>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2031F-2035F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5.86%</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2" name="Rectangle 21">
            <a:extLst>
              <a:ext uri="{FF2B5EF4-FFF2-40B4-BE49-F238E27FC236}">
                <a16:creationId xmlns:a16="http://schemas.microsoft.com/office/drawing/2014/main" id="{B3E5DF8A-A325-45F1-B1F7-91B7FF73E3E6}"/>
              </a:ext>
            </a:extLst>
          </p:cNvPr>
          <p:cNvSpPr/>
          <p:nvPr/>
        </p:nvSpPr>
        <p:spPr>
          <a:xfrm>
            <a:off x="6383228" y="4332062"/>
            <a:ext cx="2141928" cy="383795"/>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2031F-2035F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5.60%</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9" name="Footer Placeholder 8">
            <a:extLst>
              <a:ext uri="{FF2B5EF4-FFF2-40B4-BE49-F238E27FC236}">
                <a16:creationId xmlns:a16="http://schemas.microsoft.com/office/drawing/2014/main" id="{B6780A9E-C0D9-41F6-AA69-F92EF6588A64}"/>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10" name="Slide Number Placeholder 9">
            <a:extLst>
              <a:ext uri="{FF2B5EF4-FFF2-40B4-BE49-F238E27FC236}">
                <a16:creationId xmlns:a16="http://schemas.microsoft.com/office/drawing/2014/main" id="{653F6781-B36C-4482-80BB-266F60011486}"/>
              </a:ext>
            </a:extLst>
          </p:cNvPr>
          <p:cNvSpPr>
            <a:spLocks noGrp="1"/>
          </p:cNvSpPr>
          <p:nvPr>
            <p:ph type="sldNum" sz="quarter" idx="7"/>
          </p:nvPr>
        </p:nvSpPr>
        <p:spPr/>
        <p:txBody>
          <a:bodyPr/>
          <a:lstStyle/>
          <a:p>
            <a:pPr marL="38100">
              <a:lnSpc>
                <a:spcPts val="1150"/>
              </a:lnSpc>
            </a:pPr>
            <a:r>
              <a:rPr lang="en-IN" dirty="0"/>
              <a:t>42</a:t>
            </a:r>
          </a:p>
        </p:txBody>
      </p:sp>
    </p:spTree>
    <p:extLst>
      <p:ext uri="{BB962C8B-B14F-4D97-AF65-F5344CB8AC3E}">
        <p14:creationId xmlns:p14="http://schemas.microsoft.com/office/powerpoint/2010/main" val="7522064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4294967295"/>
          </p:nvPr>
        </p:nvSpPr>
        <p:spPr>
          <a:xfrm>
            <a:off x="342323" y="70680"/>
            <a:ext cx="5753677" cy="492443"/>
          </a:xfrm>
        </p:spPr>
        <p:txBody>
          <a:bodyPr wrap="square" lIns="0" tIns="0" rIns="0" bIns="0">
            <a:spAutoFit/>
          </a:bodyPr>
          <a:lstStyle/>
          <a:p>
            <a:pPr algn="l" rtl="0"/>
            <a:r>
              <a:rPr lang="en-US" sz="1600" b="1" kern="1200" dirty="0">
                <a:solidFill>
                  <a:prstClr val="black"/>
                </a:solidFill>
                <a:latin typeface="Arial" panose="020B0604020202020204" pitchFamily="34" charset="0"/>
                <a:cs typeface="Arial" panose="020B0604020202020204" pitchFamily="34" charset="0"/>
              </a:rPr>
              <a:t>Mono Ammonium Phosphate Water Soluble Fertilizer </a:t>
            </a:r>
            <a:r>
              <a:rPr lang="en-IN" sz="1600" b="1" kern="1200" dirty="0">
                <a:solidFill>
                  <a:prstClr val="black"/>
                </a:solidFill>
                <a:latin typeface="Arial" panose="020B0604020202020204" pitchFamily="34" charset="0"/>
                <a:cs typeface="Arial" panose="020B0604020202020204" pitchFamily="34" charset="0"/>
              </a:rPr>
              <a:t>Market Share, By End Use</a:t>
            </a:r>
          </a:p>
        </p:txBody>
      </p:sp>
      <p:sp>
        <p:nvSpPr>
          <p:cNvPr id="8" name="Slide Number Placeholder 7">
            <a:extLst>
              <a:ext uri="{FF2B5EF4-FFF2-40B4-BE49-F238E27FC236}">
                <a16:creationId xmlns:a16="http://schemas.microsoft.com/office/drawing/2014/main" id="{0B961F7D-3BD9-44E7-9209-12390C56400D}"/>
              </a:ext>
            </a:extLst>
          </p:cNvPr>
          <p:cNvSpPr txBox="1">
            <a:spLocks/>
          </p:cNvSpPr>
          <p:nvPr/>
        </p:nvSpPr>
        <p:spPr>
          <a:xfrm>
            <a:off x="8679480" y="6581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37</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D7CC7456-CD95-4041-BAED-0CD33653F4CD}"/>
              </a:ext>
            </a:extLst>
          </p:cNvPr>
          <p:cNvSpPr txBox="1"/>
          <p:nvPr/>
        </p:nvSpPr>
        <p:spPr>
          <a:xfrm>
            <a:off x="7483317" y="6464154"/>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7" name="TextBox 16">
            <a:extLst>
              <a:ext uri="{FF2B5EF4-FFF2-40B4-BE49-F238E27FC236}">
                <a16:creationId xmlns:a16="http://schemas.microsoft.com/office/drawing/2014/main" id="{D267FC2B-1698-488B-8CAF-CDC048071669}"/>
              </a:ext>
            </a:extLst>
          </p:cNvPr>
          <p:cNvSpPr txBox="1"/>
          <p:nvPr/>
        </p:nvSpPr>
        <p:spPr>
          <a:xfrm>
            <a:off x="114298" y="580702"/>
            <a:ext cx="8915404" cy="529408"/>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lang="en-IN" sz="1050" b="1" dirty="0">
                <a:solidFill>
                  <a:prstClr val="black"/>
                </a:solidFill>
                <a:latin typeface="Verdana" panose="020B0604030504040204" pitchFamily="34" charset="0"/>
                <a:ea typeface="Verdana" panose="020B0604030504040204" pitchFamily="34" charset="0"/>
                <a:cs typeface="Verdana" panose="020B0604030504040204" pitchFamily="34" charset="0"/>
              </a:rPr>
              <a:t>Table 7: Mono Ammonium Phosphate Water Soluble Fertilizer</a:t>
            </a: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Market Share, By End Use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Value (USD Million) &amp; By Volume (</a:t>
            </a:r>
            <a:r>
              <a:rPr kumimoji="0" lang="en-US" sz="1050" b="1"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Kilotonnes</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2017-2035F</a:t>
            </a:r>
          </a:p>
        </p:txBody>
      </p:sp>
      <p:graphicFrame>
        <p:nvGraphicFramePr>
          <p:cNvPr id="18" name="Table 17">
            <a:extLst>
              <a:ext uri="{FF2B5EF4-FFF2-40B4-BE49-F238E27FC236}">
                <a16:creationId xmlns:a16="http://schemas.microsoft.com/office/drawing/2014/main" id="{B0449FF1-B221-4D89-A0F3-D200CE6AABCB}"/>
              </a:ext>
            </a:extLst>
          </p:cNvPr>
          <p:cNvGraphicFramePr>
            <a:graphicFrameLocks noGrp="1"/>
          </p:cNvGraphicFramePr>
          <p:nvPr/>
        </p:nvGraphicFramePr>
        <p:xfrm>
          <a:off x="132586" y="1219199"/>
          <a:ext cx="8794523" cy="4962672"/>
        </p:xfrm>
        <a:graphic>
          <a:graphicData uri="http://schemas.openxmlformats.org/drawingml/2006/table">
            <a:tbl>
              <a:tblPr>
                <a:tableStyleId>{5940675A-B579-460E-94D1-54222C63F5DA}</a:tableStyleId>
              </a:tblPr>
              <a:tblGrid>
                <a:gridCol w="1470154">
                  <a:extLst>
                    <a:ext uri="{9D8B030D-6E8A-4147-A177-3AD203B41FA5}">
                      <a16:colId xmlns:a16="http://schemas.microsoft.com/office/drawing/2014/main" val="2546617345"/>
                    </a:ext>
                  </a:extLst>
                </a:gridCol>
                <a:gridCol w="563413">
                  <a:extLst>
                    <a:ext uri="{9D8B030D-6E8A-4147-A177-3AD203B41FA5}">
                      <a16:colId xmlns:a16="http://schemas.microsoft.com/office/drawing/2014/main" val="82170870"/>
                    </a:ext>
                  </a:extLst>
                </a:gridCol>
                <a:gridCol w="563413">
                  <a:extLst>
                    <a:ext uri="{9D8B030D-6E8A-4147-A177-3AD203B41FA5}">
                      <a16:colId xmlns:a16="http://schemas.microsoft.com/office/drawing/2014/main" val="3380243027"/>
                    </a:ext>
                  </a:extLst>
                </a:gridCol>
                <a:gridCol w="563413">
                  <a:extLst>
                    <a:ext uri="{9D8B030D-6E8A-4147-A177-3AD203B41FA5}">
                      <a16:colId xmlns:a16="http://schemas.microsoft.com/office/drawing/2014/main" val="1124059270"/>
                    </a:ext>
                  </a:extLst>
                </a:gridCol>
                <a:gridCol w="563413">
                  <a:extLst>
                    <a:ext uri="{9D8B030D-6E8A-4147-A177-3AD203B41FA5}">
                      <a16:colId xmlns:a16="http://schemas.microsoft.com/office/drawing/2014/main" val="1570585755"/>
                    </a:ext>
                  </a:extLst>
                </a:gridCol>
                <a:gridCol w="563413">
                  <a:extLst>
                    <a:ext uri="{9D8B030D-6E8A-4147-A177-3AD203B41FA5}">
                      <a16:colId xmlns:a16="http://schemas.microsoft.com/office/drawing/2014/main" val="2200060425"/>
                    </a:ext>
                  </a:extLst>
                </a:gridCol>
                <a:gridCol w="563413">
                  <a:extLst>
                    <a:ext uri="{9D8B030D-6E8A-4147-A177-3AD203B41FA5}">
                      <a16:colId xmlns:a16="http://schemas.microsoft.com/office/drawing/2014/main" val="4288938939"/>
                    </a:ext>
                  </a:extLst>
                </a:gridCol>
                <a:gridCol w="563413">
                  <a:extLst>
                    <a:ext uri="{9D8B030D-6E8A-4147-A177-3AD203B41FA5}">
                      <a16:colId xmlns:a16="http://schemas.microsoft.com/office/drawing/2014/main" val="4085010043"/>
                    </a:ext>
                  </a:extLst>
                </a:gridCol>
                <a:gridCol w="563413">
                  <a:extLst>
                    <a:ext uri="{9D8B030D-6E8A-4147-A177-3AD203B41FA5}">
                      <a16:colId xmlns:a16="http://schemas.microsoft.com/office/drawing/2014/main" val="1088827350"/>
                    </a:ext>
                  </a:extLst>
                </a:gridCol>
                <a:gridCol w="563413">
                  <a:extLst>
                    <a:ext uri="{9D8B030D-6E8A-4147-A177-3AD203B41FA5}">
                      <a16:colId xmlns:a16="http://schemas.microsoft.com/office/drawing/2014/main" val="1888239691"/>
                    </a:ext>
                  </a:extLst>
                </a:gridCol>
                <a:gridCol w="563413">
                  <a:extLst>
                    <a:ext uri="{9D8B030D-6E8A-4147-A177-3AD203B41FA5}">
                      <a16:colId xmlns:a16="http://schemas.microsoft.com/office/drawing/2014/main" val="3167858240"/>
                    </a:ext>
                  </a:extLst>
                </a:gridCol>
                <a:gridCol w="563413">
                  <a:extLst>
                    <a:ext uri="{9D8B030D-6E8A-4147-A177-3AD203B41FA5}">
                      <a16:colId xmlns:a16="http://schemas.microsoft.com/office/drawing/2014/main" val="4235249343"/>
                    </a:ext>
                  </a:extLst>
                </a:gridCol>
                <a:gridCol w="563413">
                  <a:extLst>
                    <a:ext uri="{9D8B030D-6E8A-4147-A177-3AD203B41FA5}">
                      <a16:colId xmlns:a16="http://schemas.microsoft.com/office/drawing/2014/main" val="371118774"/>
                    </a:ext>
                  </a:extLst>
                </a:gridCol>
                <a:gridCol w="563413">
                  <a:extLst>
                    <a:ext uri="{9D8B030D-6E8A-4147-A177-3AD203B41FA5}">
                      <a16:colId xmlns:a16="http://schemas.microsoft.com/office/drawing/2014/main" val="1561842016"/>
                    </a:ext>
                  </a:extLst>
                </a:gridCol>
              </a:tblGrid>
              <a:tr h="451152">
                <a:tc gridSpan="2">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By End Use </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hMerge="1">
                  <a:txBody>
                    <a:bodyPr/>
                    <a:lstStyle/>
                    <a:p>
                      <a:endParaRPr lang="en-IN"/>
                    </a:p>
                  </a:txBody>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2017</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2021</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2022E</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2023F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2024F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2026F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2027F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2028F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2029F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2030F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extLst>
                  <a:ext uri="{0D108BD9-81ED-4DB2-BD59-A6C34878D82A}">
                    <a16:rowId xmlns:a16="http://schemas.microsoft.com/office/drawing/2014/main" val="736095236"/>
                  </a:ext>
                </a:extLst>
              </a:tr>
              <a:tr h="451152">
                <a:tc rowSpan="2">
                  <a:txBody>
                    <a:bodyPr/>
                    <a:lstStyle/>
                    <a:p>
                      <a:pPr algn="ctr" fontAlgn="ctr"/>
                      <a:r>
                        <a:rPr lang="en-IN" sz="900" u="none" strike="noStrike" dirty="0">
                          <a:effectLst/>
                          <a:latin typeface="Verdana" panose="020B0604030504040204" pitchFamily="34" charset="0"/>
                          <a:ea typeface="Verdana" panose="020B0604030504040204" pitchFamily="34" charset="0"/>
                        </a:rPr>
                        <a:t>Gardening &amp; Horticulture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34.60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41.00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42.87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45.45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48.31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51.38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54.91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58.63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62.58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66.84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71.41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95.54</a:t>
                      </a:r>
                    </a:p>
                  </a:txBody>
                  <a:tcPr marL="9525" marR="9525" marT="9525" marB="0" anchor="ctr"/>
                </a:tc>
                <a:extLst>
                  <a:ext uri="{0D108BD9-81ED-4DB2-BD59-A6C34878D82A}">
                    <a16:rowId xmlns:a16="http://schemas.microsoft.com/office/drawing/2014/main" val="2833964604"/>
                  </a:ext>
                </a:extLst>
              </a:tr>
              <a:tr h="451152">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23.42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27.39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28.61</a:t>
                      </a:r>
                    </a:p>
                  </a:txBody>
                  <a:tcPr marL="9525" marR="9525" marT="9525" marB="0" anchor="ctr"/>
                </a:tc>
                <a:tc>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30.15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31.80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33.77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35.90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38.19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40.60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43.05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45.70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60.34</a:t>
                      </a:r>
                    </a:p>
                  </a:txBody>
                  <a:tcPr marL="9525" marR="9525" marT="9525" marB="0" anchor="ctr"/>
                </a:tc>
                <a:extLst>
                  <a:ext uri="{0D108BD9-81ED-4DB2-BD59-A6C34878D82A}">
                    <a16:rowId xmlns:a16="http://schemas.microsoft.com/office/drawing/2014/main" val="1372216856"/>
                  </a:ext>
                </a:extLst>
              </a:tr>
              <a:tr h="451152">
                <a:tc rowSpan="2">
                  <a:txBody>
                    <a:bodyPr/>
                    <a:lstStyle/>
                    <a:p>
                      <a:pPr algn="ctr" fontAlgn="ctr"/>
                      <a:r>
                        <a:rPr lang="en-IN" sz="900" u="none" strike="noStrike">
                          <a:effectLst/>
                          <a:latin typeface="Verdana" panose="020B0604030504040204" pitchFamily="34" charset="0"/>
                          <a:ea typeface="Verdana" panose="020B0604030504040204" pitchFamily="34" charset="0"/>
                        </a:rPr>
                        <a:t>Foliage Crops</a:t>
                      </a:r>
                      <a:endParaRPr lang="en-IN" sz="900" b="1"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20.40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24.11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25.22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26.72</a:t>
                      </a:r>
                    </a:p>
                  </a:txBody>
                  <a:tcPr marL="9525" marR="9525" marT="9525" marB="0" anchor="ctr"/>
                </a:tc>
                <a:tc>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28.41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30.23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32.27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34.47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36.73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39.19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41.77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55.56</a:t>
                      </a:r>
                    </a:p>
                  </a:txBody>
                  <a:tcPr marL="9525" marR="9525" marT="9525" marB="0" anchor="ctr"/>
                </a:tc>
                <a:extLst>
                  <a:ext uri="{0D108BD9-81ED-4DB2-BD59-A6C34878D82A}">
                    <a16:rowId xmlns:a16="http://schemas.microsoft.com/office/drawing/2014/main" val="2259304797"/>
                  </a:ext>
                </a:extLst>
              </a:tr>
              <a:tr h="451152">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12.63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14.74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15.40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16.23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17.13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18.20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19.33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20.61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21.86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23.18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24.56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32.29</a:t>
                      </a:r>
                    </a:p>
                  </a:txBody>
                  <a:tcPr marL="9525" marR="9525" marT="9525" marB="0" anchor="ctr"/>
                </a:tc>
                <a:extLst>
                  <a:ext uri="{0D108BD9-81ED-4DB2-BD59-A6C34878D82A}">
                    <a16:rowId xmlns:a16="http://schemas.microsoft.com/office/drawing/2014/main" val="3399116827"/>
                  </a:ext>
                </a:extLst>
              </a:tr>
              <a:tr h="451152">
                <a:tc rowSpan="2">
                  <a:txBody>
                    <a:bodyPr/>
                    <a:lstStyle/>
                    <a:p>
                      <a:pPr algn="ctr" fontAlgn="ctr"/>
                      <a:r>
                        <a:rPr lang="en-IN" sz="900" u="none" strike="noStrike">
                          <a:effectLst/>
                          <a:latin typeface="Verdana" panose="020B0604030504040204" pitchFamily="34" charset="0"/>
                          <a:ea typeface="Verdana" panose="020B0604030504040204" pitchFamily="34" charset="0"/>
                        </a:rPr>
                        <a:t>Fruits &amp; Vegetable</a:t>
                      </a:r>
                      <a:endParaRPr lang="en-IN" sz="900" b="1"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24.64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29.15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30.51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32.32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34.29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36.49</a:t>
                      </a:r>
                    </a:p>
                  </a:txBody>
                  <a:tcPr marL="9525" marR="9525" marT="9525" marB="0" anchor="ctr"/>
                </a:tc>
                <a:tc>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38.96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41.60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44.35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47.40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50.62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67.64</a:t>
                      </a:r>
                    </a:p>
                  </a:txBody>
                  <a:tcPr marL="9525" marR="9525" marT="9525" marB="0" anchor="ctr"/>
                </a:tc>
                <a:extLst>
                  <a:ext uri="{0D108BD9-81ED-4DB2-BD59-A6C34878D82A}">
                    <a16:rowId xmlns:a16="http://schemas.microsoft.com/office/drawing/2014/main" val="1110602595"/>
                  </a:ext>
                </a:extLst>
              </a:tr>
              <a:tr h="451152">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15.27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17.85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18.67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19.66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20.72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22.02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23.39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24.91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26.46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28.09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29.80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39.39</a:t>
                      </a:r>
                    </a:p>
                  </a:txBody>
                  <a:tcPr marL="9525" marR="9525" marT="9525" marB="0" anchor="ctr"/>
                </a:tc>
                <a:extLst>
                  <a:ext uri="{0D108BD9-81ED-4DB2-BD59-A6C34878D82A}">
                    <a16:rowId xmlns:a16="http://schemas.microsoft.com/office/drawing/2014/main" val="1316181384"/>
                  </a:ext>
                </a:extLst>
              </a:tr>
              <a:tr h="451152">
                <a:tc rowSpan="2">
                  <a:txBody>
                    <a:bodyPr/>
                    <a:lstStyle/>
                    <a:p>
                      <a:pPr algn="ctr" fontAlgn="ctr"/>
                      <a:r>
                        <a:rPr lang="en-IN" sz="900" u="none" strike="noStrike">
                          <a:effectLst/>
                          <a:latin typeface="Verdana" panose="020B0604030504040204" pitchFamily="34" charset="0"/>
                          <a:ea typeface="Verdana" panose="020B0604030504040204" pitchFamily="34" charset="0"/>
                        </a:rPr>
                        <a:t>Field &amp; Cash Crops</a:t>
                      </a:r>
                      <a:endParaRPr lang="en-IN" sz="900" b="1"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9.05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10.51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10.90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11.42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12.03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12.70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13.55</a:t>
                      </a:r>
                    </a:p>
                  </a:txBody>
                  <a:tcPr marL="9525" marR="9525" marT="9525" marB="0" anchor="ctr"/>
                </a:tc>
                <a:tc>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14.34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15.20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16.16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17.17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22.85</a:t>
                      </a:r>
                    </a:p>
                  </a:txBody>
                  <a:tcPr marL="9525" marR="9525" marT="9525" marB="0" anchor="ctr"/>
                </a:tc>
                <a:extLst>
                  <a:ext uri="{0D108BD9-81ED-4DB2-BD59-A6C34878D82A}">
                    <a16:rowId xmlns:a16="http://schemas.microsoft.com/office/drawing/2014/main" val="986280555"/>
                  </a:ext>
                </a:extLst>
              </a:tr>
              <a:tr h="451152">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6.75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7.75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8.06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8.41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8.85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9.32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9.92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10.52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11.10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11.77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12.43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16.23</a:t>
                      </a:r>
                    </a:p>
                  </a:txBody>
                  <a:tcPr marL="9525" marR="9525" marT="9525" marB="0" anchor="ctr"/>
                </a:tc>
                <a:extLst>
                  <a:ext uri="{0D108BD9-81ED-4DB2-BD59-A6C34878D82A}">
                    <a16:rowId xmlns:a16="http://schemas.microsoft.com/office/drawing/2014/main" val="1388743580"/>
                  </a:ext>
                </a:extLst>
              </a:tr>
              <a:tr h="451152">
                <a:tc rowSpan="2">
                  <a:txBody>
                    <a:bodyPr/>
                    <a:lstStyle/>
                    <a:p>
                      <a:pPr algn="ctr" fontAlgn="ctr"/>
                      <a:r>
                        <a:rPr lang="en-IN" sz="900" b="1" u="none" strike="noStrike" dirty="0">
                          <a:effectLst/>
                          <a:latin typeface="Verdana" panose="020B0604030504040204" pitchFamily="34" charset="0"/>
                          <a:ea typeface="Verdana" panose="020B0604030504040204" pitchFamily="34" charset="0"/>
                        </a:rPr>
                        <a:t>Total</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88.68</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104.76</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109.49</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115.91</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123.04</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130.81</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139.70</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149.04</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158.86</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169.59</a:t>
                      </a:r>
                    </a:p>
                  </a:txBody>
                  <a:tcPr marL="9525" marR="9525" marT="9525" marB="0" anchor="ctr"/>
                </a:tc>
                <a:tc>
                  <a:txBody>
                    <a:bodyPr/>
                    <a:lstStyle/>
                    <a:p>
                      <a:pPr algn="ctr" fontAlgn="ctr"/>
                      <a:r>
                        <a:rPr lang="en-IN" sz="900" b="1" i="0" u="none" strike="noStrike" dirty="0">
                          <a:solidFill>
                            <a:srgbClr val="000000"/>
                          </a:solidFill>
                          <a:effectLst/>
                          <a:latin typeface="Verdana" panose="020B0604030504040204" pitchFamily="34" charset="0"/>
                          <a:ea typeface="Verdana" panose="020B0604030504040204" pitchFamily="34" charset="0"/>
                        </a:rPr>
                        <a:t>180.97</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241.59</a:t>
                      </a:r>
                    </a:p>
                  </a:txBody>
                  <a:tcPr marL="9525" marR="9525" marT="9525" marB="0" anchor="ctr"/>
                </a:tc>
                <a:extLst>
                  <a:ext uri="{0D108BD9-81ED-4DB2-BD59-A6C34878D82A}">
                    <a16:rowId xmlns:a16="http://schemas.microsoft.com/office/drawing/2014/main" val="892287102"/>
                  </a:ext>
                </a:extLst>
              </a:tr>
              <a:tr h="451152">
                <a:tc vMerge="1">
                  <a:txBody>
                    <a:bodyPr/>
                    <a:lstStyle/>
                    <a:p>
                      <a:endParaRPr lang="en-IN"/>
                    </a:p>
                  </a:txBody>
                  <a:tcP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58.08</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67.73</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70.73</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74.44</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78.50</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83.31</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88.53</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94.23</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100.02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106.09</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112.48</a:t>
                      </a:r>
                    </a:p>
                  </a:txBody>
                  <a:tcPr marL="9525" marR="9525" marT="9525" marB="0" anchor="ctr"/>
                </a:tc>
                <a:tc>
                  <a:txBody>
                    <a:bodyPr/>
                    <a:lstStyle/>
                    <a:p>
                      <a:pPr algn="ctr" fontAlgn="ctr"/>
                      <a:r>
                        <a:rPr lang="en-IN" sz="900" b="1" i="0" u="none" strike="noStrike" dirty="0">
                          <a:solidFill>
                            <a:srgbClr val="000000"/>
                          </a:solidFill>
                          <a:effectLst/>
                          <a:latin typeface="Verdana" panose="020B0604030504040204" pitchFamily="34" charset="0"/>
                          <a:ea typeface="Verdana" panose="020B0604030504040204" pitchFamily="34" charset="0"/>
                        </a:rPr>
                        <a:t>148.26</a:t>
                      </a:r>
                    </a:p>
                  </a:txBody>
                  <a:tcPr marL="9525" marR="9525" marT="9525" marB="0" anchor="ctr"/>
                </a:tc>
                <a:extLst>
                  <a:ext uri="{0D108BD9-81ED-4DB2-BD59-A6C34878D82A}">
                    <a16:rowId xmlns:a16="http://schemas.microsoft.com/office/drawing/2014/main" val="1430352171"/>
                  </a:ext>
                </a:extLst>
              </a:tr>
            </a:tbl>
          </a:graphicData>
        </a:graphic>
      </p:graphicFrame>
      <p:sp>
        <p:nvSpPr>
          <p:cNvPr id="2" name="Footer Placeholder 1">
            <a:extLst>
              <a:ext uri="{FF2B5EF4-FFF2-40B4-BE49-F238E27FC236}">
                <a16:creationId xmlns:a16="http://schemas.microsoft.com/office/drawing/2014/main" id="{BF4E1105-76E2-4AA7-8F8A-CAE356791368}"/>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4" name="Slide Number Placeholder 3">
            <a:extLst>
              <a:ext uri="{FF2B5EF4-FFF2-40B4-BE49-F238E27FC236}">
                <a16:creationId xmlns:a16="http://schemas.microsoft.com/office/drawing/2014/main" id="{795A3FE4-B845-46C0-95F7-B07DCB6004D8}"/>
              </a:ext>
            </a:extLst>
          </p:cNvPr>
          <p:cNvSpPr>
            <a:spLocks noGrp="1"/>
          </p:cNvSpPr>
          <p:nvPr>
            <p:ph type="sldNum" sz="quarter" idx="7"/>
          </p:nvPr>
        </p:nvSpPr>
        <p:spPr/>
        <p:txBody>
          <a:bodyPr/>
          <a:lstStyle/>
          <a:p>
            <a:pPr marL="38100">
              <a:lnSpc>
                <a:spcPts val="1150"/>
              </a:lnSpc>
            </a:pPr>
            <a:r>
              <a:rPr lang="en-IN" dirty="0"/>
              <a:t>43</a:t>
            </a:r>
          </a:p>
        </p:txBody>
      </p:sp>
    </p:spTree>
    <p:extLst>
      <p:ext uri="{BB962C8B-B14F-4D97-AF65-F5344CB8AC3E}">
        <p14:creationId xmlns:p14="http://schemas.microsoft.com/office/powerpoint/2010/main" val="29641362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4294967295"/>
          </p:nvPr>
        </p:nvSpPr>
        <p:spPr>
          <a:xfrm>
            <a:off x="291163" y="48039"/>
            <a:ext cx="6262037" cy="457200"/>
          </a:xfrm>
          <a:noFill/>
          <a:ln>
            <a:noFill/>
          </a:ln>
        </p:spPr>
        <p:txBody>
          <a:bodyPr wrap="square" lIns="0" tIns="0" rIns="0" bIns="0" anchor="ctr">
            <a:noAutofit/>
          </a:bodyPr>
          <a:lstStyle/>
          <a:p>
            <a:pPr algn="l"/>
            <a:r>
              <a:rPr lang="en-US" b="1" dirty="0">
                <a:solidFill>
                  <a:prstClr val="black"/>
                </a:solidFill>
                <a:latin typeface="Arial" panose="020B0604020202020204" pitchFamily="34" charset="0"/>
                <a:cs typeface="Arial" panose="020B0604020202020204" pitchFamily="34" charset="0"/>
              </a:rPr>
              <a:t>Mono Ammonium Phosphate Water Soluble Fertilizer </a:t>
            </a:r>
            <a:r>
              <a:rPr lang="en-IN" b="1" dirty="0">
                <a:solidFill>
                  <a:prstClr val="black"/>
                </a:solidFill>
                <a:latin typeface="Arial" panose="020B0604020202020204" pitchFamily="34" charset="0"/>
                <a:cs typeface="Arial" panose="020B0604020202020204" pitchFamily="34" charset="0"/>
              </a:rPr>
              <a:t>Market Share, By End Use</a:t>
            </a:r>
          </a:p>
        </p:txBody>
      </p:sp>
      <p:sp>
        <p:nvSpPr>
          <p:cNvPr id="8" name="Slide Number Placeholder 7">
            <a:extLst>
              <a:ext uri="{FF2B5EF4-FFF2-40B4-BE49-F238E27FC236}">
                <a16:creationId xmlns:a16="http://schemas.microsoft.com/office/drawing/2014/main" id="{0B961F7D-3BD9-44E7-9209-12390C56400D}"/>
              </a:ext>
            </a:extLst>
          </p:cNvPr>
          <p:cNvSpPr txBox="1">
            <a:spLocks/>
          </p:cNvSpPr>
          <p:nvPr/>
        </p:nvSpPr>
        <p:spPr>
          <a:xfrm>
            <a:off x="8679480" y="6581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38</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36F54838-DCC4-4118-A715-895564CAB047}"/>
              </a:ext>
            </a:extLst>
          </p:cNvPr>
          <p:cNvSpPr txBox="1"/>
          <p:nvPr/>
        </p:nvSpPr>
        <p:spPr>
          <a:xfrm>
            <a:off x="132586" y="739059"/>
            <a:ext cx="9011414" cy="365125"/>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Arial" panose="020B0604020202020204" pitchFamily="34" charset="0"/>
              </a:rPr>
              <a:t>Figure 2</a:t>
            </a:r>
            <a:r>
              <a:rPr lang="en-US" sz="1050" b="1" dirty="0">
                <a:solidFill>
                  <a:prstClr val="black"/>
                </a:solidFill>
                <a:latin typeface="Verdana" panose="020B0604030504040204" pitchFamily="34" charset="0"/>
                <a:ea typeface="Verdana" panose="020B0604030504040204" pitchFamily="34" charset="0"/>
                <a:cs typeface="Arial" panose="020B0604020202020204" pitchFamily="34" charset="0"/>
              </a:rPr>
              <a:t>4</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Arial" panose="020B0604020202020204" pitchFamily="34" charset="0"/>
              </a:rPr>
              <a:t>: </a:t>
            </a: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Arial" panose="020B0604020202020204" pitchFamily="34" charset="0"/>
              </a:rPr>
              <a:t>Mono Ammonium Phosphate Water Soluble Fertilizer Market Share, By End Use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Arial" panose="020B0604020202020204" pitchFamily="34" charset="0"/>
              </a:rPr>
              <a:t>, By Volume, 2017-2035F</a:t>
            </a:r>
          </a:p>
        </p:txBody>
      </p:sp>
      <p:sp>
        <p:nvSpPr>
          <p:cNvPr id="12" name="TextBox 11">
            <a:extLst>
              <a:ext uri="{FF2B5EF4-FFF2-40B4-BE49-F238E27FC236}">
                <a16:creationId xmlns:a16="http://schemas.microsoft.com/office/drawing/2014/main" id="{D7CC7456-CD95-4041-BAED-0CD33653F4CD}"/>
              </a:ext>
            </a:extLst>
          </p:cNvPr>
          <p:cNvSpPr txBox="1"/>
          <p:nvPr/>
        </p:nvSpPr>
        <p:spPr>
          <a:xfrm>
            <a:off x="7483317" y="6464154"/>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4" name="Chart 13">
            <a:extLst>
              <a:ext uri="{FF2B5EF4-FFF2-40B4-BE49-F238E27FC236}">
                <a16:creationId xmlns:a16="http://schemas.microsoft.com/office/drawing/2014/main" id="{24D1C667-C1FF-466E-BB7A-F37AB158C943}"/>
              </a:ext>
            </a:extLst>
          </p:cNvPr>
          <p:cNvGraphicFramePr/>
          <p:nvPr>
            <p:extLst>
              <p:ext uri="{D42A27DB-BD31-4B8C-83A1-F6EECF244321}">
                <p14:modId xmlns:p14="http://schemas.microsoft.com/office/powerpoint/2010/main" val="3571272187"/>
              </p:ext>
            </p:extLst>
          </p:nvPr>
        </p:nvGraphicFramePr>
        <p:xfrm>
          <a:off x="132585" y="921620"/>
          <a:ext cx="8992297" cy="4183779"/>
        </p:xfrm>
        <a:graphic>
          <a:graphicData uri="http://schemas.openxmlformats.org/drawingml/2006/chart">
            <c:chart xmlns:c="http://schemas.openxmlformats.org/drawingml/2006/chart" xmlns:r="http://schemas.openxmlformats.org/officeDocument/2006/relationships" r:id="rId3"/>
          </a:graphicData>
        </a:graphic>
      </p:graphicFrame>
      <p:sp>
        <p:nvSpPr>
          <p:cNvPr id="2" name="Footer Placeholder 1">
            <a:extLst>
              <a:ext uri="{FF2B5EF4-FFF2-40B4-BE49-F238E27FC236}">
                <a16:creationId xmlns:a16="http://schemas.microsoft.com/office/drawing/2014/main" id="{E31C93DD-A324-4369-B88E-BC7C8A6218AF}"/>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5" name="Slide Number Placeholder 4">
            <a:extLst>
              <a:ext uri="{FF2B5EF4-FFF2-40B4-BE49-F238E27FC236}">
                <a16:creationId xmlns:a16="http://schemas.microsoft.com/office/drawing/2014/main" id="{CA027427-7C2E-4A21-BBF5-836491087129}"/>
              </a:ext>
            </a:extLst>
          </p:cNvPr>
          <p:cNvSpPr>
            <a:spLocks noGrp="1"/>
          </p:cNvSpPr>
          <p:nvPr>
            <p:ph type="sldNum" sz="quarter" idx="7"/>
          </p:nvPr>
        </p:nvSpPr>
        <p:spPr/>
        <p:txBody>
          <a:bodyPr/>
          <a:lstStyle/>
          <a:p>
            <a:pPr marL="38100">
              <a:lnSpc>
                <a:spcPts val="1150"/>
              </a:lnSpc>
            </a:pPr>
            <a:r>
              <a:rPr lang="en-IN" dirty="0"/>
              <a:t>44</a:t>
            </a:r>
          </a:p>
        </p:txBody>
      </p:sp>
    </p:spTree>
    <p:extLst>
      <p:ext uri="{BB962C8B-B14F-4D97-AF65-F5344CB8AC3E}">
        <p14:creationId xmlns:p14="http://schemas.microsoft.com/office/powerpoint/2010/main" val="11822549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88EC0AE6-2BC2-4A94-89AF-A6C06CD2CD8A}"/>
              </a:ext>
            </a:extLst>
          </p:cNvPr>
          <p:cNvGraphicFramePr/>
          <p:nvPr/>
        </p:nvGraphicFramePr>
        <p:xfrm>
          <a:off x="176733" y="1008936"/>
          <a:ext cx="8790534" cy="2914709"/>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D3026AE9-2FEC-4BC4-B8A5-D3CCC46D54CC}"/>
              </a:ext>
            </a:extLst>
          </p:cNvPr>
          <p:cNvSpPr txBox="1"/>
          <p:nvPr/>
        </p:nvSpPr>
        <p:spPr>
          <a:xfrm>
            <a:off x="35507" y="625500"/>
            <a:ext cx="9138820" cy="302006"/>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2</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5</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Mono Potassium Phosphate Water Soluble Fertilizer Market Size, By Volume (USD Million), 2017-2035F</a:t>
            </a:r>
          </a:p>
        </p:txBody>
      </p:sp>
      <p:sp>
        <p:nvSpPr>
          <p:cNvPr id="4" name="Text Placeholder 3">
            <a:extLst>
              <a:ext uri="{FF2B5EF4-FFF2-40B4-BE49-F238E27FC236}">
                <a16:creationId xmlns:a16="http://schemas.microsoft.com/office/drawing/2014/main" id="{D7FD6211-C904-4F69-9BFA-D33CB22FD4DD}"/>
              </a:ext>
            </a:extLst>
          </p:cNvPr>
          <p:cNvSpPr txBox="1">
            <a:spLocks/>
          </p:cNvSpPr>
          <p:nvPr/>
        </p:nvSpPr>
        <p:spPr>
          <a:xfrm>
            <a:off x="157580" y="-34520"/>
            <a:ext cx="6454235" cy="45720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Mono Potassium Phosphate Water Soluble Fertilizer Market Size</a:t>
            </a:r>
          </a:p>
        </p:txBody>
      </p:sp>
      <p:sp>
        <p:nvSpPr>
          <p:cNvPr id="5" name="Slide Number Placeholder 7">
            <a:extLst>
              <a:ext uri="{FF2B5EF4-FFF2-40B4-BE49-F238E27FC236}">
                <a16:creationId xmlns:a16="http://schemas.microsoft.com/office/drawing/2014/main" id="{ABC03E15-064C-4A1A-9666-B15D7A1AE3E6}"/>
              </a:ext>
            </a:extLst>
          </p:cNvPr>
          <p:cNvSpPr txBox="1">
            <a:spLocks/>
          </p:cNvSpPr>
          <p:nvPr/>
        </p:nvSpPr>
        <p:spPr>
          <a:xfrm>
            <a:off x="8679484" y="6581367"/>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39</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7386208-F784-4C40-84CB-91B478ED4935}"/>
              </a:ext>
            </a:extLst>
          </p:cNvPr>
          <p:cNvSpPr txBox="1"/>
          <p:nvPr/>
        </p:nvSpPr>
        <p:spPr>
          <a:xfrm>
            <a:off x="7510002" y="3651545"/>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7" name="Rectangle 6">
            <a:extLst>
              <a:ext uri="{FF2B5EF4-FFF2-40B4-BE49-F238E27FC236}">
                <a16:creationId xmlns:a16="http://schemas.microsoft.com/office/drawing/2014/main" id="{D7996BEE-F71C-4DFE-AA72-4DC747EF2B89}"/>
              </a:ext>
            </a:extLst>
          </p:cNvPr>
          <p:cNvSpPr/>
          <p:nvPr/>
        </p:nvSpPr>
        <p:spPr>
          <a:xfrm>
            <a:off x="967865" y="1121829"/>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7.08%</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8" name="Rectangle 7">
            <a:extLst>
              <a:ext uri="{FF2B5EF4-FFF2-40B4-BE49-F238E27FC236}">
                <a16:creationId xmlns:a16="http://schemas.microsoft.com/office/drawing/2014/main" id="{505D62FB-077F-4DDB-8414-C4F005354BE5}"/>
              </a:ext>
            </a:extLst>
          </p:cNvPr>
          <p:cNvSpPr/>
          <p:nvPr/>
        </p:nvSpPr>
        <p:spPr>
          <a:xfrm>
            <a:off x="6337187" y="1131480"/>
            <a:ext cx="2141928" cy="383795"/>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2031F-2035F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4.89%</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4" name="Rectangle 13">
            <a:extLst>
              <a:ext uri="{FF2B5EF4-FFF2-40B4-BE49-F238E27FC236}">
                <a16:creationId xmlns:a16="http://schemas.microsoft.com/office/drawing/2014/main" id="{90D78B55-8D7B-46E7-89FB-F0F778B522D3}"/>
              </a:ext>
            </a:extLst>
          </p:cNvPr>
          <p:cNvSpPr/>
          <p:nvPr/>
        </p:nvSpPr>
        <p:spPr>
          <a:xfrm>
            <a:off x="3707107" y="1121829"/>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2022E-2030F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7.96%</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6" name="Chart 15">
            <a:extLst>
              <a:ext uri="{FF2B5EF4-FFF2-40B4-BE49-F238E27FC236}">
                <a16:creationId xmlns:a16="http://schemas.microsoft.com/office/drawing/2014/main" id="{EBDF4095-EDA4-4B2D-BA3C-8BF51FF27CCE}"/>
              </a:ext>
            </a:extLst>
          </p:cNvPr>
          <p:cNvGraphicFramePr/>
          <p:nvPr/>
        </p:nvGraphicFramePr>
        <p:xfrm>
          <a:off x="209650" y="4372815"/>
          <a:ext cx="8790534" cy="2291390"/>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a:extLst>
              <a:ext uri="{FF2B5EF4-FFF2-40B4-BE49-F238E27FC236}">
                <a16:creationId xmlns:a16="http://schemas.microsoft.com/office/drawing/2014/main" id="{7FE286D6-DF36-421C-8308-AAA284B46239}"/>
              </a:ext>
            </a:extLst>
          </p:cNvPr>
          <p:cNvSpPr txBox="1"/>
          <p:nvPr/>
        </p:nvSpPr>
        <p:spPr>
          <a:xfrm>
            <a:off x="7523480" y="6459085"/>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8" name="TextBox 17">
            <a:extLst>
              <a:ext uri="{FF2B5EF4-FFF2-40B4-BE49-F238E27FC236}">
                <a16:creationId xmlns:a16="http://schemas.microsoft.com/office/drawing/2014/main" id="{8FFBBE5E-27AC-43D2-8FDE-5170A5B0A746}"/>
              </a:ext>
            </a:extLst>
          </p:cNvPr>
          <p:cNvSpPr txBox="1"/>
          <p:nvPr/>
        </p:nvSpPr>
        <p:spPr>
          <a:xfrm>
            <a:off x="102934" y="3873584"/>
            <a:ext cx="8897249" cy="302006"/>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26</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Mono Potassium Phosphate Water Soluble Fertilizer Market Size, By Volume (Kilo tonnes), 2017-2035F</a:t>
            </a:r>
          </a:p>
        </p:txBody>
      </p:sp>
      <p:sp>
        <p:nvSpPr>
          <p:cNvPr id="19" name="Rectangle 18">
            <a:extLst>
              <a:ext uri="{FF2B5EF4-FFF2-40B4-BE49-F238E27FC236}">
                <a16:creationId xmlns:a16="http://schemas.microsoft.com/office/drawing/2014/main" id="{61ACEE80-FB33-497A-B9BA-4FD1D5DAB1CF}"/>
              </a:ext>
            </a:extLst>
          </p:cNvPr>
          <p:cNvSpPr/>
          <p:nvPr/>
        </p:nvSpPr>
        <p:spPr>
          <a:xfrm>
            <a:off x="685800" y="4390847"/>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7.10%</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0" name="Rectangle 19">
            <a:extLst>
              <a:ext uri="{FF2B5EF4-FFF2-40B4-BE49-F238E27FC236}">
                <a16:creationId xmlns:a16="http://schemas.microsoft.com/office/drawing/2014/main" id="{9EED2E9B-A66D-4E0C-A987-EA60EA77B093}"/>
              </a:ext>
            </a:extLst>
          </p:cNvPr>
          <p:cNvSpPr/>
          <p:nvPr/>
        </p:nvSpPr>
        <p:spPr>
          <a:xfrm>
            <a:off x="3533953" y="4386947"/>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2022E-2030F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7.56%</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1" name="Rectangle 20">
            <a:extLst>
              <a:ext uri="{FF2B5EF4-FFF2-40B4-BE49-F238E27FC236}">
                <a16:creationId xmlns:a16="http://schemas.microsoft.com/office/drawing/2014/main" id="{1ADA40A7-F11D-4F68-B24B-E698C80F1053}"/>
              </a:ext>
            </a:extLst>
          </p:cNvPr>
          <p:cNvSpPr/>
          <p:nvPr/>
        </p:nvSpPr>
        <p:spPr>
          <a:xfrm>
            <a:off x="6337187" y="1131475"/>
            <a:ext cx="2141928" cy="383795"/>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2031F-2035F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6.16%</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2" name="Rectangle 21">
            <a:extLst>
              <a:ext uri="{FF2B5EF4-FFF2-40B4-BE49-F238E27FC236}">
                <a16:creationId xmlns:a16="http://schemas.microsoft.com/office/drawing/2014/main" id="{B3E5DF8A-A325-45F1-B1F7-91B7FF73E3E6}"/>
              </a:ext>
            </a:extLst>
          </p:cNvPr>
          <p:cNvSpPr/>
          <p:nvPr/>
        </p:nvSpPr>
        <p:spPr>
          <a:xfrm>
            <a:off x="6383228" y="4332062"/>
            <a:ext cx="2141928" cy="383795"/>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2031F-2035F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5.91%</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9" name="Footer Placeholder 8">
            <a:extLst>
              <a:ext uri="{FF2B5EF4-FFF2-40B4-BE49-F238E27FC236}">
                <a16:creationId xmlns:a16="http://schemas.microsoft.com/office/drawing/2014/main" id="{9E3E50BC-B8D5-4EBF-9934-8993A3FF92D9}"/>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10" name="Slide Number Placeholder 9">
            <a:extLst>
              <a:ext uri="{FF2B5EF4-FFF2-40B4-BE49-F238E27FC236}">
                <a16:creationId xmlns:a16="http://schemas.microsoft.com/office/drawing/2014/main" id="{992DE948-090B-4A21-8903-512CE7BBEC39}"/>
              </a:ext>
            </a:extLst>
          </p:cNvPr>
          <p:cNvSpPr>
            <a:spLocks noGrp="1"/>
          </p:cNvSpPr>
          <p:nvPr>
            <p:ph type="sldNum" sz="quarter" idx="7"/>
          </p:nvPr>
        </p:nvSpPr>
        <p:spPr/>
        <p:txBody>
          <a:bodyPr/>
          <a:lstStyle/>
          <a:p>
            <a:pPr marL="38100">
              <a:lnSpc>
                <a:spcPts val="1150"/>
              </a:lnSpc>
            </a:pPr>
            <a:r>
              <a:rPr lang="en-IN" dirty="0"/>
              <a:t>45</a:t>
            </a:r>
          </a:p>
        </p:txBody>
      </p:sp>
    </p:spTree>
    <p:extLst>
      <p:ext uri="{BB962C8B-B14F-4D97-AF65-F5344CB8AC3E}">
        <p14:creationId xmlns:p14="http://schemas.microsoft.com/office/powerpoint/2010/main" val="785316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3736" y="103631"/>
            <a:ext cx="4398645" cy="466725"/>
          </a:xfrm>
          <a:custGeom>
            <a:avLst/>
            <a:gdLst/>
            <a:ahLst/>
            <a:cxnLst/>
            <a:rect l="l" t="t" r="r" b="b"/>
            <a:pathLst>
              <a:path w="4398645" h="466725">
                <a:moveTo>
                  <a:pt x="4398264" y="0"/>
                </a:moveTo>
                <a:lnTo>
                  <a:pt x="0" y="0"/>
                </a:lnTo>
                <a:lnTo>
                  <a:pt x="0" y="466344"/>
                </a:lnTo>
                <a:lnTo>
                  <a:pt x="4398264" y="466344"/>
                </a:lnTo>
                <a:lnTo>
                  <a:pt x="4398264" y="0"/>
                </a:lnTo>
                <a:close/>
              </a:path>
            </a:pathLst>
          </a:custGeom>
          <a:solidFill>
            <a:srgbClr val="D9D9D9"/>
          </a:solidFill>
        </p:spPr>
        <p:txBody>
          <a:bodyPr wrap="square" lIns="0" tIns="0" rIns="0" bIns="0" rtlCol="0"/>
          <a:lstStyle/>
          <a:p>
            <a:endParaRPr/>
          </a:p>
        </p:txBody>
      </p:sp>
      <p:sp>
        <p:nvSpPr>
          <p:cNvPr id="3" name="object 3"/>
          <p:cNvSpPr/>
          <p:nvPr/>
        </p:nvSpPr>
        <p:spPr>
          <a:xfrm>
            <a:off x="0" y="6681215"/>
            <a:ext cx="9144000" cy="177165"/>
          </a:xfrm>
          <a:custGeom>
            <a:avLst/>
            <a:gdLst/>
            <a:ahLst/>
            <a:cxnLst/>
            <a:rect l="l" t="t" r="r" b="b"/>
            <a:pathLst>
              <a:path w="9144000" h="177165">
                <a:moveTo>
                  <a:pt x="9144000" y="0"/>
                </a:moveTo>
                <a:lnTo>
                  <a:pt x="0" y="0"/>
                </a:lnTo>
                <a:lnTo>
                  <a:pt x="0" y="176784"/>
                </a:lnTo>
                <a:lnTo>
                  <a:pt x="9144000" y="176784"/>
                </a:lnTo>
                <a:lnTo>
                  <a:pt x="9144000" y="0"/>
                </a:lnTo>
                <a:close/>
              </a:path>
            </a:pathLst>
          </a:custGeom>
          <a:solidFill>
            <a:srgbClr val="071C2C"/>
          </a:solidFill>
        </p:spPr>
        <p:txBody>
          <a:bodyPr wrap="square" lIns="0" tIns="0" rIns="0" bIns="0" rtlCol="0"/>
          <a:lstStyle/>
          <a:p>
            <a:endParaRPr/>
          </a:p>
        </p:txBody>
      </p:sp>
      <p:sp>
        <p:nvSpPr>
          <p:cNvPr id="4" name="object 4"/>
          <p:cNvSpPr txBox="1"/>
          <p:nvPr/>
        </p:nvSpPr>
        <p:spPr>
          <a:xfrm>
            <a:off x="452424" y="198501"/>
            <a:ext cx="1399540" cy="255904"/>
          </a:xfrm>
          <a:prstGeom prst="rect">
            <a:avLst/>
          </a:prstGeom>
        </p:spPr>
        <p:txBody>
          <a:bodyPr vert="horz" wrap="square" lIns="0" tIns="13970" rIns="0" bIns="0" rtlCol="0">
            <a:spAutoFit/>
          </a:bodyPr>
          <a:lstStyle/>
          <a:p>
            <a:pPr marL="12700">
              <a:lnSpc>
                <a:spcPct val="100000"/>
              </a:lnSpc>
              <a:spcBef>
                <a:spcPts val="110"/>
              </a:spcBef>
            </a:pPr>
            <a:r>
              <a:rPr sz="1500" b="1" spc="-120" dirty="0">
                <a:solidFill>
                  <a:srgbClr val="0D0D0D"/>
                </a:solidFill>
                <a:latin typeface="Calibri"/>
                <a:cs typeface="Calibri"/>
              </a:rPr>
              <a:t>T</a:t>
            </a:r>
            <a:r>
              <a:rPr sz="1500" b="1" spc="5" dirty="0">
                <a:solidFill>
                  <a:srgbClr val="0D0D0D"/>
                </a:solidFill>
                <a:latin typeface="Calibri"/>
                <a:cs typeface="Calibri"/>
              </a:rPr>
              <a:t>ab</a:t>
            </a:r>
            <a:r>
              <a:rPr sz="1500" b="1" spc="-15" dirty="0">
                <a:solidFill>
                  <a:srgbClr val="0D0D0D"/>
                </a:solidFill>
                <a:latin typeface="Calibri"/>
                <a:cs typeface="Calibri"/>
              </a:rPr>
              <a:t>l</a:t>
            </a:r>
            <a:r>
              <a:rPr sz="1500" b="1" spc="5" dirty="0">
                <a:solidFill>
                  <a:srgbClr val="0D0D0D"/>
                </a:solidFill>
                <a:latin typeface="Calibri"/>
                <a:cs typeface="Calibri"/>
              </a:rPr>
              <a:t>e</a:t>
            </a:r>
            <a:r>
              <a:rPr sz="1500" b="1" spc="-50" dirty="0">
                <a:solidFill>
                  <a:srgbClr val="0D0D0D"/>
                </a:solidFill>
                <a:latin typeface="Calibri"/>
                <a:cs typeface="Calibri"/>
              </a:rPr>
              <a:t> </a:t>
            </a:r>
            <a:r>
              <a:rPr sz="1500" b="1" spc="5" dirty="0">
                <a:solidFill>
                  <a:srgbClr val="0D0D0D"/>
                </a:solidFill>
                <a:latin typeface="Calibri"/>
                <a:cs typeface="Calibri"/>
              </a:rPr>
              <a:t>of</a:t>
            </a:r>
            <a:r>
              <a:rPr sz="1500" b="1" dirty="0">
                <a:solidFill>
                  <a:srgbClr val="0D0D0D"/>
                </a:solidFill>
                <a:latin typeface="Calibri"/>
                <a:cs typeface="Calibri"/>
              </a:rPr>
              <a:t> </a:t>
            </a:r>
            <a:r>
              <a:rPr sz="1500" b="1" spc="-5" dirty="0">
                <a:solidFill>
                  <a:srgbClr val="0D0D0D"/>
                </a:solidFill>
                <a:latin typeface="Calibri"/>
                <a:cs typeface="Calibri"/>
              </a:rPr>
              <a:t>C</a:t>
            </a:r>
            <a:r>
              <a:rPr sz="1500" b="1" spc="5" dirty="0">
                <a:solidFill>
                  <a:srgbClr val="0D0D0D"/>
                </a:solidFill>
                <a:latin typeface="Calibri"/>
                <a:cs typeface="Calibri"/>
              </a:rPr>
              <a:t>o</a:t>
            </a:r>
            <a:r>
              <a:rPr sz="1500" b="1" spc="-15" dirty="0">
                <a:solidFill>
                  <a:srgbClr val="0D0D0D"/>
                </a:solidFill>
                <a:latin typeface="Calibri"/>
                <a:cs typeface="Calibri"/>
              </a:rPr>
              <a:t>n</a:t>
            </a:r>
            <a:r>
              <a:rPr sz="1500" b="1" spc="-25" dirty="0">
                <a:solidFill>
                  <a:srgbClr val="0D0D0D"/>
                </a:solidFill>
                <a:latin typeface="Calibri"/>
                <a:cs typeface="Calibri"/>
              </a:rPr>
              <a:t>t</a:t>
            </a:r>
            <a:r>
              <a:rPr sz="1500" b="1" spc="10" dirty="0">
                <a:solidFill>
                  <a:srgbClr val="0D0D0D"/>
                </a:solidFill>
                <a:latin typeface="Calibri"/>
                <a:cs typeface="Calibri"/>
              </a:rPr>
              <a:t>e</a:t>
            </a:r>
            <a:r>
              <a:rPr sz="1500" b="1" spc="-15" dirty="0">
                <a:solidFill>
                  <a:srgbClr val="0D0D0D"/>
                </a:solidFill>
                <a:latin typeface="Calibri"/>
                <a:cs typeface="Calibri"/>
              </a:rPr>
              <a:t>n</a:t>
            </a:r>
            <a:r>
              <a:rPr sz="1500" b="1" dirty="0">
                <a:solidFill>
                  <a:srgbClr val="0D0D0D"/>
                </a:solidFill>
                <a:latin typeface="Calibri"/>
                <a:cs typeface="Calibri"/>
              </a:rPr>
              <a:t>ts</a:t>
            </a:r>
            <a:endParaRPr sz="1500">
              <a:latin typeface="Calibri"/>
              <a:cs typeface="Calibri"/>
            </a:endParaRPr>
          </a:p>
        </p:txBody>
      </p:sp>
      <p:sp>
        <p:nvSpPr>
          <p:cNvPr id="7" name="object 7"/>
          <p:cNvSpPr txBox="1"/>
          <p:nvPr/>
        </p:nvSpPr>
        <p:spPr>
          <a:xfrm>
            <a:off x="8849868" y="6703034"/>
            <a:ext cx="147955" cy="166370"/>
          </a:xfrm>
          <a:prstGeom prst="rect">
            <a:avLst/>
          </a:prstGeom>
        </p:spPr>
        <p:txBody>
          <a:bodyPr vert="horz" wrap="square" lIns="0" tIns="0" rIns="0" bIns="0" rtlCol="0">
            <a:spAutoFit/>
          </a:bodyPr>
          <a:lstStyle/>
          <a:p>
            <a:pPr marL="38100">
              <a:lnSpc>
                <a:spcPts val="1150"/>
              </a:lnSpc>
            </a:pPr>
            <a:fld id="{81D60167-4931-47E6-BA6A-407CBD079E47}" type="slidenum">
              <a:rPr sz="1100" b="1" dirty="0">
                <a:solidFill>
                  <a:srgbClr val="FFFFFF"/>
                </a:solidFill>
                <a:latin typeface="Calibri"/>
                <a:cs typeface="Calibri"/>
              </a:rPr>
              <a:t>4</a:t>
            </a:fld>
            <a:endParaRPr sz="1100">
              <a:latin typeface="Calibri"/>
              <a:cs typeface="Calibri"/>
            </a:endParaRPr>
          </a:p>
        </p:txBody>
      </p:sp>
      <p:graphicFrame>
        <p:nvGraphicFramePr>
          <p:cNvPr id="5" name="object 5"/>
          <p:cNvGraphicFramePr>
            <a:graphicFrameLocks noGrp="1"/>
          </p:cNvGraphicFramePr>
          <p:nvPr>
            <p:extLst>
              <p:ext uri="{D42A27DB-BD31-4B8C-83A1-F6EECF244321}">
                <p14:modId xmlns:p14="http://schemas.microsoft.com/office/powerpoint/2010/main" val="659897588"/>
              </p:ext>
            </p:extLst>
          </p:nvPr>
        </p:nvGraphicFramePr>
        <p:xfrm>
          <a:off x="82550" y="665987"/>
          <a:ext cx="8915273" cy="3982213"/>
        </p:xfrm>
        <a:graphic>
          <a:graphicData uri="http://schemas.openxmlformats.org/drawingml/2006/table">
            <a:tbl>
              <a:tblPr firstRow="1" bandRow="1">
                <a:tableStyleId>{2D5ABB26-0587-4C30-8999-92F81FD0307C}</a:tableStyleId>
              </a:tblPr>
              <a:tblGrid>
                <a:gridCol w="595907">
                  <a:extLst>
                    <a:ext uri="{9D8B030D-6E8A-4147-A177-3AD203B41FA5}">
                      <a16:colId xmlns:a16="http://schemas.microsoft.com/office/drawing/2014/main" val="20000"/>
                    </a:ext>
                  </a:extLst>
                </a:gridCol>
                <a:gridCol w="417484">
                  <a:extLst>
                    <a:ext uri="{9D8B030D-6E8A-4147-A177-3AD203B41FA5}">
                      <a16:colId xmlns:a16="http://schemas.microsoft.com/office/drawing/2014/main" val="20001"/>
                    </a:ext>
                  </a:extLst>
                </a:gridCol>
                <a:gridCol w="417484">
                  <a:extLst>
                    <a:ext uri="{9D8B030D-6E8A-4147-A177-3AD203B41FA5}">
                      <a16:colId xmlns:a16="http://schemas.microsoft.com/office/drawing/2014/main" val="545844617"/>
                    </a:ext>
                  </a:extLst>
                </a:gridCol>
                <a:gridCol w="417486">
                  <a:extLst>
                    <a:ext uri="{9D8B030D-6E8A-4147-A177-3AD203B41FA5}">
                      <a16:colId xmlns:a16="http://schemas.microsoft.com/office/drawing/2014/main" val="355672058"/>
                    </a:ext>
                  </a:extLst>
                </a:gridCol>
                <a:gridCol w="539348">
                  <a:extLst>
                    <a:ext uri="{9D8B030D-6E8A-4147-A177-3AD203B41FA5}">
                      <a16:colId xmlns:a16="http://schemas.microsoft.com/office/drawing/2014/main" val="20002"/>
                    </a:ext>
                  </a:extLst>
                </a:gridCol>
                <a:gridCol w="654214">
                  <a:extLst>
                    <a:ext uri="{9D8B030D-6E8A-4147-A177-3AD203B41FA5}">
                      <a16:colId xmlns:a16="http://schemas.microsoft.com/office/drawing/2014/main" val="20003"/>
                    </a:ext>
                  </a:extLst>
                </a:gridCol>
                <a:gridCol w="5873350">
                  <a:extLst>
                    <a:ext uri="{9D8B030D-6E8A-4147-A177-3AD203B41FA5}">
                      <a16:colId xmlns:a16="http://schemas.microsoft.com/office/drawing/2014/main" val="20004"/>
                    </a:ext>
                  </a:extLst>
                </a:gridCol>
              </a:tblGrid>
              <a:tr h="210313">
                <a:tc>
                  <a:txBody>
                    <a:bodyPr/>
                    <a:lstStyle/>
                    <a:p>
                      <a:pPr marL="113030">
                        <a:lnSpc>
                          <a:spcPct val="100000"/>
                        </a:lnSpc>
                        <a:spcBef>
                          <a:spcPts val="345"/>
                        </a:spcBef>
                      </a:pPr>
                      <a:r>
                        <a:rPr sz="1000" b="1" dirty="0">
                          <a:solidFill>
                            <a:srgbClr val="FFFFFF"/>
                          </a:solidFill>
                          <a:latin typeface="Verdana"/>
                          <a:cs typeface="Verdana"/>
                        </a:rPr>
                        <a:t>S.</a:t>
                      </a:r>
                      <a:r>
                        <a:rPr sz="1000" b="1" spc="-60" dirty="0">
                          <a:solidFill>
                            <a:srgbClr val="FFFFFF"/>
                          </a:solidFill>
                          <a:latin typeface="Verdana"/>
                          <a:cs typeface="Verdana"/>
                        </a:rPr>
                        <a:t> </a:t>
                      </a:r>
                      <a:r>
                        <a:rPr sz="1000" b="1" spc="5" dirty="0">
                          <a:solidFill>
                            <a:srgbClr val="FFFFFF"/>
                          </a:solidFill>
                          <a:latin typeface="Verdana"/>
                          <a:cs typeface="Verdana"/>
                        </a:rPr>
                        <a:t>No.</a:t>
                      </a:r>
                      <a:endParaRPr sz="1000" dirty="0">
                        <a:latin typeface="Verdana"/>
                        <a:cs typeface="Verdana"/>
                      </a:endParaRPr>
                    </a:p>
                  </a:txBody>
                  <a:tcPr marL="0" marR="0" marT="43815" marB="0">
                    <a:lnL w="12700">
                      <a:solidFill>
                        <a:srgbClr val="FFFFFF"/>
                      </a:solidFill>
                      <a:prstDash val="solid"/>
                    </a:lnL>
                    <a:lnR w="12700" cap="flat" cmpd="sng" algn="ctr">
                      <a:solidFill>
                        <a:srgbClr val="FFFFFF"/>
                      </a:solidFill>
                      <a:prstDash val="solid"/>
                      <a:round/>
                      <a:headEnd type="none" w="med" len="med"/>
                      <a:tailEnd type="none" w="med" len="med"/>
                    </a:lnR>
                    <a:lnT w="12700">
                      <a:solidFill>
                        <a:srgbClr val="FFFFFF"/>
                      </a:solidFill>
                      <a:prstDash val="solid"/>
                    </a:lnT>
                    <a:solidFill>
                      <a:srgbClr val="A9D18E"/>
                    </a:solidFill>
                  </a:tcPr>
                </a:tc>
                <a:tc>
                  <a:txBody>
                    <a:bodyPr/>
                    <a:lstStyle/>
                    <a:p>
                      <a:pPr>
                        <a:lnSpc>
                          <a:spcPct val="100000"/>
                        </a:lnSpc>
                      </a:pPr>
                      <a:endParaRPr sz="1000">
                        <a:latin typeface="Times New Roman"/>
                        <a:cs typeface="Times New Roman"/>
                      </a:endParaRPr>
                    </a:p>
                  </a:txBody>
                  <a:tcPr marL="0" marR="0" marT="0" marB="0">
                    <a:lnL w="12700" cap="flat" cmpd="sng" algn="ctr">
                      <a:solidFill>
                        <a:srgbClr val="FFFFFF"/>
                      </a:solidFill>
                      <a:prstDash val="solid"/>
                      <a:round/>
                      <a:headEnd type="none" w="med" len="med"/>
                      <a:tailEnd type="none" w="med" len="med"/>
                    </a:lnL>
                    <a:lnT w="12700">
                      <a:solidFill>
                        <a:srgbClr val="FFFFFF"/>
                      </a:solidFill>
                      <a:prstDash val="solid"/>
                    </a:lnT>
                    <a:solidFill>
                      <a:srgbClr val="A9D18E"/>
                    </a:solidFill>
                  </a:tcPr>
                </a:tc>
                <a:tc>
                  <a:txBody>
                    <a:bodyPr/>
                    <a:lstStyle/>
                    <a:p>
                      <a:pPr>
                        <a:lnSpc>
                          <a:spcPct val="100000"/>
                        </a:lnSpc>
                      </a:pPr>
                      <a:endParaRPr sz="1000">
                        <a:latin typeface="Times New Roman"/>
                        <a:cs typeface="Times New Roman"/>
                      </a:endParaRPr>
                    </a:p>
                  </a:txBody>
                  <a:tcPr marL="0" marR="0" marT="0" marB="0">
                    <a:lnT w="12700">
                      <a:solidFill>
                        <a:srgbClr val="FFFFFF"/>
                      </a:solidFill>
                      <a:prstDash val="solid"/>
                    </a:lnT>
                    <a:solidFill>
                      <a:srgbClr val="A9D18E"/>
                    </a:solidFill>
                  </a:tcPr>
                </a:tc>
                <a:tc>
                  <a:txBody>
                    <a:bodyPr/>
                    <a:lstStyle/>
                    <a:p>
                      <a:pPr>
                        <a:lnSpc>
                          <a:spcPct val="100000"/>
                        </a:lnSpc>
                      </a:pPr>
                      <a:endParaRPr sz="1000">
                        <a:latin typeface="Times New Roman"/>
                        <a:cs typeface="Times New Roman"/>
                      </a:endParaRPr>
                    </a:p>
                  </a:txBody>
                  <a:tcPr marL="0" marR="0" marT="0" marB="0">
                    <a:lnT w="12700">
                      <a:solidFill>
                        <a:srgbClr val="FFFFFF"/>
                      </a:solidFill>
                      <a:prstDash val="solid"/>
                    </a:lnT>
                    <a:solidFill>
                      <a:srgbClr val="A9D18E"/>
                    </a:solidFill>
                  </a:tcPr>
                </a:tc>
                <a:tc>
                  <a:txBody>
                    <a:bodyPr/>
                    <a:lstStyle/>
                    <a:p>
                      <a:pPr>
                        <a:lnSpc>
                          <a:spcPct val="100000"/>
                        </a:lnSpc>
                      </a:pPr>
                      <a:endParaRPr sz="1000">
                        <a:latin typeface="Times New Roman"/>
                        <a:cs typeface="Times New Roman"/>
                      </a:endParaRPr>
                    </a:p>
                  </a:txBody>
                  <a:tcPr marL="0" marR="0" marT="0" marB="0">
                    <a:lnT w="12700">
                      <a:solidFill>
                        <a:srgbClr val="FFFFFF"/>
                      </a:solidFill>
                      <a:prstDash val="solid"/>
                    </a:lnT>
                    <a:solidFill>
                      <a:srgbClr val="A9D18E"/>
                    </a:solidFill>
                  </a:tcPr>
                </a:tc>
                <a:tc>
                  <a:txBody>
                    <a:bodyPr/>
                    <a:lstStyle/>
                    <a:p>
                      <a:pPr>
                        <a:lnSpc>
                          <a:spcPct val="100000"/>
                        </a:lnSpc>
                      </a:pPr>
                      <a:endParaRPr sz="1000">
                        <a:latin typeface="Times New Roman"/>
                        <a:cs typeface="Times New Roman"/>
                      </a:endParaRPr>
                    </a:p>
                  </a:txBody>
                  <a:tcPr marL="0" marR="0" marT="0" marB="0">
                    <a:lnT w="12700">
                      <a:solidFill>
                        <a:srgbClr val="FFFFFF"/>
                      </a:solidFill>
                      <a:prstDash val="solid"/>
                    </a:lnT>
                    <a:solidFill>
                      <a:srgbClr val="A9D18E"/>
                    </a:solidFill>
                  </a:tcPr>
                </a:tc>
                <a:tc>
                  <a:txBody>
                    <a:bodyPr/>
                    <a:lstStyle/>
                    <a:p>
                      <a:pPr marL="2001520">
                        <a:lnSpc>
                          <a:spcPct val="100000"/>
                        </a:lnSpc>
                        <a:spcBef>
                          <a:spcPts val="345"/>
                        </a:spcBef>
                      </a:pPr>
                      <a:r>
                        <a:rPr sz="1000" b="1" dirty="0">
                          <a:solidFill>
                            <a:srgbClr val="FFFFFF"/>
                          </a:solidFill>
                          <a:latin typeface="Verdana"/>
                          <a:cs typeface="Verdana"/>
                        </a:rPr>
                        <a:t>Contents</a:t>
                      </a:r>
                      <a:endParaRPr sz="1000" dirty="0">
                        <a:latin typeface="Verdana"/>
                        <a:cs typeface="Verdana"/>
                      </a:endParaRPr>
                    </a:p>
                  </a:txBody>
                  <a:tcPr marL="0" marR="0" marT="43815" marB="0">
                    <a:lnR w="12700">
                      <a:solidFill>
                        <a:srgbClr val="FFFFFF"/>
                      </a:solidFill>
                      <a:prstDash val="solid"/>
                    </a:lnR>
                    <a:lnT w="12700">
                      <a:solidFill>
                        <a:srgbClr val="FFFFFF"/>
                      </a:solidFill>
                      <a:prstDash val="solid"/>
                    </a:lnT>
                    <a:solidFill>
                      <a:srgbClr val="A9D18E"/>
                    </a:solidFill>
                  </a:tcPr>
                </a:tc>
                <a:extLst>
                  <a:ext uri="{0D108BD9-81ED-4DB2-BD59-A6C34878D82A}">
                    <a16:rowId xmlns:a16="http://schemas.microsoft.com/office/drawing/2014/main" val="10001"/>
                  </a:ext>
                </a:extLst>
              </a:tr>
              <a:tr h="3143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  6.</a:t>
                      </a:r>
                    </a:p>
                  </a:txBody>
                  <a:tcPr anchor="ctr"/>
                </a:tc>
                <a:tc gridSpan="6">
                  <a:txBody>
                    <a:bodyPr/>
                    <a:lstStyle/>
                    <a:p>
                      <a:pPr algn="just" fontAlgn="ctr"/>
                      <a:r>
                        <a:rPr lang="en-US" sz="1000" b="1" i="0" u="none" strike="noStrike" spc="15" dirty="0">
                          <a:solidFill>
                            <a:schemeClr val="tx1"/>
                          </a:solidFill>
                          <a:effectLst/>
                          <a:latin typeface="Verdana" panose="020B0604030504040204" pitchFamily="34" charset="0"/>
                          <a:ea typeface="Verdana" panose="020B0604030504040204" pitchFamily="34" charset="0"/>
                        </a:rPr>
                        <a:t>West India WSF Market Analysis</a:t>
                      </a:r>
                      <a:endParaRPr lang="en-IN" sz="1000" b="1" i="0" u="none" strike="noStrike" dirty="0">
                        <a:solidFill>
                          <a:schemeClr val="tx1"/>
                        </a:solidFill>
                        <a:effectLst/>
                        <a:latin typeface="Verdana" panose="020B0604030504040204" pitchFamily="34" charset="0"/>
                        <a:ea typeface="Verdana" panose="020B0604030504040204" pitchFamily="34" charset="0"/>
                      </a:endParaRPr>
                    </a:p>
                  </a:txBody>
                  <a:tcPr anchor="ctr"/>
                </a:tc>
                <a:tc hMerge="1">
                  <a:txBody>
                    <a:bodyPr/>
                    <a:lstStyle/>
                    <a:p>
                      <a:pPr algn="just" fontAlgn="ctr"/>
                      <a:r>
                        <a:rPr lang="en-US" sz="1000" b="1"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North India Phthalic Anhydride Demand Outlook, 2015-2035, By Value &amp; Volume</a:t>
                      </a:r>
                      <a:endParaRPr lang="en-IN" sz="10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hMerge="1">
                  <a:txBody>
                    <a:bodyPr/>
                    <a:lstStyle/>
                    <a:p>
                      <a:endParaRPr lang="en-IN"/>
                    </a:p>
                  </a:txBody>
                  <a:tcPr/>
                </a:tc>
                <a:tc hMerge="1">
                  <a:txBody>
                    <a:bodyPr/>
                    <a:lstStyle/>
                    <a:p>
                      <a:pPr marL="99060">
                        <a:lnSpc>
                          <a:spcPct val="100000"/>
                        </a:lnSpc>
                        <a:spcBef>
                          <a:spcPts val="360"/>
                        </a:spcBef>
                      </a:pPr>
                      <a:endParaRPr sz="1000" dirty="0">
                        <a:latin typeface="Verdana"/>
                        <a:cs typeface="Verdana"/>
                      </a:endParaRPr>
                    </a:p>
                  </a:txBody>
                  <a:tcPr marL="0" marR="0" marB="0"/>
                </a:tc>
                <a:tc hMerge="1">
                  <a:txBody>
                    <a:bodyPr/>
                    <a:lstStyle/>
                    <a:p>
                      <a:pPr marL="111125" marR="565150" lvl="0" indent="0" defTabSz="914400" eaLnBrk="1" fontAlgn="auto" latinLnBrk="0" hangingPunct="1">
                        <a:lnSpc>
                          <a:spcPct val="100000"/>
                        </a:lnSpc>
                        <a:spcBef>
                          <a:spcPts val="36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Verdana"/>
                        <a:ea typeface="+mn-ea"/>
                        <a:cs typeface="Verdana"/>
                      </a:endParaRPr>
                    </a:p>
                  </a:txBody>
                  <a:tcPr marL="0" marR="0" marB="0"/>
                </a:tc>
                <a:tc hMerge="1">
                  <a:txBody>
                    <a:bodyPr/>
                    <a:lstStyle/>
                    <a:p>
                      <a:endParaRPr lang="en-IN"/>
                    </a:p>
                  </a:txBody>
                  <a:tcPr/>
                </a:tc>
                <a:extLst>
                  <a:ext uri="{0D108BD9-81ED-4DB2-BD59-A6C34878D82A}">
                    <a16:rowId xmlns:a16="http://schemas.microsoft.com/office/drawing/2014/main" val="800571243"/>
                  </a:ext>
                </a:extLst>
              </a:tr>
              <a:tr h="314325">
                <a:tc>
                  <a:txBody>
                    <a:bodyPr/>
                    <a:lstStyle/>
                    <a:p>
                      <a:pPr algn="ct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tc>
                <a:tc>
                  <a:txBody>
                    <a:bodyPr/>
                    <a:lstStyle/>
                    <a:p>
                      <a:pPr marL="0" algn="ctr" defTabSz="9144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6.1.</a:t>
                      </a:r>
                    </a:p>
                  </a:txBody>
                  <a:tcPr marL="9525" marR="9525" marT="9525" marB="0"/>
                </a:tc>
                <a:tc gridSpan="5">
                  <a:txBody>
                    <a:bodyPr/>
                    <a:lstStyle/>
                    <a:p>
                      <a:r>
                        <a:rPr lang="en-US" sz="1000" b="0"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By Type &amp; End Use Demand Outlook, 2015-2035, By Value &amp; Volume</a:t>
                      </a:r>
                    </a:p>
                    <a:p>
                      <a:pPr marL="0" algn="ctr" defTabSz="9144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rPr>
                        <a:t> </a:t>
                      </a:r>
                    </a:p>
                  </a:txBody>
                  <a:tcPr marL="9525" marR="9525" marT="9525" marB="0"/>
                </a:tc>
                <a:tc hMerge="1">
                  <a:txBody>
                    <a:bodyPr/>
                    <a:lstStyle/>
                    <a:p>
                      <a:endParaRPr lang="en-IN"/>
                    </a:p>
                  </a:txBody>
                  <a:tcPr/>
                </a:tc>
                <a:tc hMerge="1">
                  <a:txBody>
                    <a:bodyPr/>
                    <a:lstStyle/>
                    <a:p>
                      <a:pPr marL="111125" marR="565150" lvl="0" indent="0" defTabSz="914400" eaLnBrk="1" fontAlgn="auto" latinLnBrk="0" hangingPunct="1">
                        <a:lnSpc>
                          <a:spcPct val="100000"/>
                        </a:lnSpc>
                        <a:spcBef>
                          <a:spcPts val="36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Verdana"/>
                        <a:ea typeface="+mn-ea"/>
                        <a:cs typeface="Verdana"/>
                      </a:endParaRPr>
                    </a:p>
                  </a:txBody>
                  <a:tcPr marL="0" marR="0" marB="0"/>
                </a:tc>
                <a:tc hMerge="1">
                  <a:txBody>
                    <a:bodyPr/>
                    <a:lstStyle/>
                    <a:p>
                      <a:endParaRPr lang="en-IN"/>
                    </a:p>
                  </a:txBody>
                  <a:tcPr/>
                </a:tc>
                <a:tc hMerge="1">
                  <a:txBody>
                    <a:bodyPr/>
                    <a:lstStyle/>
                    <a:p>
                      <a:pPr marL="0" algn="ctr" defTabSz="9144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17.1.</a:t>
                      </a:r>
                    </a:p>
                  </a:txBody>
                  <a:tcPr marL="9525" marR="9525" marT="9525" marB="0" anchor="ctr"/>
                </a:tc>
                <a:extLst>
                  <a:ext uri="{0D108BD9-81ED-4DB2-BD59-A6C34878D82A}">
                    <a16:rowId xmlns:a16="http://schemas.microsoft.com/office/drawing/2014/main" val="1028276514"/>
                  </a:ext>
                </a:extLst>
              </a:tr>
              <a:tr h="3143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  7.</a:t>
                      </a:r>
                    </a:p>
                  </a:txBody>
                  <a:tcPr anchor="ctr"/>
                </a:tc>
                <a:tc gridSpan="6">
                  <a:txBody>
                    <a:bodyPr/>
                    <a:lstStyle/>
                    <a:p>
                      <a:pPr algn="just" fontAlgn="ctr"/>
                      <a:r>
                        <a:rPr lang="en-US" sz="1000" b="1" i="0" u="none" strike="noStrike" spc="15" dirty="0">
                          <a:solidFill>
                            <a:schemeClr val="tx1"/>
                          </a:solidFill>
                          <a:effectLst/>
                          <a:latin typeface="Verdana" panose="020B0604030504040204" pitchFamily="34" charset="0"/>
                          <a:ea typeface="Verdana" panose="020B0604030504040204" pitchFamily="34" charset="0"/>
                        </a:rPr>
                        <a:t>South India WSF Market Analysis</a:t>
                      </a:r>
                      <a:endParaRPr lang="en-IN" sz="1000" b="1" i="0" u="none" strike="noStrike" dirty="0">
                        <a:solidFill>
                          <a:schemeClr val="tx1"/>
                        </a:solidFill>
                        <a:effectLst/>
                        <a:latin typeface="Verdana" panose="020B0604030504040204" pitchFamily="34" charset="0"/>
                        <a:ea typeface="Verdana" panose="020B0604030504040204" pitchFamily="34" charset="0"/>
                      </a:endParaRPr>
                    </a:p>
                  </a:txBody>
                  <a:tcPr anchor="ctr"/>
                </a:tc>
                <a:tc hMerge="1">
                  <a:txBody>
                    <a:bodyPr/>
                    <a:lstStyle/>
                    <a:p>
                      <a:pPr algn="just" fontAlgn="ctr"/>
                      <a:r>
                        <a:rPr lang="en-US" sz="1000" b="1"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North India Phthalic Anhydride Demand Outlook, 2015-2035, By Value &amp; Volume</a:t>
                      </a:r>
                      <a:endParaRPr lang="en-IN" sz="10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hMerge="1">
                  <a:txBody>
                    <a:bodyPr/>
                    <a:lstStyle/>
                    <a:p>
                      <a:endParaRPr lang="en-IN"/>
                    </a:p>
                  </a:txBody>
                  <a:tcPr/>
                </a:tc>
                <a:tc hMerge="1">
                  <a:txBody>
                    <a:bodyPr/>
                    <a:lstStyle/>
                    <a:p>
                      <a:pPr marL="99060">
                        <a:lnSpc>
                          <a:spcPct val="100000"/>
                        </a:lnSpc>
                        <a:spcBef>
                          <a:spcPts val="360"/>
                        </a:spcBef>
                      </a:pPr>
                      <a:endParaRPr sz="1000" dirty="0">
                        <a:latin typeface="Verdana"/>
                        <a:cs typeface="Verdana"/>
                      </a:endParaRPr>
                    </a:p>
                  </a:txBody>
                  <a:tcPr marL="0" marR="0" marB="0"/>
                </a:tc>
                <a:tc hMerge="1">
                  <a:txBody>
                    <a:bodyPr/>
                    <a:lstStyle/>
                    <a:p>
                      <a:pPr marL="111125" marR="565150" lvl="0" indent="0" defTabSz="914400" eaLnBrk="1" fontAlgn="auto" latinLnBrk="0" hangingPunct="1">
                        <a:lnSpc>
                          <a:spcPct val="100000"/>
                        </a:lnSpc>
                        <a:spcBef>
                          <a:spcPts val="36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Verdana"/>
                        <a:ea typeface="+mn-ea"/>
                        <a:cs typeface="Verdana"/>
                      </a:endParaRPr>
                    </a:p>
                  </a:txBody>
                  <a:tcPr marL="0" marR="0" marB="0"/>
                </a:tc>
                <a:tc hMerge="1">
                  <a:txBody>
                    <a:bodyPr/>
                    <a:lstStyle/>
                    <a:p>
                      <a:endParaRPr lang="en-IN"/>
                    </a:p>
                  </a:txBody>
                  <a:tcPr/>
                </a:tc>
                <a:extLst>
                  <a:ext uri="{0D108BD9-81ED-4DB2-BD59-A6C34878D82A}">
                    <a16:rowId xmlns:a16="http://schemas.microsoft.com/office/drawing/2014/main" val="2049188853"/>
                  </a:ext>
                </a:extLst>
              </a:tr>
              <a:tr h="314325">
                <a:tc>
                  <a:txBody>
                    <a:bodyPr/>
                    <a:lstStyle/>
                    <a:p>
                      <a:pPr algn="ct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tc>
                <a:tc>
                  <a:txBody>
                    <a:bodyPr/>
                    <a:lstStyle/>
                    <a:p>
                      <a:pPr marL="0" algn="ctr" defTabSz="9144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7.1.</a:t>
                      </a:r>
                    </a:p>
                  </a:txBody>
                  <a:tcPr marL="9525" marR="9525" marT="9525" marB="0" anchor="ctr"/>
                </a:tc>
                <a:tc gridSpan="5">
                  <a:txBody>
                    <a:bodyPr/>
                    <a:lstStyle/>
                    <a:p>
                      <a:r>
                        <a:rPr lang="en-US" sz="1000" b="0"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By Type &amp; End Use Demand Outlook, 2015-2035, By Value &amp; Volume</a:t>
                      </a:r>
                      <a:endParaRPr lang="en-IN" sz="1000" dirty="0">
                        <a:solidFill>
                          <a:schemeClr val="tx1"/>
                        </a:solidFill>
                        <a:latin typeface="Verdana" panose="020B0604030504040204" pitchFamily="34" charset="0"/>
                        <a:ea typeface="Verdana" panose="020B0604030504040204" pitchFamily="34" charset="0"/>
                      </a:endParaRPr>
                    </a:p>
                  </a:txBody>
                  <a:tcPr marL="9525" marR="9525" marT="9525" marB="0" anchor="ctr"/>
                </a:tc>
                <a:tc hMerge="1">
                  <a:txBody>
                    <a:bodyPr/>
                    <a:lstStyle/>
                    <a:p>
                      <a:endParaRPr lang="en-IN"/>
                    </a:p>
                  </a:txBody>
                  <a:tcPr/>
                </a:tc>
                <a:tc hMerge="1">
                  <a:txBody>
                    <a:bodyPr/>
                    <a:lstStyle/>
                    <a:p>
                      <a:pPr marL="111125" marR="565150" lvl="0" indent="0" defTabSz="914400" eaLnBrk="1" fontAlgn="auto" latinLnBrk="0" hangingPunct="1">
                        <a:lnSpc>
                          <a:spcPct val="100000"/>
                        </a:lnSpc>
                        <a:spcBef>
                          <a:spcPts val="36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Verdana"/>
                        <a:ea typeface="+mn-ea"/>
                        <a:cs typeface="Verdana"/>
                      </a:endParaRPr>
                    </a:p>
                  </a:txBody>
                  <a:tcPr marL="0" marR="0" marB="0"/>
                </a:tc>
                <a:tc hMerge="1">
                  <a:txBody>
                    <a:bodyPr/>
                    <a:lstStyle/>
                    <a:p>
                      <a:endParaRPr lang="en-IN"/>
                    </a:p>
                  </a:txBody>
                  <a:tcPr/>
                </a:tc>
                <a:tc hMerge="1">
                  <a:txBody>
                    <a:bodyPr/>
                    <a:lstStyle/>
                    <a:p>
                      <a:pPr marL="0" algn="ctr" defTabSz="914400" rtl="0" eaLnBrk="1" fontAlgn="ctr" latinLnBrk="0" hangingPunct="1"/>
                      <a:endPar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extLst>
                  <a:ext uri="{0D108BD9-81ED-4DB2-BD59-A6C34878D82A}">
                    <a16:rowId xmlns:a16="http://schemas.microsoft.com/office/drawing/2014/main" val="3716385387"/>
                  </a:ext>
                </a:extLst>
              </a:tr>
              <a:tr h="3143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  8.</a:t>
                      </a:r>
                    </a:p>
                  </a:txBody>
                  <a:tcPr anchor="ctr"/>
                </a:tc>
                <a:tc gridSpan="6">
                  <a:txBody>
                    <a:bodyPr/>
                    <a:lstStyle/>
                    <a:p>
                      <a:pPr algn="just" fontAlgn="ctr"/>
                      <a:r>
                        <a:rPr lang="en-US" sz="1000" b="1" i="0" u="none" strike="noStrike" spc="15" dirty="0">
                          <a:solidFill>
                            <a:schemeClr val="tx1"/>
                          </a:solidFill>
                          <a:effectLst/>
                          <a:latin typeface="Verdana" panose="020B0604030504040204" pitchFamily="34" charset="0"/>
                          <a:ea typeface="Verdana" panose="020B0604030504040204" pitchFamily="34" charset="0"/>
                        </a:rPr>
                        <a:t>North India WSF Market Analysis</a:t>
                      </a:r>
                      <a:endParaRPr lang="en-IN" sz="1000" b="1" i="0" u="none" strike="noStrike" dirty="0">
                        <a:solidFill>
                          <a:schemeClr val="tx1"/>
                        </a:solidFill>
                        <a:effectLst/>
                        <a:latin typeface="Verdana" panose="020B0604030504040204" pitchFamily="34" charset="0"/>
                        <a:ea typeface="Verdana" panose="020B0604030504040204" pitchFamily="34" charset="0"/>
                      </a:endParaRPr>
                    </a:p>
                  </a:txBody>
                  <a:tcPr anchor="ctr"/>
                </a:tc>
                <a:tc hMerge="1">
                  <a:txBody>
                    <a:bodyPr/>
                    <a:lstStyle/>
                    <a:p>
                      <a:pPr algn="just" fontAlgn="ctr"/>
                      <a:r>
                        <a:rPr lang="en-US" sz="1000" b="1"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North India Phthalic Anhydride Demand Outlook, 2015-2035, By Value &amp; Volume</a:t>
                      </a:r>
                      <a:endParaRPr lang="en-IN" sz="10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hMerge="1">
                  <a:txBody>
                    <a:bodyPr/>
                    <a:lstStyle/>
                    <a:p>
                      <a:endParaRPr lang="en-IN"/>
                    </a:p>
                  </a:txBody>
                  <a:tcPr/>
                </a:tc>
                <a:tc hMerge="1">
                  <a:txBody>
                    <a:bodyPr/>
                    <a:lstStyle/>
                    <a:p>
                      <a:pPr marL="99060">
                        <a:lnSpc>
                          <a:spcPct val="100000"/>
                        </a:lnSpc>
                        <a:spcBef>
                          <a:spcPts val="360"/>
                        </a:spcBef>
                      </a:pPr>
                      <a:endParaRPr sz="1000" dirty="0">
                        <a:latin typeface="Verdana"/>
                        <a:cs typeface="Verdana"/>
                      </a:endParaRPr>
                    </a:p>
                  </a:txBody>
                  <a:tcPr marL="0" marR="0" marB="0"/>
                </a:tc>
                <a:tc hMerge="1">
                  <a:txBody>
                    <a:bodyPr/>
                    <a:lstStyle/>
                    <a:p>
                      <a:pPr marL="111125" marR="565150" lvl="0" indent="0" defTabSz="914400" eaLnBrk="1" fontAlgn="auto" latinLnBrk="0" hangingPunct="1">
                        <a:lnSpc>
                          <a:spcPct val="100000"/>
                        </a:lnSpc>
                        <a:spcBef>
                          <a:spcPts val="36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Verdana"/>
                        <a:ea typeface="+mn-ea"/>
                        <a:cs typeface="Verdana"/>
                      </a:endParaRPr>
                    </a:p>
                  </a:txBody>
                  <a:tcPr marL="0" marR="0" marB="0"/>
                </a:tc>
                <a:tc hMerge="1">
                  <a:txBody>
                    <a:bodyPr/>
                    <a:lstStyle/>
                    <a:p>
                      <a:endParaRPr lang="en-IN"/>
                    </a:p>
                  </a:txBody>
                  <a:tcPr/>
                </a:tc>
                <a:extLst>
                  <a:ext uri="{0D108BD9-81ED-4DB2-BD59-A6C34878D82A}">
                    <a16:rowId xmlns:a16="http://schemas.microsoft.com/office/drawing/2014/main" val="2302462351"/>
                  </a:ext>
                </a:extLst>
              </a:tr>
              <a:tr h="314325">
                <a:tc>
                  <a:txBody>
                    <a:bodyPr/>
                    <a:lstStyle/>
                    <a:p>
                      <a:pPr algn="ct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tc>
                <a:tc>
                  <a:txBody>
                    <a:bodyPr/>
                    <a:lstStyle/>
                    <a:p>
                      <a:pPr marL="0" algn="ctr" defTabSz="9144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8.1.</a:t>
                      </a:r>
                    </a:p>
                  </a:txBody>
                  <a:tcPr marL="9525" marR="9525" marT="9525" marB="0" anchor="ctr"/>
                </a:tc>
                <a:tc gridSpan="5">
                  <a:txBody>
                    <a:bodyPr/>
                    <a:lstStyle/>
                    <a:p>
                      <a:r>
                        <a:rPr lang="en-US" sz="1000" b="0"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By Type &amp; End Use Demand Outlook, 2015-2035, By Value &amp; Volume</a:t>
                      </a:r>
                      <a:endParaRPr lang="en-IN" sz="1000" dirty="0">
                        <a:solidFill>
                          <a:schemeClr val="tx1"/>
                        </a:solidFill>
                        <a:latin typeface="Verdana" panose="020B0604030504040204" pitchFamily="34" charset="0"/>
                        <a:ea typeface="Verdana" panose="020B0604030504040204" pitchFamily="34" charset="0"/>
                      </a:endParaRPr>
                    </a:p>
                  </a:txBody>
                  <a:tcPr marL="9525" marR="9525" marT="9525" marB="0" anchor="ctr"/>
                </a:tc>
                <a:tc hMerge="1">
                  <a:txBody>
                    <a:bodyPr/>
                    <a:lstStyle/>
                    <a:p>
                      <a:endParaRPr lang="en-IN"/>
                    </a:p>
                  </a:txBody>
                  <a:tcPr/>
                </a:tc>
                <a:tc hMerge="1">
                  <a:txBody>
                    <a:bodyPr/>
                    <a:lstStyle/>
                    <a:p>
                      <a:pPr marL="111125" marR="565150" lvl="0" indent="0" defTabSz="914400" eaLnBrk="1" fontAlgn="auto" latinLnBrk="0" hangingPunct="1">
                        <a:lnSpc>
                          <a:spcPct val="100000"/>
                        </a:lnSpc>
                        <a:spcBef>
                          <a:spcPts val="36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Verdana"/>
                        <a:ea typeface="+mn-ea"/>
                        <a:cs typeface="Verdana"/>
                      </a:endParaRPr>
                    </a:p>
                  </a:txBody>
                  <a:tcPr marL="0" marR="0" marB="0"/>
                </a:tc>
                <a:tc hMerge="1">
                  <a:txBody>
                    <a:bodyPr/>
                    <a:lstStyle/>
                    <a:p>
                      <a:endParaRPr lang="en-IN"/>
                    </a:p>
                  </a:txBody>
                  <a:tcPr/>
                </a:tc>
                <a:tc hMerge="1">
                  <a:txBody>
                    <a:bodyPr/>
                    <a:lstStyle/>
                    <a:p>
                      <a:pPr marL="0" algn="ctr" defTabSz="914400" rtl="0" eaLnBrk="1" fontAlgn="ctr" latinLnBrk="0" hangingPunct="1"/>
                      <a:endPar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extLst>
                  <a:ext uri="{0D108BD9-81ED-4DB2-BD59-A6C34878D82A}">
                    <a16:rowId xmlns:a16="http://schemas.microsoft.com/office/drawing/2014/main" val="800252939"/>
                  </a:ext>
                </a:extLst>
              </a:tr>
              <a:tr h="3143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  9.</a:t>
                      </a:r>
                    </a:p>
                  </a:txBody>
                  <a:tcPr anchor="ctr"/>
                </a:tc>
                <a:tc gridSpan="6">
                  <a:txBody>
                    <a:bodyPr/>
                    <a:lstStyle/>
                    <a:p>
                      <a:pPr algn="just" fontAlgn="ctr"/>
                      <a:r>
                        <a:rPr lang="en-US" sz="1000" b="1" i="0" u="none" strike="noStrike" spc="15" dirty="0">
                          <a:solidFill>
                            <a:schemeClr val="tx1"/>
                          </a:solidFill>
                          <a:effectLst/>
                          <a:latin typeface="Verdana" panose="020B0604030504040204" pitchFamily="34" charset="0"/>
                          <a:ea typeface="Verdana" panose="020B0604030504040204" pitchFamily="34" charset="0"/>
                        </a:rPr>
                        <a:t>East India WSF Market Analysis</a:t>
                      </a:r>
                      <a:endParaRPr lang="en-IN" sz="1000" b="1" i="0" u="none" strike="noStrike" dirty="0">
                        <a:solidFill>
                          <a:schemeClr val="tx1"/>
                        </a:solidFill>
                        <a:effectLst/>
                        <a:latin typeface="Verdana" panose="020B0604030504040204" pitchFamily="34" charset="0"/>
                        <a:ea typeface="Verdana" panose="020B0604030504040204" pitchFamily="34" charset="0"/>
                      </a:endParaRPr>
                    </a:p>
                  </a:txBody>
                  <a:tcPr anchor="ctr"/>
                </a:tc>
                <a:tc hMerge="1">
                  <a:txBody>
                    <a:bodyPr/>
                    <a:lstStyle/>
                    <a:p>
                      <a:pPr algn="just" fontAlgn="ctr"/>
                      <a:r>
                        <a:rPr lang="en-US" sz="1000" b="1"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North India Phthalic Anhydride Demand Outlook, 2015-2035, By Value &amp; Volume</a:t>
                      </a:r>
                      <a:endParaRPr lang="en-IN" sz="10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hMerge="1">
                  <a:txBody>
                    <a:bodyPr/>
                    <a:lstStyle/>
                    <a:p>
                      <a:endParaRPr lang="en-IN" dirty="0"/>
                    </a:p>
                  </a:txBody>
                  <a:tcPr/>
                </a:tc>
                <a:tc hMerge="1">
                  <a:txBody>
                    <a:bodyPr/>
                    <a:lstStyle/>
                    <a:p>
                      <a:pPr marL="99060">
                        <a:lnSpc>
                          <a:spcPct val="100000"/>
                        </a:lnSpc>
                        <a:spcBef>
                          <a:spcPts val="360"/>
                        </a:spcBef>
                      </a:pPr>
                      <a:endParaRPr sz="1000" dirty="0">
                        <a:latin typeface="Verdana"/>
                        <a:cs typeface="Verdana"/>
                      </a:endParaRPr>
                    </a:p>
                  </a:txBody>
                  <a:tcPr marL="0" marR="0" marB="0"/>
                </a:tc>
                <a:tc hMerge="1">
                  <a:txBody>
                    <a:bodyPr/>
                    <a:lstStyle/>
                    <a:p>
                      <a:pPr marL="111125" marR="565150" lvl="0" indent="0" defTabSz="914400" eaLnBrk="1" fontAlgn="auto" latinLnBrk="0" hangingPunct="1">
                        <a:lnSpc>
                          <a:spcPct val="100000"/>
                        </a:lnSpc>
                        <a:spcBef>
                          <a:spcPts val="36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Verdana"/>
                        <a:ea typeface="+mn-ea"/>
                        <a:cs typeface="Verdana"/>
                      </a:endParaRPr>
                    </a:p>
                  </a:txBody>
                  <a:tcPr marL="0" marR="0" marB="0"/>
                </a:tc>
                <a:tc hMerge="1">
                  <a:txBody>
                    <a:bodyPr/>
                    <a:lstStyle/>
                    <a:p>
                      <a:endParaRPr lang="en-IN"/>
                    </a:p>
                  </a:txBody>
                  <a:tcPr/>
                </a:tc>
                <a:extLst>
                  <a:ext uri="{0D108BD9-81ED-4DB2-BD59-A6C34878D82A}">
                    <a16:rowId xmlns:a16="http://schemas.microsoft.com/office/drawing/2014/main" val="176612038"/>
                  </a:ext>
                </a:extLst>
              </a:tr>
              <a:tr h="314325">
                <a:tc>
                  <a:txBody>
                    <a:bodyPr/>
                    <a:lstStyle/>
                    <a:p>
                      <a:pPr algn="ct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tc>
                <a:tc>
                  <a:txBody>
                    <a:bodyPr/>
                    <a:lstStyle/>
                    <a:p>
                      <a:pPr marL="0" algn="ctr" defTabSz="9144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9.1.</a:t>
                      </a:r>
                    </a:p>
                  </a:txBody>
                  <a:tcPr marL="9525" marR="9525" marT="9525" marB="0" anchor="ctr"/>
                </a:tc>
                <a:tc gridSpan="5">
                  <a:txBody>
                    <a:bodyPr/>
                    <a:lstStyle/>
                    <a:p>
                      <a:r>
                        <a:rPr lang="en-US" sz="1000" b="0"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By Type &amp; End Use Demand Outlook, 2015-2035, By Value &amp; Volume</a:t>
                      </a:r>
                      <a:endParaRPr lang="en-IN" sz="1000" dirty="0">
                        <a:solidFill>
                          <a:schemeClr val="tx1"/>
                        </a:solidFill>
                        <a:latin typeface="Verdana" panose="020B0604030504040204" pitchFamily="34" charset="0"/>
                        <a:ea typeface="Verdana" panose="020B0604030504040204" pitchFamily="34" charset="0"/>
                      </a:endParaRPr>
                    </a:p>
                  </a:txBody>
                  <a:tcPr marL="9525" marR="9525" marT="9525" marB="0" anchor="ctr"/>
                </a:tc>
                <a:tc hMerge="1">
                  <a:txBody>
                    <a:bodyPr/>
                    <a:lstStyle/>
                    <a:p>
                      <a:endParaRPr lang="en-IN"/>
                    </a:p>
                  </a:txBody>
                  <a:tcPr/>
                </a:tc>
                <a:tc hMerge="1">
                  <a:txBody>
                    <a:bodyPr/>
                    <a:lstStyle/>
                    <a:p>
                      <a:pPr marL="111125" marR="565150" lvl="0" indent="0" defTabSz="914400" eaLnBrk="1" fontAlgn="auto" latinLnBrk="0" hangingPunct="1">
                        <a:lnSpc>
                          <a:spcPct val="100000"/>
                        </a:lnSpc>
                        <a:spcBef>
                          <a:spcPts val="36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Verdana"/>
                        <a:ea typeface="+mn-ea"/>
                        <a:cs typeface="Verdana"/>
                      </a:endParaRPr>
                    </a:p>
                  </a:txBody>
                  <a:tcPr marL="0" marR="0" marB="0"/>
                </a:tc>
                <a:tc hMerge="1">
                  <a:txBody>
                    <a:bodyPr/>
                    <a:lstStyle/>
                    <a:p>
                      <a:endParaRPr lang="en-IN"/>
                    </a:p>
                  </a:txBody>
                  <a:tcPr/>
                </a:tc>
                <a:tc hMerge="1">
                  <a:txBody>
                    <a:bodyPr/>
                    <a:lstStyle/>
                    <a:p>
                      <a:pPr marL="0" algn="ctr" defTabSz="914400" rtl="0" eaLnBrk="1" fontAlgn="ctr" latinLnBrk="0" hangingPunct="1"/>
                      <a:endPar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extLst>
                  <a:ext uri="{0D108BD9-81ED-4DB2-BD59-A6C34878D82A}">
                    <a16:rowId xmlns:a16="http://schemas.microsoft.com/office/drawing/2014/main" val="3358778820"/>
                  </a:ext>
                </a:extLst>
              </a:tr>
              <a:tr h="314325">
                <a:tc>
                  <a:txBody>
                    <a:bodyPr/>
                    <a:lstStyle/>
                    <a:p>
                      <a:pPr marL="1905" algn="ctr">
                        <a:lnSpc>
                          <a:spcPct val="100000"/>
                        </a:lnSpc>
                        <a:spcBef>
                          <a:spcPts val="355"/>
                        </a:spcBef>
                      </a:pPr>
                      <a:r>
                        <a:rPr lang="en-US" sz="1000" b="1" dirty="0">
                          <a:latin typeface="Verdana" panose="020B0604030504040204" pitchFamily="34" charset="0"/>
                          <a:ea typeface="Verdana" panose="020B0604030504040204" pitchFamily="34" charset="0"/>
                          <a:cs typeface="Verdana"/>
                        </a:rPr>
                        <a:t>10</a:t>
                      </a:r>
                      <a:r>
                        <a:rPr sz="1000" b="1" dirty="0">
                          <a:latin typeface="Verdana" panose="020B0604030504040204" pitchFamily="34" charset="0"/>
                          <a:ea typeface="Verdana" panose="020B0604030504040204" pitchFamily="34" charset="0"/>
                          <a:cs typeface="Verdana"/>
                        </a:rPr>
                        <a:t>.</a:t>
                      </a:r>
                      <a:endParaRPr sz="1000" dirty="0">
                        <a:latin typeface="Verdana" panose="020B0604030504040204" pitchFamily="34" charset="0"/>
                        <a:ea typeface="Verdana" panose="020B0604030504040204" pitchFamily="34" charset="0"/>
                        <a:cs typeface="Verdana"/>
                      </a:endParaRPr>
                    </a:p>
                  </a:txBody>
                  <a:tcPr marL="0" marR="0" marT="45085" marB="0"/>
                </a:tc>
                <a:tc gridSpan="6">
                  <a:txBody>
                    <a:bodyPr/>
                    <a:lstStyle/>
                    <a:p>
                      <a:pPr marL="91440" marR="259715" lvl="0" indent="0" algn="just" defTabSz="914400" eaLnBrk="1" fontAlgn="auto" latinLnBrk="0" hangingPunct="1">
                        <a:lnSpc>
                          <a:spcPct val="100000"/>
                        </a:lnSpc>
                        <a:spcBef>
                          <a:spcPts val="355"/>
                        </a:spcBef>
                        <a:spcAft>
                          <a:spcPts val="0"/>
                        </a:spcAft>
                        <a:buClrTx/>
                        <a:buSzTx/>
                        <a:buFontTx/>
                        <a:buNone/>
                        <a:tabLst/>
                        <a:defRPr/>
                      </a:pPr>
                      <a:r>
                        <a:rPr lang="en-US" sz="1000" b="1"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Market Dynamics</a:t>
                      </a:r>
                      <a:endParaRPr lang="en-IN" sz="10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45085" marB="0"/>
                </a:tc>
                <a:tc hMerge="1">
                  <a:txBody>
                    <a:bodyPr/>
                    <a:lstStyle/>
                    <a:p>
                      <a:endParaRPr lang="en-IN"/>
                    </a:p>
                  </a:txBody>
                  <a:tcPr/>
                </a:tc>
                <a:tc hMerge="1">
                  <a:txBody>
                    <a:bodyPr/>
                    <a:lstStyle/>
                    <a:p>
                      <a:endParaRPr lang="en-IN"/>
                    </a:p>
                  </a:txBody>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2655922406"/>
                  </a:ext>
                </a:extLst>
              </a:tr>
              <a:tr h="314325">
                <a:tc>
                  <a:txBody>
                    <a:bodyPr/>
                    <a:lstStyle/>
                    <a:p>
                      <a:pPr algn="ct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tc>
                <a:tc>
                  <a:txBody>
                    <a:bodyPr/>
                    <a:lstStyle/>
                    <a:p>
                      <a:pPr marR="6985" algn="ctr">
                        <a:lnSpc>
                          <a:spcPct val="100000"/>
                        </a:lnSpc>
                        <a:spcBef>
                          <a:spcPts val="359"/>
                        </a:spcBef>
                      </a:pPr>
                      <a:r>
                        <a:rPr lang="en-US" sz="1000" dirty="0">
                          <a:latin typeface="Verdana" panose="020B0604030504040204" pitchFamily="34" charset="0"/>
                          <a:ea typeface="Verdana" panose="020B0604030504040204" pitchFamily="34" charset="0"/>
                          <a:cs typeface="Verdana"/>
                        </a:rPr>
                        <a:t>10</a:t>
                      </a:r>
                      <a:r>
                        <a:rPr sz="1000" dirty="0">
                          <a:latin typeface="Verdana" panose="020B0604030504040204" pitchFamily="34" charset="0"/>
                          <a:ea typeface="Verdana" panose="020B0604030504040204" pitchFamily="34" charset="0"/>
                          <a:cs typeface="Verdana"/>
                        </a:rPr>
                        <a:t>.1.</a:t>
                      </a:r>
                    </a:p>
                  </a:txBody>
                  <a:tcPr marL="0" marR="0" marT="45719" marB="0" anchor="ctr"/>
                </a:tc>
                <a:tc gridSpan="5">
                  <a:txBody>
                    <a:bodyPr/>
                    <a:lstStyle/>
                    <a:p>
                      <a:r>
                        <a:rPr lang="en-US" sz="1000" b="0" i="0" u="none" strike="noStrike" spc="15" dirty="0">
                          <a:solidFill>
                            <a:schemeClr val="tx1"/>
                          </a:solidFill>
                          <a:effectLst/>
                          <a:latin typeface="Verdana" panose="020B0604030504040204" pitchFamily="34" charset="0"/>
                          <a:ea typeface="Verdana" panose="020B0604030504040204" pitchFamily="34" charset="0"/>
                        </a:rPr>
                        <a:t>  Growth Drivers</a:t>
                      </a:r>
                      <a:endParaRPr lang="en-IN" sz="1000" dirty="0">
                        <a:solidFill>
                          <a:schemeClr val="tx1"/>
                        </a:solidFill>
                        <a:latin typeface="Verdana" panose="020B0604030504040204" pitchFamily="34" charset="0"/>
                        <a:ea typeface="Verdana" panose="020B0604030504040204" pitchFamily="34" charset="0"/>
                      </a:endParaRPr>
                    </a:p>
                  </a:txBody>
                  <a:tcPr marL="0" marR="0" marT="45719" marB="0" anchor="ctr"/>
                </a:tc>
                <a:tc hMerge="1">
                  <a:txBody>
                    <a:bodyPr/>
                    <a:lstStyle/>
                    <a:p>
                      <a:pPr marR="6985" algn="ctr">
                        <a:lnSpc>
                          <a:spcPct val="100000"/>
                        </a:lnSpc>
                        <a:spcBef>
                          <a:spcPts val="359"/>
                        </a:spcBef>
                      </a:pPr>
                      <a:endParaRPr sz="1000" dirty="0">
                        <a:latin typeface="Verdana"/>
                        <a:cs typeface="Verdana"/>
                      </a:endParaRPr>
                    </a:p>
                  </a:txBody>
                  <a:tcPr marL="0" marR="0" marT="45719" marB="0"/>
                </a:tc>
                <a:tc hMerge="1">
                  <a:txBody>
                    <a:bodyPr/>
                    <a:lstStyle/>
                    <a:p>
                      <a:r>
                        <a:rPr lang="en-US" sz="1000" b="0"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By Import Price</a:t>
                      </a:r>
                      <a:endParaRPr lang="en-IN" sz="1000" dirty="0">
                        <a:solidFill>
                          <a:schemeClr val="tx1"/>
                        </a:solidFill>
                      </a:endParaRPr>
                    </a:p>
                  </a:txBody>
                  <a:tcPr marL="0" marR="0" marT="45719"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2174799300"/>
                  </a:ext>
                </a:extLst>
              </a:tr>
              <a:tr h="314325">
                <a:tc>
                  <a:txBody>
                    <a:bodyPr/>
                    <a:lstStyle/>
                    <a:p>
                      <a:pPr algn="ct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tc>
                <a:tc>
                  <a:txBody>
                    <a:bodyPr/>
                    <a:lstStyle/>
                    <a:p>
                      <a:pPr marR="6985" algn="ctr">
                        <a:lnSpc>
                          <a:spcPct val="100000"/>
                        </a:lnSpc>
                        <a:spcBef>
                          <a:spcPts val="359"/>
                        </a:spcBef>
                      </a:pPr>
                      <a:r>
                        <a:rPr lang="en-US" sz="1000" dirty="0">
                          <a:latin typeface="Verdana" panose="020B0604030504040204" pitchFamily="34" charset="0"/>
                          <a:ea typeface="Verdana" panose="020B0604030504040204" pitchFamily="34" charset="0"/>
                          <a:cs typeface="Verdana"/>
                        </a:rPr>
                        <a:t>10</a:t>
                      </a:r>
                      <a:r>
                        <a:rPr sz="1000" dirty="0">
                          <a:latin typeface="Verdana" panose="020B0604030504040204" pitchFamily="34" charset="0"/>
                          <a:ea typeface="Verdana" panose="020B0604030504040204" pitchFamily="34" charset="0"/>
                          <a:cs typeface="Verdana"/>
                        </a:rPr>
                        <a:t>.</a:t>
                      </a:r>
                      <a:r>
                        <a:rPr lang="en-US" sz="1000" dirty="0">
                          <a:latin typeface="Verdana" panose="020B0604030504040204" pitchFamily="34" charset="0"/>
                          <a:ea typeface="Verdana" panose="020B0604030504040204" pitchFamily="34" charset="0"/>
                          <a:cs typeface="Verdana"/>
                        </a:rPr>
                        <a:t>2</a:t>
                      </a:r>
                      <a:r>
                        <a:rPr sz="1000" dirty="0">
                          <a:latin typeface="Verdana" panose="020B0604030504040204" pitchFamily="34" charset="0"/>
                          <a:ea typeface="Verdana" panose="020B0604030504040204" pitchFamily="34" charset="0"/>
                          <a:cs typeface="Verdana"/>
                        </a:rPr>
                        <a:t>.</a:t>
                      </a:r>
                    </a:p>
                  </a:txBody>
                  <a:tcPr marL="0" marR="0" marT="45719" marB="0" anchor="ctr"/>
                </a:tc>
                <a:tc gridSpan="5">
                  <a:txBody>
                    <a:bodyPr/>
                    <a:lstStyle/>
                    <a:p>
                      <a:pPr marL="91440">
                        <a:lnSpc>
                          <a:spcPct val="100000"/>
                        </a:lnSpc>
                        <a:spcBef>
                          <a:spcPts val="359"/>
                        </a:spcBef>
                      </a:pPr>
                      <a:r>
                        <a:rPr lang="en-US" sz="1000" dirty="0">
                          <a:latin typeface="Verdana" panose="020B0604030504040204" pitchFamily="34" charset="0"/>
                          <a:ea typeface="Verdana" panose="020B0604030504040204" pitchFamily="34" charset="0"/>
                        </a:rPr>
                        <a:t>Challenges</a:t>
                      </a:r>
                      <a:endParaRPr sz="1000" dirty="0">
                        <a:latin typeface="Verdana" panose="020B0604030504040204" pitchFamily="34" charset="0"/>
                        <a:ea typeface="Verdana" panose="020B0604030504040204" pitchFamily="34" charset="0"/>
                      </a:endParaRPr>
                    </a:p>
                  </a:txBody>
                  <a:tcPr marL="0" marR="0" marT="45719" marB="0" anchor="ctr"/>
                </a:tc>
                <a:tc hMerge="1">
                  <a:txBody>
                    <a:bodyPr/>
                    <a:lstStyle/>
                    <a:p>
                      <a:pPr marR="6985" algn="ctr">
                        <a:lnSpc>
                          <a:spcPct val="100000"/>
                        </a:lnSpc>
                        <a:spcBef>
                          <a:spcPts val="359"/>
                        </a:spcBef>
                      </a:pPr>
                      <a:endParaRPr sz="1000" dirty="0">
                        <a:latin typeface="Verdana"/>
                        <a:cs typeface="Verdana"/>
                      </a:endParaRPr>
                    </a:p>
                  </a:txBody>
                  <a:tcPr marL="0" marR="0" marT="45719" marB="0"/>
                </a:tc>
                <a:tc hMerge="1">
                  <a:txBody>
                    <a:bodyPr/>
                    <a:lstStyle/>
                    <a:p>
                      <a:pPr marL="91440">
                        <a:lnSpc>
                          <a:spcPct val="100000"/>
                        </a:lnSpc>
                        <a:spcBef>
                          <a:spcPts val="359"/>
                        </a:spcBef>
                      </a:pPr>
                      <a:r>
                        <a:rPr lang="en-US" sz="1000" dirty="0">
                          <a:latin typeface="Verdana"/>
                          <a:cs typeface="Verdana"/>
                        </a:rPr>
                        <a:t>By Domestic Sales</a:t>
                      </a:r>
                      <a:endParaRPr sz="1000" dirty="0">
                        <a:latin typeface="Verdana"/>
                        <a:cs typeface="Verdana"/>
                      </a:endParaRPr>
                    </a:p>
                  </a:txBody>
                  <a:tcPr marL="0" marR="0" marT="45719"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3505571729"/>
                  </a:ext>
                </a:extLst>
              </a:tr>
              <a:tr h="314325">
                <a:tc>
                  <a:txBody>
                    <a:bodyPr/>
                    <a:lstStyle/>
                    <a:p>
                      <a:pPr algn="ct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tc>
                <a:tc>
                  <a:txBody>
                    <a:bodyPr/>
                    <a:lstStyle/>
                    <a:p>
                      <a:pPr marR="6985" algn="ctr">
                        <a:lnSpc>
                          <a:spcPct val="100000"/>
                        </a:lnSpc>
                        <a:spcBef>
                          <a:spcPts val="359"/>
                        </a:spcBef>
                      </a:pPr>
                      <a:r>
                        <a:rPr lang="en-US" sz="1000" dirty="0">
                          <a:latin typeface="Verdana" panose="020B0604030504040204" pitchFamily="34" charset="0"/>
                          <a:ea typeface="Verdana" panose="020B0604030504040204" pitchFamily="34" charset="0"/>
                          <a:cs typeface="Verdana"/>
                        </a:rPr>
                        <a:t>10</a:t>
                      </a:r>
                      <a:r>
                        <a:rPr sz="1000" dirty="0">
                          <a:latin typeface="Verdana" panose="020B0604030504040204" pitchFamily="34" charset="0"/>
                          <a:ea typeface="Verdana" panose="020B0604030504040204" pitchFamily="34" charset="0"/>
                          <a:cs typeface="Verdana"/>
                        </a:rPr>
                        <a:t>.</a:t>
                      </a:r>
                      <a:r>
                        <a:rPr lang="en-US" sz="1000" dirty="0">
                          <a:latin typeface="Verdana" panose="020B0604030504040204" pitchFamily="34" charset="0"/>
                          <a:ea typeface="Verdana" panose="020B0604030504040204" pitchFamily="34" charset="0"/>
                          <a:cs typeface="Verdana"/>
                        </a:rPr>
                        <a:t>3</a:t>
                      </a:r>
                      <a:r>
                        <a:rPr sz="1000" dirty="0">
                          <a:latin typeface="Verdana" panose="020B0604030504040204" pitchFamily="34" charset="0"/>
                          <a:ea typeface="Verdana" panose="020B0604030504040204" pitchFamily="34" charset="0"/>
                          <a:cs typeface="Verdana"/>
                        </a:rPr>
                        <a:t>.</a:t>
                      </a:r>
                    </a:p>
                  </a:txBody>
                  <a:tcPr marL="0" marR="0" marT="45719" marB="0" anchor="ctr"/>
                </a:tc>
                <a:tc gridSpan="5">
                  <a:txBody>
                    <a:bodyPr/>
                    <a:lstStyle/>
                    <a:p>
                      <a:pPr marL="91440">
                        <a:lnSpc>
                          <a:spcPct val="100000"/>
                        </a:lnSpc>
                        <a:spcBef>
                          <a:spcPts val="359"/>
                        </a:spcBef>
                      </a:pPr>
                      <a:r>
                        <a:rPr lang="en-US" sz="1000" dirty="0">
                          <a:latin typeface="Verdana" panose="020B0604030504040204" pitchFamily="34" charset="0"/>
                          <a:ea typeface="Verdana" panose="020B0604030504040204" pitchFamily="34" charset="0"/>
                        </a:rPr>
                        <a:t>Trends and Developments</a:t>
                      </a:r>
                      <a:endParaRPr sz="1000" dirty="0">
                        <a:latin typeface="Verdana" panose="020B0604030504040204" pitchFamily="34" charset="0"/>
                        <a:ea typeface="Verdana" panose="020B0604030504040204" pitchFamily="34" charset="0"/>
                      </a:endParaRPr>
                    </a:p>
                  </a:txBody>
                  <a:tcPr marL="0" marR="0" marT="45719" marB="0" anchor="ctr"/>
                </a:tc>
                <a:tc hMerge="1">
                  <a:txBody>
                    <a:bodyPr/>
                    <a:lstStyle/>
                    <a:p>
                      <a:pPr marR="6985" algn="ctr">
                        <a:lnSpc>
                          <a:spcPct val="100000"/>
                        </a:lnSpc>
                        <a:spcBef>
                          <a:spcPts val="359"/>
                        </a:spcBef>
                      </a:pPr>
                      <a:endParaRPr sz="1000" dirty="0">
                        <a:latin typeface="Verdana"/>
                        <a:cs typeface="Verdana"/>
                      </a:endParaRPr>
                    </a:p>
                  </a:txBody>
                  <a:tcPr marL="0" marR="0" marT="45719" marB="0"/>
                </a:tc>
                <a:tc hMerge="1">
                  <a:txBody>
                    <a:bodyPr/>
                    <a:lstStyle/>
                    <a:p>
                      <a:pPr marL="91440">
                        <a:lnSpc>
                          <a:spcPct val="100000"/>
                        </a:lnSpc>
                        <a:spcBef>
                          <a:spcPts val="359"/>
                        </a:spcBef>
                      </a:pPr>
                      <a:r>
                        <a:rPr lang="en-US" sz="1000" dirty="0">
                          <a:latin typeface="Verdana"/>
                          <a:cs typeface="Verdana"/>
                        </a:rPr>
                        <a:t>By Domestic Sales</a:t>
                      </a:r>
                      <a:endParaRPr sz="1000" dirty="0">
                        <a:latin typeface="Verdana"/>
                        <a:cs typeface="Verdana"/>
                      </a:endParaRPr>
                    </a:p>
                  </a:txBody>
                  <a:tcPr marL="0" marR="0" marT="45719"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798947001"/>
                  </a:ext>
                </a:extLst>
              </a:tr>
            </a:tbl>
          </a:graphicData>
        </a:graphic>
      </p:graphicFrame>
      <p:sp>
        <p:nvSpPr>
          <p:cNvPr id="8" name="object 24">
            <a:extLst>
              <a:ext uri="{FF2B5EF4-FFF2-40B4-BE49-F238E27FC236}">
                <a16:creationId xmlns:a16="http://schemas.microsoft.com/office/drawing/2014/main" id="{DA5F6BC3-1D65-4DDE-9EDB-B6041418D980}"/>
              </a:ext>
            </a:extLst>
          </p:cNvPr>
          <p:cNvSpPr txBox="1">
            <a:spLocks noGrp="1"/>
          </p:cNvSpPr>
          <p:nvPr>
            <p:ph type="ftr" sz="quarter" idx="5"/>
          </p:nvPr>
        </p:nvSpPr>
        <p:spPr>
          <a:xfrm>
            <a:off x="138099" y="6717218"/>
            <a:ext cx="628650" cy="105157"/>
          </a:xfrm>
          <a:prstGeom prst="rect">
            <a:avLst/>
          </a:prstGeom>
        </p:spPr>
        <p:txBody>
          <a:bodyPr vert="horz" wrap="square" lIns="0" tIns="12700" rIns="0" bIns="0" rtlCol="0">
            <a:spAutoFit/>
          </a:bodyPr>
          <a:lstStyle/>
          <a:p>
            <a:pPr algn="ctr">
              <a:lnSpc>
                <a:spcPct val="100000"/>
              </a:lnSpc>
              <a:spcBef>
                <a:spcPts val="100"/>
              </a:spcBef>
            </a:pPr>
            <a:r>
              <a:rPr dirty="0"/>
              <a:t>©</a:t>
            </a:r>
            <a:r>
              <a:rPr spc="-50" dirty="0"/>
              <a:t> </a:t>
            </a:r>
            <a:r>
              <a:rPr lang="en-IN" spc="-5" dirty="0"/>
              <a:t>ChemAnalyst</a:t>
            </a:r>
            <a:endParaRPr spc="-5" dirty="0"/>
          </a:p>
        </p:txBody>
      </p:sp>
    </p:spTree>
    <p:extLst>
      <p:ext uri="{BB962C8B-B14F-4D97-AF65-F5344CB8AC3E}">
        <p14:creationId xmlns:p14="http://schemas.microsoft.com/office/powerpoint/2010/main" val="7131253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4294967295"/>
          </p:nvPr>
        </p:nvSpPr>
        <p:spPr>
          <a:xfrm>
            <a:off x="304800" y="68762"/>
            <a:ext cx="5677477" cy="492443"/>
          </a:xfrm>
        </p:spPr>
        <p:txBody>
          <a:bodyPr wrap="square" lIns="0" tIns="0" rIns="0" bIns="0">
            <a:spAutoFit/>
          </a:bodyPr>
          <a:lstStyle/>
          <a:p>
            <a:pPr algn="l" rtl="0"/>
            <a:r>
              <a:rPr lang="en-US" sz="1600" b="1" kern="1200" dirty="0">
                <a:solidFill>
                  <a:prstClr val="black"/>
                </a:solidFill>
                <a:latin typeface="Arial" panose="020B0604020202020204" pitchFamily="34" charset="0"/>
                <a:cs typeface="Arial" panose="020B0604020202020204" pitchFamily="34" charset="0"/>
              </a:rPr>
              <a:t>Mono Potassium Phosphate Water Soluble Fertilizer </a:t>
            </a:r>
            <a:r>
              <a:rPr lang="en-IN" sz="1600" b="1" kern="1200" dirty="0">
                <a:solidFill>
                  <a:prstClr val="black"/>
                </a:solidFill>
                <a:latin typeface="Arial" panose="020B0604020202020204" pitchFamily="34" charset="0"/>
                <a:cs typeface="Arial" panose="020B0604020202020204" pitchFamily="34" charset="0"/>
              </a:rPr>
              <a:t>Market Share, By End Use</a:t>
            </a:r>
          </a:p>
        </p:txBody>
      </p:sp>
      <p:sp>
        <p:nvSpPr>
          <p:cNvPr id="8" name="Slide Number Placeholder 7">
            <a:extLst>
              <a:ext uri="{FF2B5EF4-FFF2-40B4-BE49-F238E27FC236}">
                <a16:creationId xmlns:a16="http://schemas.microsoft.com/office/drawing/2014/main" id="{0B961F7D-3BD9-44E7-9209-12390C56400D}"/>
              </a:ext>
            </a:extLst>
          </p:cNvPr>
          <p:cNvSpPr txBox="1">
            <a:spLocks/>
          </p:cNvSpPr>
          <p:nvPr/>
        </p:nvSpPr>
        <p:spPr>
          <a:xfrm>
            <a:off x="8679480" y="6581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40</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D7CC7456-CD95-4041-BAED-0CD33653F4CD}"/>
              </a:ext>
            </a:extLst>
          </p:cNvPr>
          <p:cNvSpPr txBox="1"/>
          <p:nvPr/>
        </p:nvSpPr>
        <p:spPr>
          <a:xfrm>
            <a:off x="7483317" y="6464154"/>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6" name="TextBox 15">
            <a:extLst>
              <a:ext uri="{FF2B5EF4-FFF2-40B4-BE49-F238E27FC236}">
                <a16:creationId xmlns:a16="http://schemas.microsoft.com/office/drawing/2014/main" id="{B42DF98D-1FE0-4D46-94D4-B0EE89049A76}"/>
              </a:ext>
            </a:extLst>
          </p:cNvPr>
          <p:cNvSpPr txBox="1"/>
          <p:nvPr/>
        </p:nvSpPr>
        <p:spPr>
          <a:xfrm>
            <a:off x="114298" y="578784"/>
            <a:ext cx="8915404" cy="529408"/>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lang="en-IN" sz="1050" b="1" dirty="0">
                <a:solidFill>
                  <a:prstClr val="black"/>
                </a:solidFill>
                <a:latin typeface="Verdana" panose="020B0604030504040204" pitchFamily="34" charset="0"/>
                <a:ea typeface="Verdana" panose="020B0604030504040204" pitchFamily="34" charset="0"/>
                <a:cs typeface="Verdana" panose="020B0604030504040204" pitchFamily="34" charset="0"/>
              </a:rPr>
              <a:t>Table 8: Mono Potassium Phosphate Water Soluble Fertilizer</a:t>
            </a: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Market Share, By End Use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Value (USD Million) &amp; By Volume (</a:t>
            </a:r>
            <a:r>
              <a:rPr kumimoji="0" lang="en-US" sz="1050" b="1"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Kilotonnes</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2017-2035F</a:t>
            </a:r>
          </a:p>
        </p:txBody>
      </p:sp>
      <p:graphicFrame>
        <p:nvGraphicFramePr>
          <p:cNvPr id="17" name="Table 16">
            <a:extLst>
              <a:ext uri="{FF2B5EF4-FFF2-40B4-BE49-F238E27FC236}">
                <a16:creationId xmlns:a16="http://schemas.microsoft.com/office/drawing/2014/main" id="{8A59E21F-7D32-4E36-9DCC-9BDFC61DA822}"/>
              </a:ext>
            </a:extLst>
          </p:cNvPr>
          <p:cNvGraphicFramePr>
            <a:graphicFrameLocks noGrp="1"/>
          </p:cNvGraphicFramePr>
          <p:nvPr/>
        </p:nvGraphicFramePr>
        <p:xfrm>
          <a:off x="132586" y="1219199"/>
          <a:ext cx="8794523" cy="4962672"/>
        </p:xfrm>
        <a:graphic>
          <a:graphicData uri="http://schemas.openxmlformats.org/drawingml/2006/table">
            <a:tbl>
              <a:tblPr>
                <a:tableStyleId>{5940675A-B579-460E-94D1-54222C63F5DA}</a:tableStyleId>
              </a:tblPr>
              <a:tblGrid>
                <a:gridCol w="1470154">
                  <a:extLst>
                    <a:ext uri="{9D8B030D-6E8A-4147-A177-3AD203B41FA5}">
                      <a16:colId xmlns:a16="http://schemas.microsoft.com/office/drawing/2014/main" val="2546617345"/>
                    </a:ext>
                  </a:extLst>
                </a:gridCol>
                <a:gridCol w="563413">
                  <a:extLst>
                    <a:ext uri="{9D8B030D-6E8A-4147-A177-3AD203B41FA5}">
                      <a16:colId xmlns:a16="http://schemas.microsoft.com/office/drawing/2014/main" val="82170870"/>
                    </a:ext>
                  </a:extLst>
                </a:gridCol>
                <a:gridCol w="563413">
                  <a:extLst>
                    <a:ext uri="{9D8B030D-6E8A-4147-A177-3AD203B41FA5}">
                      <a16:colId xmlns:a16="http://schemas.microsoft.com/office/drawing/2014/main" val="3380243027"/>
                    </a:ext>
                  </a:extLst>
                </a:gridCol>
                <a:gridCol w="563413">
                  <a:extLst>
                    <a:ext uri="{9D8B030D-6E8A-4147-A177-3AD203B41FA5}">
                      <a16:colId xmlns:a16="http://schemas.microsoft.com/office/drawing/2014/main" val="1124059270"/>
                    </a:ext>
                  </a:extLst>
                </a:gridCol>
                <a:gridCol w="563413">
                  <a:extLst>
                    <a:ext uri="{9D8B030D-6E8A-4147-A177-3AD203B41FA5}">
                      <a16:colId xmlns:a16="http://schemas.microsoft.com/office/drawing/2014/main" val="1570585755"/>
                    </a:ext>
                  </a:extLst>
                </a:gridCol>
                <a:gridCol w="563413">
                  <a:extLst>
                    <a:ext uri="{9D8B030D-6E8A-4147-A177-3AD203B41FA5}">
                      <a16:colId xmlns:a16="http://schemas.microsoft.com/office/drawing/2014/main" val="2200060425"/>
                    </a:ext>
                  </a:extLst>
                </a:gridCol>
                <a:gridCol w="563413">
                  <a:extLst>
                    <a:ext uri="{9D8B030D-6E8A-4147-A177-3AD203B41FA5}">
                      <a16:colId xmlns:a16="http://schemas.microsoft.com/office/drawing/2014/main" val="4288938939"/>
                    </a:ext>
                  </a:extLst>
                </a:gridCol>
                <a:gridCol w="563413">
                  <a:extLst>
                    <a:ext uri="{9D8B030D-6E8A-4147-A177-3AD203B41FA5}">
                      <a16:colId xmlns:a16="http://schemas.microsoft.com/office/drawing/2014/main" val="4085010043"/>
                    </a:ext>
                  </a:extLst>
                </a:gridCol>
                <a:gridCol w="563413">
                  <a:extLst>
                    <a:ext uri="{9D8B030D-6E8A-4147-A177-3AD203B41FA5}">
                      <a16:colId xmlns:a16="http://schemas.microsoft.com/office/drawing/2014/main" val="1088827350"/>
                    </a:ext>
                  </a:extLst>
                </a:gridCol>
                <a:gridCol w="563413">
                  <a:extLst>
                    <a:ext uri="{9D8B030D-6E8A-4147-A177-3AD203B41FA5}">
                      <a16:colId xmlns:a16="http://schemas.microsoft.com/office/drawing/2014/main" val="1888239691"/>
                    </a:ext>
                  </a:extLst>
                </a:gridCol>
                <a:gridCol w="563413">
                  <a:extLst>
                    <a:ext uri="{9D8B030D-6E8A-4147-A177-3AD203B41FA5}">
                      <a16:colId xmlns:a16="http://schemas.microsoft.com/office/drawing/2014/main" val="3167858240"/>
                    </a:ext>
                  </a:extLst>
                </a:gridCol>
                <a:gridCol w="563413">
                  <a:extLst>
                    <a:ext uri="{9D8B030D-6E8A-4147-A177-3AD203B41FA5}">
                      <a16:colId xmlns:a16="http://schemas.microsoft.com/office/drawing/2014/main" val="4235249343"/>
                    </a:ext>
                  </a:extLst>
                </a:gridCol>
                <a:gridCol w="563413">
                  <a:extLst>
                    <a:ext uri="{9D8B030D-6E8A-4147-A177-3AD203B41FA5}">
                      <a16:colId xmlns:a16="http://schemas.microsoft.com/office/drawing/2014/main" val="371118774"/>
                    </a:ext>
                  </a:extLst>
                </a:gridCol>
                <a:gridCol w="563413">
                  <a:extLst>
                    <a:ext uri="{9D8B030D-6E8A-4147-A177-3AD203B41FA5}">
                      <a16:colId xmlns:a16="http://schemas.microsoft.com/office/drawing/2014/main" val="1561842016"/>
                    </a:ext>
                  </a:extLst>
                </a:gridCol>
              </a:tblGrid>
              <a:tr h="451152">
                <a:tc gridSpan="2">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By End Use </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hMerge="1">
                  <a:txBody>
                    <a:bodyPr/>
                    <a:lstStyle/>
                    <a:p>
                      <a:endParaRPr lang="en-IN"/>
                    </a:p>
                  </a:txBody>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2017</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2021</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2022E</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2023F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2024F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2026F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2027F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2028F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2029F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2030F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extLst>
                  <a:ext uri="{0D108BD9-81ED-4DB2-BD59-A6C34878D82A}">
                    <a16:rowId xmlns:a16="http://schemas.microsoft.com/office/drawing/2014/main" val="736095236"/>
                  </a:ext>
                </a:extLst>
              </a:tr>
              <a:tr h="451152">
                <a:tc rowSpan="2">
                  <a:txBody>
                    <a:bodyPr/>
                    <a:lstStyle/>
                    <a:p>
                      <a:pPr algn="ctr" fontAlgn="ctr"/>
                      <a:r>
                        <a:rPr lang="en-IN" sz="900" u="none" strike="noStrike" dirty="0">
                          <a:effectLst/>
                          <a:latin typeface="Verdana" panose="020B0604030504040204" pitchFamily="34" charset="0"/>
                          <a:ea typeface="Verdana" panose="020B0604030504040204" pitchFamily="34" charset="0"/>
                        </a:rPr>
                        <a:t>Gardening &amp; Horticulture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11.79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15.54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16.60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17.92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19.38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20.92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22.76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24.70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26.85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28.79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30.89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41.97</a:t>
                      </a:r>
                    </a:p>
                  </a:txBody>
                  <a:tcPr marL="9525" marR="9525" marT="9525" marB="0" anchor="ctr"/>
                </a:tc>
                <a:extLst>
                  <a:ext uri="{0D108BD9-81ED-4DB2-BD59-A6C34878D82A}">
                    <a16:rowId xmlns:a16="http://schemas.microsoft.com/office/drawing/2014/main" val="2833964604"/>
                  </a:ext>
                </a:extLst>
              </a:tr>
              <a:tr h="451152">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7.23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9.54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10.19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10.95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11.77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12.70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13.76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14.90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16.15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17.20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18.34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24.61</a:t>
                      </a:r>
                    </a:p>
                  </a:txBody>
                  <a:tcPr marL="9525" marR="9525" marT="9525" marB="0" anchor="ctr"/>
                </a:tc>
                <a:extLst>
                  <a:ext uri="{0D108BD9-81ED-4DB2-BD59-A6C34878D82A}">
                    <a16:rowId xmlns:a16="http://schemas.microsoft.com/office/drawing/2014/main" val="1372216856"/>
                  </a:ext>
                </a:extLst>
              </a:tr>
              <a:tr h="451152">
                <a:tc rowSpan="2">
                  <a:txBody>
                    <a:bodyPr/>
                    <a:lstStyle/>
                    <a:p>
                      <a:pPr algn="ctr" fontAlgn="ctr"/>
                      <a:r>
                        <a:rPr lang="en-IN" sz="900" u="none" strike="noStrike" dirty="0">
                          <a:effectLst/>
                          <a:latin typeface="Verdana" panose="020B0604030504040204" pitchFamily="34" charset="0"/>
                          <a:ea typeface="Verdana" panose="020B0604030504040204" pitchFamily="34" charset="0"/>
                        </a:rPr>
                        <a:t>Foliage Crops</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7.15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9.41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10.05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10.84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11.73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12.67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13.77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14.94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16.22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17.37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18.59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25.12</a:t>
                      </a:r>
                    </a:p>
                  </a:txBody>
                  <a:tcPr marL="9525" marR="9525" marT="9525" marB="0" anchor="ctr"/>
                </a:tc>
                <a:extLst>
                  <a:ext uri="{0D108BD9-81ED-4DB2-BD59-A6C34878D82A}">
                    <a16:rowId xmlns:a16="http://schemas.microsoft.com/office/drawing/2014/main" val="2259304797"/>
                  </a:ext>
                </a:extLst>
              </a:tr>
              <a:tr h="451152">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3.88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5.10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5.46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5.86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6.31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6.81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7.37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8.00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8.65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9.21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9.80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13.10</a:t>
                      </a:r>
                    </a:p>
                  </a:txBody>
                  <a:tcPr marL="9525" marR="9525" marT="9525" marB="0" anchor="ctr"/>
                </a:tc>
                <a:extLst>
                  <a:ext uri="{0D108BD9-81ED-4DB2-BD59-A6C34878D82A}">
                    <a16:rowId xmlns:a16="http://schemas.microsoft.com/office/drawing/2014/main" val="3399116827"/>
                  </a:ext>
                </a:extLst>
              </a:tr>
              <a:tr h="451152">
                <a:tc rowSpan="2">
                  <a:txBody>
                    <a:bodyPr/>
                    <a:lstStyle/>
                    <a:p>
                      <a:pPr algn="ctr" fontAlgn="ctr"/>
                      <a:r>
                        <a:rPr lang="en-IN" sz="900" u="none" strike="noStrike">
                          <a:effectLst/>
                          <a:latin typeface="Verdana" panose="020B0604030504040204" pitchFamily="34" charset="0"/>
                          <a:ea typeface="Verdana" panose="020B0604030504040204" pitchFamily="34" charset="0"/>
                        </a:rPr>
                        <a:t>Fruits &amp; Vegetable</a:t>
                      </a:r>
                      <a:endParaRPr lang="en-IN" sz="900" b="1"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8.30</a:t>
                      </a:r>
                    </a:p>
                  </a:txBody>
                  <a:tcPr marL="9525" marR="9525" marT="9525" marB="0" anchor="ctr"/>
                </a:tc>
                <a:tc>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10.93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11.69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12.60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13.61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14.70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15.98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17.33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18.83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20.20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21.66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29.40</a:t>
                      </a:r>
                    </a:p>
                  </a:txBody>
                  <a:tcPr marL="9525" marR="9525" marT="9525" marB="0" anchor="ctr"/>
                </a:tc>
                <a:extLst>
                  <a:ext uri="{0D108BD9-81ED-4DB2-BD59-A6C34878D82A}">
                    <a16:rowId xmlns:a16="http://schemas.microsoft.com/office/drawing/2014/main" val="1110602595"/>
                  </a:ext>
                </a:extLst>
              </a:tr>
              <a:tr h="451152">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4.89</a:t>
                      </a:r>
                    </a:p>
                  </a:txBody>
                  <a:tcPr marL="9525" marR="9525" marT="9525" marB="0" anchor="ctr"/>
                </a:tc>
                <a:tc>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6.45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6.90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7.41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7.96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8.59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9.30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10.08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10.92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11.65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12.41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16.67</a:t>
                      </a:r>
                    </a:p>
                  </a:txBody>
                  <a:tcPr marL="9525" marR="9525" marT="9525" marB="0" anchor="ctr"/>
                </a:tc>
                <a:extLst>
                  <a:ext uri="{0D108BD9-81ED-4DB2-BD59-A6C34878D82A}">
                    <a16:rowId xmlns:a16="http://schemas.microsoft.com/office/drawing/2014/main" val="1316181384"/>
                  </a:ext>
                </a:extLst>
              </a:tr>
              <a:tr h="451152">
                <a:tc rowSpan="2">
                  <a:txBody>
                    <a:bodyPr/>
                    <a:lstStyle/>
                    <a:p>
                      <a:pPr algn="ctr" fontAlgn="ctr"/>
                      <a:r>
                        <a:rPr lang="en-IN" sz="900" u="none" strike="noStrike">
                          <a:effectLst/>
                          <a:latin typeface="Verdana" panose="020B0604030504040204" pitchFamily="34" charset="0"/>
                          <a:ea typeface="Verdana" panose="020B0604030504040204" pitchFamily="34" charset="0"/>
                        </a:rPr>
                        <a:t>Field &amp; Cash Crops</a:t>
                      </a:r>
                      <a:endParaRPr lang="en-IN" sz="900" b="1"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3.12</a:t>
                      </a:r>
                    </a:p>
                  </a:txBody>
                  <a:tcPr marL="9525" marR="9525" marT="9525" marB="0" anchor="ctr"/>
                </a:tc>
                <a:tc>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4.04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4.28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4.57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4.90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5.25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5.70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6.13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6.62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7.06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7.54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10.19</a:t>
                      </a:r>
                    </a:p>
                  </a:txBody>
                  <a:tcPr marL="9525" marR="9525" marT="9525" marB="0" anchor="ctr"/>
                </a:tc>
                <a:extLst>
                  <a:ext uri="{0D108BD9-81ED-4DB2-BD59-A6C34878D82A}">
                    <a16:rowId xmlns:a16="http://schemas.microsoft.com/office/drawing/2014/main" val="986280555"/>
                  </a:ext>
                </a:extLst>
              </a:tr>
              <a:tr h="451152">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2.12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2.75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2.92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3.11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3.34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3.57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3.87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4.18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4.50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4.79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5.08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6.75</a:t>
                      </a:r>
                    </a:p>
                  </a:txBody>
                  <a:tcPr marL="9525" marR="9525" marT="9525" marB="0" anchor="ctr"/>
                </a:tc>
                <a:extLst>
                  <a:ext uri="{0D108BD9-81ED-4DB2-BD59-A6C34878D82A}">
                    <a16:rowId xmlns:a16="http://schemas.microsoft.com/office/drawing/2014/main" val="1388743580"/>
                  </a:ext>
                </a:extLst>
              </a:tr>
              <a:tr h="451152">
                <a:tc rowSpan="2">
                  <a:txBody>
                    <a:bodyPr/>
                    <a:lstStyle/>
                    <a:p>
                      <a:pPr algn="ctr" fontAlgn="ctr"/>
                      <a:r>
                        <a:rPr lang="en-IN" sz="900" b="1" u="none" strike="noStrike" dirty="0">
                          <a:effectLst/>
                          <a:latin typeface="Verdana" panose="020B0604030504040204" pitchFamily="34" charset="0"/>
                          <a:ea typeface="Verdana" panose="020B0604030504040204" pitchFamily="34" charset="0"/>
                        </a:rPr>
                        <a:t>Total</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30.36</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39.92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42.63</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45.92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49.62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53.53</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58.20</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63.10</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68.52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73.43</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78.69</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106.68</a:t>
                      </a:r>
                    </a:p>
                  </a:txBody>
                  <a:tcPr marL="9525" marR="9525" marT="9525" marB="0" anchor="ctr"/>
                </a:tc>
                <a:extLst>
                  <a:ext uri="{0D108BD9-81ED-4DB2-BD59-A6C34878D82A}">
                    <a16:rowId xmlns:a16="http://schemas.microsoft.com/office/drawing/2014/main" val="892287102"/>
                  </a:ext>
                </a:extLst>
              </a:tr>
              <a:tr h="451152">
                <a:tc vMerge="1">
                  <a:txBody>
                    <a:bodyPr/>
                    <a:lstStyle/>
                    <a:p>
                      <a:endParaRPr lang="en-IN"/>
                    </a:p>
                  </a:txBody>
                  <a:tcP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18.12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23.84</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25.48</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27.32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29.36</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31.67</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34.31</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37.15</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40.23</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42.85</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45.63</a:t>
                      </a:r>
                    </a:p>
                  </a:txBody>
                  <a:tcPr marL="9525" marR="9525" marT="9525" marB="0" anchor="ctr"/>
                </a:tc>
                <a:tc>
                  <a:txBody>
                    <a:bodyPr/>
                    <a:lstStyle/>
                    <a:p>
                      <a:pPr algn="ctr" fontAlgn="ctr"/>
                      <a:r>
                        <a:rPr lang="en-IN" sz="900" b="1" i="0" u="none" strike="noStrike" dirty="0">
                          <a:solidFill>
                            <a:srgbClr val="000000"/>
                          </a:solidFill>
                          <a:effectLst/>
                          <a:latin typeface="Verdana" panose="020B0604030504040204" pitchFamily="34" charset="0"/>
                          <a:ea typeface="Verdana" panose="020B0604030504040204" pitchFamily="34" charset="0"/>
                        </a:rPr>
                        <a:t>61.14</a:t>
                      </a:r>
                    </a:p>
                  </a:txBody>
                  <a:tcPr marL="9525" marR="9525" marT="9525" marB="0" anchor="ctr"/>
                </a:tc>
                <a:extLst>
                  <a:ext uri="{0D108BD9-81ED-4DB2-BD59-A6C34878D82A}">
                    <a16:rowId xmlns:a16="http://schemas.microsoft.com/office/drawing/2014/main" val="1430352171"/>
                  </a:ext>
                </a:extLst>
              </a:tr>
            </a:tbl>
          </a:graphicData>
        </a:graphic>
      </p:graphicFrame>
      <p:sp>
        <p:nvSpPr>
          <p:cNvPr id="2" name="Footer Placeholder 1">
            <a:extLst>
              <a:ext uri="{FF2B5EF4-FFF2-40B4-BE49-F238E27FC236}">
                <a16:creationId xmlns:a16="http://schemas.microsoft.com/office/drawing/2014/main" id="{8F4DA0C4-66A4-49DD-8FA7-B76B162982F6}"/>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4" name="Slide Number Placeholder 3">
            <a:extLst>
              <a:ext uri="{FF2B5EF4-FFF2-40B4-BE49-F238E27FC236}">
                <a16:creationId xmlns:a16="http://schemas.microsoft.com/office/drawing/2014/main" id="{597573A1-EFB1-46BF-BF10-4500CDF3D31F}"/>
              </a:ext>
            </a:extLst>
          </p:cNvPr>
          <p:cNvSpPr>
            <a:spLocks noGrp="1"/>
          </p:cNvSpPr>
          <p:nvPr>
            <p:ph type="sldNum" sz="quarter" idx="7"/>
          </p:nvPr>
        </p:nvSpPr>
        <p:spPr/>
        <p:txBody>
          <a:bodyPr/>
          <a:lstStyle/>
          <a:p>
            <a:pPr marL="38100">
              <a:lnSpc>
                <a:spcPts val="1150"/>
              </a:lnSpc>
            </a:pPr>
            <a:r>
              <a:rPr lang="en-IN" dirty="0"/>
              <a:t>46</a:t>
            </a:r>
          </a:p>
        </p:txBody>
      </p:sp>
    </p:spTree>
    <p:extLst>
      <p:ext uri="{BB962C8B-B14F-4D97-AF65-F5344CB8AC3E}">
        <p14:creationId xmlns:p14="http://schemas.microsoft.com/office/powerpoint/2010/main" val="35705284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4294967295"/>
          </p:nvPr>
        </p:nvSpPr>
        <p:spPr>
          <a:xfrm>
            <a:off x="317396" y="48039"/>
            <a:ext cx="6083404" cy="457200"/>
          </a:xfrm>
          <a:noFill/>
          <a:ln>
            <a:noFill/>
          </a:ln>
        </p:spPr>
        <p:txBody>
          <a:bodyPr wrap="square" lIns="0" tIns="0" rIns="0" bIns="0" anchor="ctr">
            <a:noAutofit/>
          </a:bodyPr>
          <a:lstStyle/>
          <a:p>
            <a:pPr algn="l"/>
            <a:r>
              <a:rPr lang="en-US" b="1" dirty="0">
                <a:solidFill>
                  <a:prstClr val="black"/>
                </a:solidFill>
                <a:latin typeface="Arial" panose="020B0604020202020204" pitchFamily="34" charset="0"/>
                <a:cs typeface="Arial" panose="020B0604020202020204" pitchFamily="34" charset="0"/>
              </a:rPr>
              <a:t>Mono Potassium Phosphate Water Soluble Fertilizer </a:t>
            </a:r>
            <a:r>
              <a:rPr lang="en-IN" b="1" dirty="0">
                <a:solidFill>
                  <a:prstClr val="black"/>
                </a:solidFill>
                <a:latin typeface="Arial" panose="020B0604020202020204" pitchFamily="34" charset="0"/>
                <a:cs typeface="Arial" panose="020B0604020202020204" pitchFamily="34" charset="0"/>
              </a:rPr>
              <a:t>Market Share, By End Use</a:t>
            </a:r>
          </a:p>
        </p:txBody>
      </p:sp>
      <p:sp>
        <p:nvSpPr>
          <p:cNvPr id="8" name="Slide Number Placeholder 7">
            <a:extLst>
              <a:ext uri="{FF2B5EF4-FFF2-40B4-BE49-F238E27FC236}">
                <a16:creationId xmlns:a16="http://schemas.microsoft.com/office/drawing/2014/main" id="{0B961F7D-3BD9-44E7-9209-12390C56400D}"/>
              </a:ext>
            </a:extLst>
          </p:cNvPr>
          <p:cNvSpPr txBox="1">
            <a:spLocks/>
          </p:cNvSpPr>
          <p:nvPr/>
        </p:nvSpPr>
        <p:spPr>
          <a:xfrm>
            <a:off x="8679480" y="6581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41</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36F54838-DCC4-4118-A715-895564CAB047}"/>
              </a:ext>
            </a:extLst>
          </p:cNvPr>
          <p:cNvSpPr txBox="1"/>
          <p:nvPr/>
        </p:nvSpPr>
        <p:spPr>
          <a:xfrm>
            <a:off x="266749" y="672260"/>
            <a:ext cx="8858133" cy="365125"/>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27</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Mono Potassium Phosphate Water Soluble Fertilizer Market Share, By End Use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 2017-2035F</a:t>
            </a:r>
          </a:p>
        </p:txBody>
      </p:sp>
      <p:sp>
        <p:nvSpPr>
          <p:cNvPr id="12" name="TextBox 11">
            <a:extLst>
              <a:ext uri="{FF2B5EF4-FFF2-40B4-BE49-F238E27FC236}">
                <a16:creationId xmlns:a16="http://schemas.microsoft.com/office/drawing/2014/main" id="{D7CC7456-CD95-4041-BAED-0CD33653F4CD}"/>
              </a:ext>
            </a:extLst>
          </p:cNvPr>
          <p:cNvSpPr txBox="1"/>
          <p:nvPr/>
        </p:nvSpPr>
        <p:spPr>
          <a:xfrm>
            <a:off x="7483317" y="6464154"/>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4" name="Chart 13">
            <a:extLst>
              <a:ext uri="{FF2B5EF4-FFF2-40B4-BE49-F238E27FC236}">
                <a16:creationId xmlns:a16="http://schemas.microsoft.com/office/drawing/2014/main" id="{24D1C667-C1FF-466E-BB7A-F37AB158C943}"/>
              </a:ext>
            </a:extLst>
          </p:cNvPr>
          <p:cNvGraphicFramePr/>
          <p:nvPr>
            <p:extLst>
              <p:ext uri="{D42A27DB-BD31-4B8C-83A1-F6EECF244321}">
                <p14:modId xmlns:p14="http://schemas.microsoft.com/office/powerpoint/2010/main" val="2014108703"/>
              </p:ext>
            </p:extLst>
          </p:nvPr>
        </p:nvGraphicFramePr>
        <p:xfrm>
          <a:off x="-87906" y="854822"/>
          <a:ext cx="9231906" cy="4069072"/>
        </p:xfrm>
        <a:graphic>
          <a:graphicData uri="http://schemas.openxmlformats.org/drawingml/2006/chart">
            <c:chart xmlns:c="http://schemas.openxmlformats.org/drawingml/2006/chart" xmlns:r="http://schemas.openxmlformats.org/officeDocument/2006/relationships" r:id="rId3"/>
          </a:graphicData>
        </a:graphic>
      </p:graphicFrame>
      <p:sp>
        <p:nvSpPr>
          <p:cNvPr id="2" name="Footer Placeholder 1">
            <a:extLst>
              <a:ext uri="{FF2B5EF4-FFF2-40B4-BE49-F238E27FC236}">
                <a16:creationId xmlns:a16="http://schemas.microsoft.com/office/drawing/2014/main" id="{97247667-7374-45EC-9DDD-8CFCAAC57D48}"/>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5" name="Slide Number Placeholder 4">
            <a:extLst>
              <a:ext uri="{FF2B5EF4-FFF2-40B4-BE49-F238E27FC236}">
                <a16:creationId xmlns:a16="http://schemas.microsoft.com/office/drawing/2014/main" id="{88C98B65-AC48-47AA-979D-159D1C011CF3}"/>
              </a:ext>
            </a:extLst>
          </p:cNvPr>
          <p:cNvSpPr>
            <a:spLocks noGrp="1"/>
          </p:cNvSpPr>
          <p:nvPr>
            <p:ph type="sldNum" sz="quarter" idx="7"/>
          </p:nvPr>
        </p:nvSpPr>
        <p:spPr/>
        <p:txBody>
          <a:bodyPr/>
          <a:lstStyle/>
          <a:p>
            <a:pPr marL="38100">
              <a:lnSpc>
                <a:spcPts val="1150"/>
              </a:lnSpc>
            </a:pPr>
            <a:r>
              <a:rPr lang="en-IN" dirty="0"/>
              <a:t>47</a:t>
            </a:r>
          </a:p>
        </p:txBody>
      </p:sp>
    </p:spTree>
    <p:extLst>
      <p:ext uri="{BB962C8B-B14F-4D97-AF65-F5344CB8AC3E}">
        <p14:creationId xmlns:p14="http://schemas.microsoft.com/office/powerpoint/2010/main" val="33284199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ext&#10;&#10;Description automatically generated">
            <a:extLst>
              <a:ext uri="{FF2B5EF4-FFF2-40B4-BE49-F238E27FC236}">
                <a16:creationId xmlns:a16="http://schemas.microsoft.com/office/drawing/2014/main" id="{45583966-5582-472F-BCE9-C17A7AE990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5154" y="0"/>
            <a:ext cx="2028825" cy="523875"/>
          </a:xfrm>
          <a:prstGeom prst="rect">
            <a:avLst/>
          </a:prstGeom>
        </p:spPr>
      </p:pic>
      <p:sp>
        <p:nvSpPr>
          <p:cNvPr id="3" name="object 3"/>
          <p:cNvSpPr txBox="1">
            <a:spLocks noGrp="1"/>
          </p:cNvSpPr>
          <p:nvPr>
            <p:ph type="title"/>
          </p:nvPr>
        </p:nvSpPr>
        <p:spPr>
          <a:xfrm>
            <a:off x="0" y="685800"/>
            <a:ext cx="9126511" cy="319318"/>
          </a:xfrm>
          <a:prstGeom prst="rect">
            <a:avLst/>
          </a:prstGeom>
        </p:spPr>
        <p:txBody>
          <a:bodyPr vert="horz" wrap="square" lIns="0" tIns="11430" rIns="0" bIns="0" rtlCol="0">
            <a:spAutoFit/>
          </a:bodyPr>
          <a:lstStyle/>
          <a:p>
            <a:pPr marL="12700" algn="ctr">
              <a:lnSpc>
                <a:spcPct val="100000"/>
              </a:lnSpc>
              <a:spcBef>
                <a:spcPts val="90"/>
              </a:spcBef>
              <a:tabLst>
                <a:tab pos="3808095" algn="l"/>
              </a:tabLst>
            </a:pPr>
            <a:r>
              <a:rPr lang="en-US" sz="2000" spc="-30" dirty="0">
                <a:solidFill>
                  <a:schemeClr val="tx1"/>
                </a:solidFill>
                <a:latin typeface="Arial"/>
                <a:cs typeface="Arial"/>
              </a:rPr>
              <a:t>West India WSF Market Outlook (2022-2035)</a:t>
            </a:r>
          </a:p>
        </p:txBody>
      </p:sp>
      <p:pic>
        <p:nvPicPr>
          <p:cNvPr id="5" name="Picture 4" descr="Rows of plants in rows&#10;&#10;Description automatically generated with low confidence">
            <a:extLst>
              <a:ext uri="{FF2B5EF4-FFF2-40B4-BE49-F238E27FC236}">
                <a16:creationId xmlns:a16="http://schemas.microsoft.com/office/drawing/2014/main" id="{703ABAC9-410A-417C-B3FE-AFE405B4BCED}"/>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810000" y="1570269"/>
            <a:ext cx="4956615" cy="3717461"/>
          </a:xfrm>
          <a:prstGeom prst="rect">
            <a:avLst/>
          </a:prstGeom>
          <a:scene3d>
            <a:camera prst="orthographicFront"/>
            <a:lightRig rig="threePt" dir="t"/>
          </a:scene3d>
          <a:sp3d>
            <a:bevelT w="165100" prst="coolSlant"/>
          </a:sp3d>
        </p:spPr>
      </p:pic>
      <p:grpSp>
        <p:nvGrpSpPr>
          <p:cNvPr id="2" name="Group 1">
            <a:extLst>
              <a:ext uri="{FF2B5EF4-FFF2-40B4-BE49-F238E27FC236}">
                <a16:creationId xmlns:a16="http://schemas.microsoft.com/office/drawing/2014/main" id="{D0F6717F-80C9-4378-82F3-81AB1E0064D8}"/>
              </a:ext>
            </a:extLst>
          </p:cNvPr>
          <p:cNvGrpSpPr/>
          <p:nvPr/>
        </p:nvGrpSpPr>
        <p:grpSpPr>
          <a:xfrm>
            <a:off x="377385" y="1752600"/>
            <a:ext cx="3248419" cy="4067340"/>
            <a:chOff x="561581" y="2638260"/>
            <a:chExt cx="1752771" cy="2019865"/>
          </a:xfrm>
        </p:grpSpPr>
        <p:sp>
          <p:nvSpPr>
            <p:cNvPr id="8" name="Freeform 4">
              <a:extLst>
                <a:ext uri="{FF2B5EF4-FFF2-40B4-BE49-F238E27FC236}">
                  <a16:creationId xmlns:a16="http://schemas.microsoft.com/office/drawing/2014/main" id="{B1F1B89F-96D7-4723-A83D-4EE0034A4AF3}"/>
                </a:ext>
              </a:extLst>
            </p:cNvPr>
            <p:cNvSpPr>
              <a:spLocks/>
            </p:cNvSpPr>
            <p:nvPr/>
          </p:nvSpPr>
          <p:spPr bwMode="auto">
            <a:xfrm>
              <a:off x="761490" y="2638260"/>
              <a:ext cx="1006683" cy="731627"/>
            </a:xfrm>
            <a:custGeom>
              <a:avLst/>
              <a:gdLst>
                <a:gd name="T0" fmla="*/ 0 w 4231"/>
                <a:gd name="T1" fmla="*/ 0 h 3825"/>
                <a:gd name="T2" fmla="*/ 0 w 4231"/>
                <a:gd name="T3" fmla="*/ 0 h 3825"/>
                <a:gd name="T4" fmla="*/ 0 w 4231"/>
                <a:gd name="T5" fmla="*/ 0 h 3825"/>
                <a:gd name="T6" fmla="*/ 0 w 4231"/>
                <a:gd name="T7" fmla="*/ 0 h 3825"/>
                <a:gd name="T8" fmla="*/ 0 w 4231"/>
                <a:gd name="T9" fmla="*/ 0 h 3825"/>
                <a:gd name="T10" fmla="*/ 0 w 4231"/>
                <a:gd name="T11" fmla="*/ 0 h 3825"/>
                <a:gd name="T12" fmla="*/ 0 w 4231"/>
                <a:gd name="T13" fmla="*/ 0 h 3825"/>
                <a:gd name="T14" fmla="*/ 0 w 4231"/>
                <a:gd name="T15" fmla="*/ 0 h 3825"/>
                <a:gd name="T16" fmla="*/ 0 w 4231"/>
                <a:gd name="T17" fmla="*/ 0 h 3825"/>
                <a:gd name="T18" fmla="*/ 0 w 4231"/>
                <a:gd name="T19" fmla="*/ 0 h 3825"/>
                <a:gd name="T20" fmla="*/ 0 w 4231"/>
                <a:gd name="T21" fmla="*/ 0 h 3825"/>
                <a:gd name="T22" fmla="*/ 0 w 4231"/>
                <a:gd name="T23" fmla="*/ 0 h 3825"/>
                <a:gd name="T24" fmla="*/ 0 w 4231"/>
                <a:gd name="T25" fmla="*/ 0 h 3825"/>
                <a:gd name="T26" fmla="*/ 0 w 4231"/>
                <a:gd name="T27" fmla="*/ 0 h 3825"/>
                <a:gd name="T28" fmla="*/ 0 w 4231"/>
                <a:gd name="T29" fmla="*/ 0 h 3825"/>
                <a:gd name="T30" fmla="*/ 0 w 4231"/>
                <a:gd name="T31" fmla="*/ 0 h 3825"/>
                <a:gd name="T32" fmla="*/ 0 w 4231"/>
                <a:gd name="T33" fmla="*/ 0 h 3825"/>
                <a:gd name="T34" fmla="*/ 0 w 4231"/>
                <a:gd name="T35" fmla="*/ 0 h 3825"/>
                <a:gd name="T36" fmla="*/ 0 w 4231"/>
                <a:gd name="T37" fmla="*/ 0 h 3825"/>
                <a:gd name="T38" fmla="*/ 0 w 4231"/>
                <a:gd name="T39" fmla="*/ 0 h 3825"/>
                <a:gd name="T40" fmla="*/ 0 w 4231"/>
                <a:gd name="T41" fmla="*/ 0 h 3825"/>
                <a:gd name="T42" fmla="*/ 0 w 4231"/>
                <a:gd name="T43" fmla="*/ 0 h 3825"/>
                <a:gd name="T44" fmla="*/ 0 w 4231"/>
                <a:gd name="T45" fmla="*/ 0 h 3825"/>
                <a:gd name="T46" fmla="*/ 0 w 4231"/>
                <a:gd name="T47" fmla="*/ 0 h 3825"/>
                <a:gd name="T48" fmla="*/ 0 w 4231"/>
                <a:gd name="T49" fmla="*/ 0 h 3825"/>
                <a:gd name="T50" fmla="*/ 0 w 4231"/>
                <a:gd name="T51" fmla="*/ 0 h 3825"/>
                <a:gd name="T52" fmla="*/ 0 w 4231"/>
                <a:gd name="T53" fmla="*/ 0 h 3825"/>
                <a:gd name="T54" fmla="*/ 0 w 4231"/>
                <a:gd name="T55" fmla="*/ 0 h 3825"/>
                <a:gd name="T56" fmla="*/ 0 w 4231"/>
                <a:gd name="T57" fmla="*/ 0 h 3825"/>
                <a:gd name="T58" fmla="*/ 0 w 4231"/>
                <a:gd name="T59" fmla="*/ 0 h 3825"/>
                <a:gd name="T60" fmla="*/ 0 w 4231"/>
                <a:gd name="T61" fmla="*/ 0 h 3825"/>
                <a:gd name="T62" fmla="*/ 0 w 4231"/>
                <a:gd name="T63" fmla="*/ 0 h 3825"/>
                <a:gd name="T64" fmla="*/ 0 w 4231"/>
                <a:gd name="T65" fmla="*/ 0 h 3825"/>
                <a:gd name="T66" fmla="*/ 0 w 4231"/>
                <a:gd name="T67" fmla="*/ 0 h 3825"/>
                <a:gd name="T68" fmla="*/ 0 w 4231"/>
                <a:gd name="T69" fmla="*/ 0 h 3825"/>
                <a:gd name="T70" fmla="*/ 0 w 4231"/>
                <a:gd name="T71" fmla="*/ 0 h 3825"/>
                <a:gd name="T72" fmla="*/ 0 w 4231"/>
                <a:gd name="T73" fmla="*/ 0 h 3825"/>
                <a:gd name="T74" fmla="*/ 0 w 4231"/>
                <a:gd name="T75" fmla="*/ 0 h 3825"/>
                <a:gd name="T76" fmla="*/ 0 w 4231"/>
                <a:gd name="T77" fmla="*/ 0 h 3825"/>
                <a:gd name="T78" fmla="*/ 0 w 4231"/>
                <a:gd name="T79" fmla="*/ 0 h 3825"/>
                <a:gd name="T80" fmla="*/ 0 w 4231"/>
                <a:gd name="T81" fmla="*/ 0 h 3825"/>
                <a:gd name="T82" fmla="*/ 0 w 4231"/>
                <a:gd name="T83" fmla="*/ 0 h 3825"/>
                <a:gd name="T84" fmla="*/ 0 w 4231"/>
                <a:gd name="T85" fmla="*/ 0 h 3825"/>
                <a:gd name="T86" fmla="*/ 0 w 4231"/>
                <a:gd name="T87" fmla="*/ 0 h 3825"/>
                <a:gd name="T88" fmla="*/ 0 w 4231"/>
                <a:gd name="T89" fmla="*/ 0 h 3825"/>
                <a:gd name="T90" fmla="*/ 0 w 4231"/>
                <a:gd name="T91" fmla="*/ 0 h 3825"/>
                <a:gd name="T92" fmla="*/ 0 w 4231"/>
                <a:gd name="T93" fmla="*/ 0 h 382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231" h="3825">
                  <a:moveTo>
                    <a:pt x="726" y="2859"/>
                  </a:moveTo>
                  <a:lnTo>
                    <a:pt x="646" y="2739"/>
                  </a:lnTo>
                  <a:lnTo>
                    <a:pt x="631" y="2649"/>
                  </a:lnTo>
                  <a:lnTo>
                    <a:pt x="545" y="2502"/>
                  </a:lnTo>
                  <a:lnTo>
                    <a:pt x="572" y="2430"/>
                  </a:lnTo>
                  <a:lnTo>
                    <a:pt x="500" y="2309"/>
                  </a:lnTo>
                  <a:lnTo>
                    <a:pt x="380" y="2319"/>
                  </a:lnTo>
                  <a:lnTo>
                    <a:pt x="256" y="2139"/>
                  </a:lnTo>
                  <a:lnTo>
                    <a:pt x="302" y="1994"/>
                  </a:lnTo>
                  <a:lnTo>
                    <a:pt x="336" y="1808"/>
                  </a:lnTo>
                  <a:lnTo>
                    <a:pt x="212" y="1800"/>
                  </a:lnTo>
                  <a:lnTo>
                    <a:pt x="45" y="1748"/>
                  </a:lnTo>
                  <a:lnTo>
                    <a:pt x="0" y="1662"/>
                  </a:lnTo>
                  <a:lnTo>
                    <a:pt x="18" y="1524"/>
                  </a:lnTo>
                  <a:lnTo>
                    <a:pt x="174" y="1380"/>
                  </a:lnTo>
                  <a:lnTo>
                    <a:pt x="323" y="1251"/>
                  </a:lnTo>
                  <a:lnTo>
                    <a:pt x="473" y="1032"/>
                  </a:lnTo>
                  <a:lnTo>
                    <a:pt x="542" y="1029"/>
                  </a:lnTo>
                  <a:lnTo>
                    <a:pt x="621" y="1064"/>
                  </a:lnTo>
                  <a:lnTo>
                    <a:pt x="617" y="1193"/>
                  </a:lnTo>
                  <a:lnTo>
                    <a:pt x="705" y="1229"/>
                  </a:lnTo>
                  <a:lnTo>
                    <a:pt x="915" y="1170"/>
                  </a:lnTo>
                  <a:lnTo>
                    <a:pt x="1163" y="1155"/>
                  </a:lnTo>
                  <a:lnTo>
                    <a:pt x="1250" y="999"/>
                  </a:lnTo>
                  <a:lnTo>
                    <a:pt x="1355" y="912"/>
                  </a:lnTo>
                  <a:lnTo>
                    <a:pt x="1416" y="763"/>
                  </a:lnTo>
                  <a:lnTo>
                    <a:pt x="1533" y="639"/>
                  </a:lnTo>
                  <a:lnTo>
                    <a:pt x="1659" y="624"/>
                  </a:lnTo>
                  <a:lnTo>
                    <a:pt x="1802" y="465"/>
                  </a:lnTo>
                  <a:lnTo>
                    <a:pt x="1904" y="300"/>
                  </a:lnTo>
                  <a:lnTo>
                    <a:pt x="2001" y="60"/>
                  </a:lnTo>
                  <a:lnTo>
                    <a:pt x="2211" y="0"/>
                  </a:lnTo>
                  <a:lnTo>
                    <a:pt x="2288" y="83"/>
                  </a:lnTo>
                  <a:lnTo>
                    <a:pt x="2523" y="114"/>
                  </a:lnTo>
                  <a:lnTo>
                    <a:pt x="2491" y="198"/>
                  </a:lnTo>
                  <a:lnTo>
                    <a:pt x="2550" y="285"/>
                  </a:lnTo>
                  <a:lnTo>
                    <a:pt x="2553" y="447"/>
                  </a:lnTo>
                  <a:lnTo>
                    <a:pt x="2658" y="458"/>
                  </a:lnTo>
                  <a:lnTo>
                    <a:pt x="2797" y="478"/>
                  </a:lnTo>
                  <a:lnTo>
                    <a:pt x="2931" y="453"/>
                  </a:lnTo>
                  <a:lnTo>
                    <a:pt x="2925" y="585"/>
                  </a:lnTo>
                  <a:lnTo>
                    <a:pt x="2986" y="661"/>
                  </a:lnTo>
                  <a:lnTo>
                    <a:pt x="2976" y="868"/>
                  </a:lnTo>
                  <a:lnTo>
                    <a:pt x="3124" y="976"/>
                  </a:lnTo>
                  <a:lnTo>
                    <a:pt x="3183" y="1110"/>
                  </a:lnTo>
                  <a:lnTo>
                    <a:pt x="3156" y="1255"/>
                  </a:lnTo>
                  <a:lnTo>
                    <a:pt x="3229" y="1276"/>
                  </a:lnTo>
                  <a:lnTo>
                    <a:pt x="3277" y="1139"/>
                  </a:lnTo>
                  <a:lnTo>
                    <a:pt x="3376" y="1113"/>
                  </a:lnTo>
                  <a:lnTo>
                    <a:pt x="3420" y="1200"/>
                  </a:lnTo>
                  <a:lnTo>
                    <a:pt x="3517" y="1158"/>
                  </a:lnTo>
                  <a:lnTo>
                    <a:pt x="3592" y="1059"/>
                  </a:lnTo>
                  <a:lnTo>
                    <a:pt x="3623" y="1198"/>
                  </a:lnTo>
                  <a:lnTo>
                    <a:pt x="3623" y="1358"/>
                  </a:lnTo>
                  <a:lnTo>
                    <a:pt x="3694" y="1305"/>
                  </a:lnTo>
                  <a:lnTo>
                    <a:pt x="3832" y="1320"/>
                  </a:lnTo>
                  <a:lnTo>
                    <a:pt x="3819" y="1429"/>
                  </a:lnTo>
                  <a:lnTo>
                    <a:pt x="3946" y="1594"/>
                  </a:lnTo>
                  <a:lnTo>
                    <a:pt x="3923" y="1733"/>
                  </a:lnTo>
                  <a:lnTo>
                    <a:pt x="3893" y="1828"/>
                  </a:lnTo>
                  <a:lnTo>
                    <a:pt x="3873" y="1888"/>
                  </a:lnTo>
                  <a:lnTo>
                    <a:pt x="4043" y="1813"/>
                  </a:lnTo>
                  <a:lnTo>
                    <a:pt x="4143" y="1828"/>
                  </a:lnTo>
                  <a:lnTo>
                    <a:pt x="4218" y="1783"/>
                  </a:lnTo>
                  <a:lnTo>
                    <a:pt x="4231" y="1856"/>
                  </a:lnTo>
                  <a:lnTo>
                    <a:pt x="4174" y="1956"/>
                  </a:lnTo>
                  <a:lnTo>
                    <a:pt x="4051" y="1944"/>
                  </a:lnTo>
                  <a:lnTo>
                    <a:pt x="3939" y="2078"/>
                  </a:lnTo>
                  <a:lnTo>
                    <a:pt x="3789" y="2084"/>
                  </a:lnTo>
                  <a:lnTo>
                    <a:pt x="3623" y="2214"/>
                  </a:lnTo>
                  <a:lnTo>
                    <a:pt x="3548" y="2319"/>
                  </a:lnTo>
                  <a:lnTo>
                    <a:pt x="3408" y="2379"/>
                  </a:lnTo>
                  <a:lnTo>
                    <a:pt x="3408" y="2519"/>
                  </a:lnTo>
                  <a:lnTo>
                    <a:pt x="3498" y="2664"/>
                  </a:lnTo>
                  <a:lnTo>
                    <a:pt x="3653" y="2679"/>
                  </a:lnTo>
                  <a:lnTo>
                    <a:pt x="3813" y="2609"/>
                  </a:lnTo>
                  <a:lnTo>
                    <a:pt x="3833" y="2774"/>
                  </a:lnTo>
                  <a:lnTo>
                    <a:pt x="3603" y="2804"/>
                  </a:lnTo>
                  <a:lnTo>
                    <a:pt x="3533" y="2859"/>
                  </a:lnTo>
                  <a:lnTo>
                    <a:pt x="3574" y="2907"/>
                  </a:lnTo>
                  <a:lnTo>
                    <a:pt x="3531" y="2943"/>
                  </a:lnTo>
                  <a:lnTo>
                    <a:pt x="3638" y="2999"/>
                  </a:lnTo>
                  <a:lnTo>
                    <a:pt x="3678" y="3105"/>
                  </a:lnTo>
                  <a:lnTo>
                    <a:pt x="3608" y="3119"/>
                  </a:lnTo>
                  <a:lnTo>
                    <a:pt x="3528" y="3104"/>
                  </a:lnTo>
                  <a:lnTo>
                    <a:pt x="3548" y="3219"/>
                  </a:lnTo>
                  <a:lnTo>
                    <a:pt x="3615" y="3282"/>
                  </a:lnTo>
                  <a:lnTo>
                    <a:pt x="3559" y="3328"/>
                  </a:lnTo>
                  <a:lnTo>
                    <a:pt x="3495" y="3298"/>
                  </a:lnTo>
                  <a:lnTo>
                    <a:pt x="3451" y="3220"/>
                  </a:lnTo>
                  <a:lnTo>
                    <a:pt x="3378" y="3269"/>
                  </a:lnTo>
                  <a:lnTo>
                    <a:pt x="3218" y="3219"/>
                  </a:lnTo>
                  <a:lnTo>
                    <a:pt x="3128" y="3299"/>
                  </a:lnTo>
                  <a:lnTo>
                    <a:pt x="3093" y="3414"/>
                  </a:lnTo>
                  <a:lnTo>
                    <a:pt x="2963" y="3494"/>
                  </a:lnTo>
                  <a:lnTo>
                    <a:pt x="2853" y="3414"/>
                  </a:lnTo>
                  <a:lnTo>
                    <a:pt x="2888" y="3354"/>
                  </a:lnTo>
                  <a:lnTo>
                    <a:pt x="3003" y="3333"/>
                  </a:lnTo>
                  <a:lnTo>
                    <a:pt x="3000" y="3240"/>
                  </a:lnTo>
                  <a:lnTo>
                    <a:pt x="2978" y="3149"/>
                  </a:lnTo>
                  <a:lnTo>
                    <a:pt x="3079" y="3120"/>
                  </a:lnTo>
                  <a:lnTo>
                    <a:pt x="3054" y="3016"/>
                  </a:lnTo>
                  <a:lnTo>
                    <a:pt x="2978" y="2954"/>
                  </a:lnTo>
                  <a:lnTo>
                    <a:pt x="2858" y="2994"/>
                  </a:lnTo>
                  <a:lnTo>
                    <a:pt x="2753" y="2954"/>
                  </a:lnTo>
                  <a:lnTo>
                    <a:pt x="2823" y="2829"/>
                  </a:lnTo>
                  <a:lnTo>
                    <a:pt x="2723" y="2814"/>
                  </a:lnTo>
                  <a:lnTo>
                    <a:pt x="2673" y="2894"/>
                  </a:lnTo>
                  <a:lnTo>
                    <a:pt x="2568" y="2859"/>
                  </a:lnTo>
                  <a:lnTo>
                    <a:pt x="2543" y="2994"/>
                  </a:lnTo>
                  <a:lnTo>
                    <a:pt x="2527" y="3072"/>
                  </a:lnTo>
                  <a:lnTo>
                    <a:pt x="2568" y="3128"/>
                  </a:lnTo>
                  <a:lnTo>
                    <a:pt x="2508" y="3189"/>
                  </a:lnTo>
                  <a:lnTo>
                    <a:pt x="2583" y="3224"/>
                  </a:lnTo>
                  <a:lnTo>
                    <a:pt x="2628" y="3329"/>
                  </a:lnTo>
                  <a:lnTo>
                    <a:pt x="2573" y="3419"/>
                  </a:lnTo>
                  <a:lnTo>
                    <a:pt x="2595" y="3540"/>
                  </a:lnTo>
                  <a:lnTo>
                    <a:pt x="2407" y="3644"/>
                  </a:lnTo>
                  <a:lnTo>
                    <a:pt x="2378" y="3714"/>
                  </a:lnTo>
                  <a:lnTo>
                    <a:pt x="2496" y="3779"/>
                  </a:lnTo>
                  <a:lnTo>
                    <a:pt x="2389" y="3825"/>
                  </a:lnTo>
                  <a:lnTo>
                    <a:pt x="2274" y="3825"/>
                  </a:lnTo>
                  <a:lnTo>
                    <a:pt x="2105" y="3689"/>
                  </a:lnTo>
                  <a:lnTo>
                    <a:pt x="1926" y="3599"/>
                  </a:lnTo>
                  <a:lnTo>
                    <a:pt x="1926" y="3524"/>
                  </a:lnTo>
                  <a:lnTo>
                    <a:pt x="1829" y="3477"/>
                  </a:lnTo>
                  <a:lnTo>
                    <a:pt x="1791" y="3419"/>
                  </a:lnTo>
                  <a:lnTo>
                    <a:pt x="1862" y="3327"/>
                  </a:lnTo>
                  <a:lnTo>
                    <a:pt x="1808" y="3263"/>
                  </a:lnTo>
                  <a:lnTo>
                    <a:pt x="1731" y="3267"/>
                  </a:lnTo>
                  <a:lnTo>
                    <a:pt x="1688" y="3164"/>
                  </a:lnTo>
                  <a:lnTo>
                    <a:pt x="1756" y="3099"/>
                  </a:lnTo>
                  <a:lnTo>
                    <a:pt x="1641" y="3039"/>
                  </a:lnTo>
                  <a:lnTo>
                    <a:pt x="1539" y="3068"/>
                  </a:lnTo>
                  <a:lnTo>
                    <a:pt x="1386" y="2994"/>
                  </a:lnTo>
                  <a:lnTo>
                    <a:pt x="1277" y="2967"/>
                  </a:lnTo>
                  <a:lnTo>
                    <a:pt x="1206" y="2877"/>
                  </a:lnTo>
                  <a:lnTo>
                    <a:pt x="1112" y="2918"/>
                  </a:lnTo>
                  <a:lnTo>
                    <a:pt x="972" y="2892"/>
                  </a:lnTo>
                  <a:lnTo>
                    <a:pt x="822" y="2894"/>
                  </a:lnTo>
                  <a:lnTo>
                    <a:pt x="726" y="2859"/>
                  </a:lnTo>
                  <a:close/>
                </a:path>
              </a:pathLst>
            </a:custGeom>
            <a:solidFill>
              <a:srgbClr val="73BC44"/>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9" name="Freeform 5">
              <a:extLst>
                <a:ext uri="{FF2B5EF4-FFF2-40B4-BE49-F238E27FC236}">
                  <a16:creationId xmlns:a16="http://schemas.microsoft.com/office/drawing/2014/main" id="{32800D64-4511-43B9-AB42-D992F82135DA}"/>
                </a:ext>
              </a:extLst>
            </p:cNvPr>
            <p:cNvSpPr>
              <a:spLocks/>
            </p:cNvSpPr>
            <p:nvPr/>
          </p:nvSpPr>
          <p:spPr bwMode="auto">
            <a:xfrm>
              <a:off x="561581" y="3185307"/>
              <a:ext cx="743708" cy="481057"/>
            </a:xfrm>
            <a:custGeom>
              <a:avLst/>
              <a:gdLst>
                <a:gd name="T0" fmla="*/ 0 w 3126"/>
                <a:gd name="T1" fmla="*/ 0 h 2517"/>
                <a:gd name="T2" fmla="*/ 0 w 3126"/>
                <a:gd name="T3" fmla="*/ 0 h 2517"/>
                <a:gd name="T4" fmla="*/ 0 w 3126"/>
                <a:gd name="T5" fmla="*/ 0 h 2517"/>
                <a:gd name="T6" fmla="*/ 0 w 3126"/>
                <a:gd name="T7" fmla="*/ 0 h 2517"/>
                <a:gd name="T8" fmla="*/ 0 w 3126"/>
                <a:gd name="T9" fmla="*/ 0 h 2517"/>
                <a:gd name="T10" fmla="*/ 0 w 3126"/>
                <a:gd name="T11" fmla="*/ 0 h 2517"/>
                <a:gd name="T12" fmla="*/ 0 w 3126"/>
                <a:gd name="T13" fmla="*/ 0 h 2517"/>
                <a:gd name="T14" fmla="*/ 0 w 3126"/>
                <a:gd name="T15" fmla="*/ 0 h 2517"/>
                <a:gd name="T16" fmla="*/ 0 w 3126"/>
                <a:gd name="T17" fmla="*/ 0 h 2517"/>
                <a:gd name="T18" fmla="*/ 0 w 3126"/>
                <a:gd name="T19" fmla="*/ 0 h 2517"/>
                <a:gd name="T20" fmla="*/ 0 w 3126"/>
                <a:gd name="T21" fmla="*/ 0 h 2517"/>
                <a:gd name="T22" fmla="*/ 0 w 3126"/>
                <a:gd name="T23" fmla="*/ 0 h 2517"/>
                <a:gd name="T24" fmla="*/ 0 w 3126"/>
                <a:gd name="T25" fmla="*/ 0 h 2517"/>
                <a:gd name="T26" fmla="*/ 0 w 3126"/>
                <a:gd name="T27" fmla="*/ 0 h 2517"/>
                <a:gd name="T28" fmla="*/ 0 w 3126"/>
                <a:gd name="T29" fmla="*/ 0 h 2517"/>
                <a:gd name="T30" fmla="*/ 0 w 3126"/>
                <a:gd name="T31" fmla="*/ 0 h 2517"/>
                <a:gd name="T32" fmla="*/ 0 w 3126"/>
                <a:gd name="T33" fmla="*/ 0 h 2517"/>
                <a:gd name="T34" fmla="*/ 0 w 3126"/>
                <a:gd name="T35" fmla="*/ 0 h 2517"/>
                <a:gd name="T36" fmla="*/ 0 w 3126"/>
                <a:gd name="T37" fmla="*/ 0 h 2517"/>
                <a:gd name="T38" fmla="*/ 0 w 3126"/>
                <a:gd name="T39" fmla="*/ 0 h 2517"/>
                <a:gd name="T40" fmla="*/ 0 w 3126"/>
                <a:gd name="T41" fmla="*/ 0 h 2517"/>
                <a:gd name="T42" fmla="*/ 0 w 3126"/>
                <a:gd name="T43" fmla="*/ 0 h 2517"/>
                <a:gd name="T44" fmla="*/ 0 w 3126"/>
                <a:gd name="T45" fmla="*/ 0 h 2517"/>
                <a:gd name="T46" fmla="*/ 0 w 3126"/>
                <a:gd name="T47" fmla="*/ 0 h 2517"/>
                <a:gd name="T48" fmla="*/ 0 w 3126"/>
                <a:gd name="T49" fmla="*/ 0 h 2517"/>
                <a:gd name="T50" fmla="*/ 0 w 3126"/>
                <a:gd name="T51" fmla="*/ 0 h 2517"/>
                <a:gd name="T52" fmla="*/ 0 w 3126"/>
                <a:gd name="T53" fmla="*/ 0 h 2517"/>
                <a:gd name="T54" fmla="*/ 0 w 3126"/>
                <a:gd name="T55" fmla="*/ 0 h 2517"/>
                <a:gd name="T56" fmla="*/ 0 w 3126"/>
                <a:gd name="T57" fmla="*/ 0 h 2517"/>
                <a:gd name="T58" fmla="*/ 0 w 3126"/>
                <a:gd name="T59" fmla="*/ 0 h 2517"/>
                <a:gd name="T60" fmla="*/ 0 w 3126"/>
                <a:gd name="T61" fmla="*/ 0 h 2517"/>
                <a:gd name="T62" fmla="*/ 0 w 3126"/>
                <a:gd name="T63" fmla="*/ 0 h 2517"/>
                <a:gd name="T64" fmla="*/ 0 w 3126"/>
                <a:gd name="T65" fmla="*/ 0 h 2517"/>
                <a:gd name="T66" fmla="*/ 0 w 3126"/>
                <a:gd name="T67" fmla="*/ 0 h 2517"/>
                <a:gd name="T68" fmla="*/ 0 w 3126"/>
                <a:gd name="T69" fmla="*/ 0 h 2517"/>
                <a:gd name="T70" fmla="*/ 0 w 3126"/>
                <a:gd name="T71" fmla="*/ 0 h 2517"/>
                <a:gd name="T72" fmla="*/ 0 w 3126"/>
                <a:gd name="T73" fmla="*/ 0 h 2517"/>
                <a:gd name="T74" fmla="*/ 0 w 3126"/>
                <a:gd name="T75" fmla="*/ 0 h 2517"/>
                <a:gd name="T76" fmla="*/ 0 w 3126"/>
                <a:gd name="T77" fmla="*/ 0 h 2517"/>
                <a:gd name="T78" fmla="*/ 0 w 3126"/>
                <a:gd name="T79" fmla="*/ 0 h 2517"/>
                <a:gd name="T80" fmla="*/ 0 w 3126"/>
                <a:gd name="T81" fmla="*/ 0 h 2517"/>
                <a:gd name="T82" fmla="*/ 0 w 3126"/>
                <a:gd name="T83" fmla="*/ 0 h 2517"/>
                <a:gd name="T84" fmla="*/ 0 w 3126"/>
                <a:gd name="T85" fmla="*/ 0 h 2517"/>
                <a:gd name="T86" fmla="*/ 0 w 3126"/>
                <a:gd name="T87" fmla="*/ 0 h 2517"/>
                <a:gd name="T88" fmla="*/ 0 w 3126"/>
                <a:gd name="T89" fmla="*/ 0 h 2517"/>
                <a:gd name="T90" fmla="*/ 0 w 3126"/>
                <a:gd name="T91" fmla="*/ 0 h 2517"/>
                <a:gd name="T92" fmla="*/ 0 w 3126"/>
                <a:gd name="T93" fmla="*/ 0 h 2517"/>
                <a:gd name="T94" fmla="*/ 0 w 3126"/>
                <a:gd name="T95" fmla="*/ 0 h 2517"/>
                <a:gd name="T96" fmla="*/ 0 w 3126"/>
                <a:gd name="T97" fmla="*/ 0 h 2517"/>
                <a:gd name="T98" fmla="*/ 0 w 3126"/>
                <a:gd name="T99" fmla="*/ 0 h 2517"/>
                <a:gd name="T100" fmla="*/ 0 w 3126"/>
                <a:gd name="T101" fmla="*/ 0 h 2517"/>
                <a:gd name="T102" fmla="*/ 0 w 3126"/>
                <a:gd name="T103" fmla="*/ 0 h 2517"/>
                <a:gd name="T104" fmla="*/ 0 w 3126"/>
                <a:gd name="T105" fmla="*/ 0 h 251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126" h="2517">
                  <a:moveTo>
                    <a:pt x="195" y="563"/>
                  </a:moveTo>
                  <a:lnTo>
                    <a:pt x="215" y="682"/>
                  </a:lnTo>
                  <a:lnTo>
                    <a:pt x="405" y="877"/>
                  </a:lnTo>
                  <a:lnTo>
                    <a:pt x="570" y="977"/>
                  </a:lnTo>
                  <a:lnTo>
                    <a:pt x="735" y="997"/>
                  </a:lnTo>
                  <a:lnTo>
                    <a:pt x="869" y="937"/>
                  </a:lnTo>
                  <a:lnTo>
                    <a:pt x="1024" y="892"/>
                  </a:lnTo>
                  <a:lnTo>
                    <a:pt x="1099" y="797"/>
                  </a:lnTo>
                  <a:lnTo>
                    <a:pt x="1219" y="802"/>
                  </a:lnTo>
                  <a:lnTo>
                    <a:pt x="1236" y="850"/>
                  </a:lnTo>
                  <a:lnTo>
                    <a:pt x="1189" y="982"/>
                  </a:lnTo>
                  <a:lnTo>
                    <a:pt x="1084" y="1012"/>
                  </a:lnTo>
                  <a:lnTo>
                    <a:pt x="964" y="1157"/>
                  </a:lnTo>
                  <a:lnTo>
                    <a:pt x="889" y="1117"/>
                  </a:lnTo>
                  <a:lnTo>
                    <a:pt x="810" y="1202"/>
                  </a:lnTo>
                  <a:lnTo>
                    <a:pt x="725" y="1177"/>
                  </a:lnTo>
                  <a:lnTo>
                    <a:pt x="680" y="1267"/>
                  </a:lnTo>
                  <a:lnTo>
                    <a:pt x="495" y="1308"/>
                  </a:lnTo>
                  <a:lnTo>
                    <a:pt x="530" y="1187"/>
                  </a:lnTo>
                  <a:lnTo>
                    <a:pt x="435" y="1192"/>
                  </a:lnTo>
                  <a:lnTo>
                    <a:pt x="390" y="1262"/>
                  </a:lnTo>
                  <a:lnTo>
                    <a:pt x="500" y="1448"/>
                  </a:lnTo>
                  <a:lnTo>
                    <a:pt x="630" y="1538"/>
                  </a:lnTo>
                  <a:lnTo>
                    <a:pt x="795" y="1763"/>
                  </a:lnTo>
                  <a:lnTo>
                    <a:pt x="1034" y="2047"/>
                  </a:lnTo>
                  <a:lnTo>
                    <a:pt x="1184" y="2132"/>
                  </a:lnTo>
                  <a:lnTo>
                    <a:pt x="1326" y="2137"/>
                  </a:lnTo>
                  <a:lnTo>
                    <a:pt x="1377" y="2157"/>
                  </a:lnTo>
                  <a:lnTo>
                    <a:pt x="1404" y="2158"/>
                  </a:lnTo>
                  <a:lnTo>
                    <a:pt x="1431" y="2160"/>
                  </a:lnTo>
                  <a:lnTo>
                    <a:pt x="1481" y="2125"/>
                  </a:lnTo>
                  <a:lnTo>
                    <a:pt x="1550" y="2107"/>
                  </a:lnTo>
                  <a:lnTo>
                    <a:pt x="1640" y="2042"/>
                  </a:lnTo>
                  <a:lnTo>
                    <a:pt x="1805" y="2027"/>
                  </a:lnTo>
                  <a:lnTo>
                    <a:pt x="1955" y="1893"/>
                  </a:lnTo>
                  <a:lnTo>
                    <a:pt x="2082" y="1789"/>
                  </a:lnTo>
                  <a:lnTo>
                    <a:pt x="2106" y="1663"/>
                  </a:lnTo>
                  <a:lnTo>
                    <a:pt x="2082" y="1537"/>
                  </a:lnTo>
                  <a:lnTo>
                    <a:pt x="2088" y="1435"/>
                  </a:lnTo>
                  <a:lnTo>
                    <a:pt x="2130" y="1393"/>
                  </a:lnTo>
                  <a:lnTo>
                    <a:pt x="2208" y="1333"/>
                  </a:lnTo>
                  <a:lnTo>
                    <a:pt x="2345" y="1358"/>
                  </a:lnTo>
                  <a:lnTo>
                    <a:pt x="2360" y="1448"/>
                  </a:lnTo>
                  <a:lnTo>
                    <a:pt x="2205" y="1458"/>
                  </a:lnTo>
                  <a:lnTo>
                    <a:pt x="2195" y="1563"/>
                  </a:lnTo>
                  <a:lnTo>
                    <a:pt x="2315" y="1563"/>
                  </a:lnTo>
                  <a:lnTo>
                    <a:pt x="2220" y="1683"/>
                  </a:lnTo>
                  <a:lnTo>
                    <a:pt x="2345" y="1698"/>
                  </a:lnTo>
                  <a:lnTo>
                    <a:pt x="2235" y="1928"/>
                  </a:lnTo>
                  <a:lnTo>
                    <a:pt x="2325" y="2042"/>
                  </a:lnTo>
                  <a:lnTo>
                    <a:pt x="2361" y="2121"/>
                  </a:lnTo>
                  <a:lnTo>
                    <a:pt x="2343" y="2215"/>
                  </a:lnTo>
                  <a:lnTo>
                    <a:pt x="2340" y="2319"/>
                  </a:lnTo>
                  <a:lnTo>
                    <a:pt x="2348" y="2314"/>
                  </a:lnTo>
                  <a:lnTo>
                    <a:pt x="2366" y="2317"/>
                  </a:lnTo>
                  <a:lnTo>
                    <a:pt x="2364" y="2326"/>
                  </a:lnTo>
                  <a:lnTo>
                    <a:pt x="2352" y="2331"/>
                  </a:lnTo>
                  <a:lnTo>
                    <a:pt x="2351" y="2340"/>
                  </a:lnTo>
                  <a:lnTo>
                    <a:pt x="2364" y="2337"/>
                  </a:lnTo>
                  <a:lnTo>
                    <a:pt x="2373" y="2346"/>
                  </a:lnTo>
                  <a:lnTo>
                    <a:pt x="2366" y="2350"/>
                  </a:lnTo>
                  <a:lnTo>
                    <a:pt x="2364" y="2358"/>
                  </a:lnTo>
                  <a:lnTo>
                    <a:pt x="2367" y="2365"/>
                  </a:lnTo>
                  <a:lnTo>
                    <a:pt x="2360" y="2367"/>
                  </a:lnTo>
                  <a:lnTo>
                    <a:pt x="2342" y="2368"/>
                  </a:lnTo>
                  <a:lnTo>
                    <a:pt x="2325" y="2371"/>
                  </a:lnTo>
                  <a:lnTo>
                    <a:pt x="2250" y="2437"/>
                  </a:lnTo>
                  <a:lnTo>
                    <a:pt x="2321" y="2457"/>
                  </a:lnTo>
                  <a:lnTo>
                    <a:pt x="2313" y="2443"/>
                  </a:lnTo>
                  <a:lnTo>
                    <a:pt x="2325" y="2431"/>
                  </a:lnTo>
                  <a:lnTo>
                    <a:pt x="2346" y="2443"/>
                  </a:lnTo>
                  <a:lnTo>
                    <a:pt x="2345" y="2430"/>
                  </a:lnTo>
                  <a:lnTo>
                    <a:pt x="2382" y="2431"/>
                  </a:lnTo>
                  <a:lnTo>
                    <a:pt x="2391" y="2409"/>
                  </a:lnTo>
                  <a:lnTo>
                    <a:pt x="2408" y="2413"/>
                  </a:lnTo>
                  <a:lnTo>
                    <a:pt x="2412" y="2397"/>
                  </a:lnTo>
                  <a:lnTo>
                    <a:pt x="2418" y="2392"/>
                  </a:lnTo>
                  <a:lnTo>
                    <a:pt x="2421" y="2406"/>
                  </a:lnTo>
                  <a:lnTo>
                    <a:pt x="2420" y="2419"/>
                  </a:lnTo>
                  <a:lnTo>
                    <a:pt x="2424" y="2422"/>
                  </a:lnTo>
                  <a:lnTo>
                    <a:pt x="2439" y="2421"/>
                  </a:lnTo>
                  <a:lnTo>
                    <a:pt x="2459" y="2422"/>
                  </a:lnTo>
                  <a:lnTo>
                    <a:pt x="2457" y="2430"/>
                  </a:lnTo>
                  <a:lnTo>
                    <a:pt x="2444" y="2433"/>
                  </a:lnTo>
                  <a:lnTo>
                    <a:pt x="2424" y="2451"/>
                  </a:lnTo>
                  <a:lnTo>
                    <a:pt x="2418" y="2458"/>
                  </a:lnTo>
                  <a:lnTo>
                    <a:pt x="2408" y="2467"/>
                  </a:lnTo>
                  <a:lnTo>
                    <a:pt x="2394" y="2469"/>
                  </a:lnTo>
                  <a:lnTo>
                    <a:pt x="2388" y="2476"/>
                  </a:lnTo>
                  <a:lnTo>
                    <a:pt x="2388" y="2491"/>
                  </a:lnTo>
                  <a:lnTo>
                    <a:pt x="2394" y="2506"/>
                  </a:lnTo>
                  <a:lnTo>
                    <a:pt x="2402" y="2503"/>
                  </a:lnTo>
                  <a:lnTo>
                    <a:pt x="2409" y="2517"/>
                  </a:lnTo>
                  <a:lnTo>
                    <a:pt x="2415" y="2508"/>
                  </a:lnTo>
                  <a:lnTo>
                    <a:pt x="2426" y="2514"/>
                  </a:lnTo>
                  <a:lnTo>
                    <a:pt x="2445" y="2506"/>
                  </a:lnTo>
                  <a:lnTo>
                    <a:pt x="2444" y="2497"/>
                  </a:lnTo>
                  <a:lnTo>
                    <a:pt x="2456" y="2491"/>
                  </a:lnTo>
                  <a:lnTo>
                    <a:pt x="2499" y="2499"/>
                  </a:lnTo>
                  <a:lnTo>
                    <a:pt x="2534" y="2502"/>
                  </a:lnTo>
                  <a:lnTo>
                    <a:pt x="2614" y="2357"/>
                  </a:lnTo>
                  <a:lnTo>
                    <a:pt x="2594" y="2212"/>
                  </a:lnTo>
                  <a:lnTo>
                    <a:pt x="2744" y="2312"/>
                  </a:lnTo>
                  <a:lnTo>
                    <a:pt x="2869" y="2207"/>
                  </a:lnTo>
                  <a:lnTo>
                    <a:pt x="2849" y="2107"/>
                  </a:lnTo>
                  <a:lnTo>
                    <a:pt x="2729" y="2017"/>
                  </a:lnTo>
                  <a:lnTo>
                    <a:pt x="2882" y="1898"/>
                  </a:lnTo>
                  <a:lnTo>
                    <a:pt x="3033" y="1823"/>
                  </a:lnTo>
                  <a:lnTo>
                    <a:pt x="2897" y="1790"/>
                  </a:lnTo>
                  <a:lnTo>
                    <a:pt x="2826" y="1775"/>
                  </a:lnTo>
                  <a:lnTo>
                    <a:pt x="2822" y="1655"/>
                  </a:lnTo>
                  <a:lnTo>
                    <a:pt x="2939" y="1577"/>
                  </a:lnTo>
                  <a:lnTo>
                    <a:pt x="2928" y="1489"/>
                  </a:lnTo>
                  <a:lnTo>
                    <a:pt x="2892" y="1417"/>
                  </a:lnTo>
                  <a:lnTo>
                    <a:pt x="2916" y="1369"/>
                  </a:lnTo>
                  <a:lnTo>
                    <a:pt x="2988" y="1381"/>
                  </a:lnTo>
                  <a:lnTo>
                    <a:pt x="3018" y="1333"/>
                  </a:lnTo>
                  <a:lnTo>
                    <a:pt x="2934" y="1309"/>
                  </a:lnTo>
                  <a:lnTo>
                    <a:pt x="2898" y="1267"/>
                  </a:lnTo>
                  <a:lnTo>
                    <a:pt x="3096" y="1165"/>
                  </a:lnTo>
                  <a:lnTo>
                    <a:pt x="3126" y="1081"/>
                  </a:lnTo>
                  <a:lnTo>
                    <a:pt x="3048" y="1033"/>
                  </a:lnTo>
                  <a:lnTo>
                    <a:pt x="3109" y="967"/>
                  </a:lnTo>
                  <a:lnTo>
                    <a:pt x="3036" y="904"/>
                  </a:lnTo>
                  <a:lnTo>
                    <a:pt x="2942" y="828"/>
                  </a:lnTo>
                  <a:lnTo>
                    <a:pt x="2764" y="742"/>
                  </a:lnTo>
                  <a:lnTo>
                    <a:pt x="2764" y="667"/>
                  </a:lnTo>
                  <a:lnTo>
                    <a:pt x="2670" y="619"/>
                  </a:lnTo>
                  <a:lnTo>
                    <a:pt x="2631" y="561"/>
                  </a:lnTo>
                  <a:lnTo>
                    <a:pt x="2700" y="469"/>
                  </a:lnTo>
                  <a:lnTo>
                    <a:pt x="2646" y="406"/>
                  </a:lnTo>
                  <a:lnTo>
                    <a:pt x="2571" y="408"/>
                  </a:lnTo>
                  <a:lnTo>
                    <a:pt x="2528" y="306"/>
                  </a:lnTo>
                  <a:lnTo>
                    <a:pt x="2595" y="241"/>
                  </a:lnTo>
                  <a:lnTo>
                    <a:pt x="2480" y="181"/>
                  </a:lnTo>
                  <a:lnTo>
                    <a:pt x="2378" y="208"/>
                  </a:lnTo>
                  <a:lnTo>
                    <a:pt x="2231" y="139"/>
                  </a:lnTo>
                  <a:lnTo>
                    <a:pt x="2115" y="108"/>
                  </a:lnTo>
                  <a:lnTo>
                    <a:pt x="2046" y="21"/>
                  </a:lnTo>
                  <a:lnTo>
                    <a:pt x="1949" y="58"/>
                  </a:lnTo>
                  <a:lnTo>
                    <a:pt x="1814" y="34"/>
                  </a:lnTo>
                  <a:lnTo>
                    <a:pt x="1662" y="36"/>
                  </a:lnTo>
                  <a:lnTo>
                    <a:pt x="1566" y="0"/>
                  </a:lnTo>
                  <a:lnTo>
                    <a:pt x="1569" y="112"/>
                  </a:lnTo>
                  <a:lnTo>
                    <a:pt x="1644" y="106"/>
                  </a:lnTo>
                  <a:lnTo>
                    <a:pt x="1638" y="145"/>
                  </a:lnTo>
                  <a:lnTo>
                    <a:pt x="1536" y="171"/>
                  </a:lnTo>
                  <a:lnTo>
                    <a:pt x="1443" y="202"/>
                  </a:lnTo>
                  <a:lnTo>
                    <a:pt x="1356" y="205"/>
                  </a:lnTo>
                  <a:lnTo>
                    <a:pt x="1350" y="103"/>
                  </a:lnTo>
                  <a:lnTo>
                    <a:pt x="1248" y="106"/>
                  </a:lnTo>
                  <a:lnTo>
                    <a:pt x="1111" y="174"/>
                  </a:lnTo>
                  <a:lnTo>
                    <a:pt x="1014" y="226"/>
                  </a:lnTo>
                  <a:lnTo>
                    <a:pt x="894" y="214"/>
                  </a:lnTo>
                  <a:lnTo>
                    <a:pt x="810" y="121"/>
                  </a:lnTo>
                  <a:lnTo>
                    <a:pt x="710" y="169"/>
                  </a:lnTo>
                  <a:lnTo>
                    <a:pt x="537" y="124"/>
                  </a:lnTo>
                  <a:lnTo>
                    <a:pt x="425" y="139"/>
                  </a:lnTo>
                  <a:lnTo>
                    <a:pt x="380" y="261"/>
                  </a:lnTo>
                  <a:lnTo>
                    <a:pt x="303" y="277"/>
                  </a:lnTo>
                  <a:lnTo>
                    <a:pt x="258" y="283"/>
                  </a:lnTo>
                  <a:lnTo>
                    <a:pt x="185" y="294"/>
                  </a:lnTo>
                  <a:lnTo>
                    <a:pt x="123" y="274"/>
                  </a:lnTo>
                  <a:lnTo>
                    <a:pt x="74" y="324"/>
                  </a:lnTo>
                  <a:lnTo>
                    <a:pt x="0" y="403"/>
                  </a:lnTo>
                  <a:lnTo>
                    <a:pt x="105" y="453"/>
                  </a:lnTo>
                  <a:lnTo>
                    <a:pt x="180" y="409"/>
                  </a:lnTo>
                  <a:lnTo>
                    <a:pt x="335" y="355"/>
                  </a:lnTo>
                  <a:lnTo>
                    <a:pt x="324" y="394"/>
                  </a:lnTo>
                  <a:lnTo>
                    <a:pt x="186" y="493"/>
                  </a:lnTo>
                  <a:lnTo>
                    <a:pt x="195" y="563"/>
                  </a:lnTo>
                  <a:close/>
                </a:path>
              </a:pathLst>
            </a:custGeom>
            <a:solidFill>
              <a:srgbClr val="73BC44"/>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0" name="Freeform 6">
              <a:extLst>
                <a:ext uri="{FF2B5EF4-FFF2-40B4-BE49-F238E27FC236}">
                  <a16:creationId xmlns:a16="http://schemas.microsoft.com/office/drawing/2014/main" id="{E9480C21-6749-47B3-929E-38279018DFF7}"/>
                </a:ext>
              </a:extLst>
            </p:cNvPr>
            <p:cNvSpPr>
              <a:spLocks/>
            </p:cNvSpPr>
            <p:nvPr/>
          </p:nvSpPr>
          <p:spPr bwMode="auto">
            <a:xfrm>
              <a:off x="1088721" y="3483696"/>
              <a:ext cx="1001923" cy="659899"/>
            </a:xfrm>
            <a:custGeom>
              <a:avLst/>
              <a:gdLst>
                <a:gd name="T0" fmla="*/ 0 w 4209"/>
                <a:gd name="T1" fmla="*/ 0 h 3450"/>
                <a:gd name="T2" fmla="*/ 0 w 4209"/>
                <a:gd name="T3" fmla="*/ 0 h 3450"/>
                <a:gd name="T4" fmla="*/ 0 w 4209"/>
                <a:gd name="T5" fmla="*/ 0 h 3450"/>
                <a:gd name="T6" fmla="*/ 0 w 4209"/>
                <a:gd name="T7" fmla="*/ 0 h 3450"/>
                <a:gd name="T8" fmla="*/ 0 w 4209"/>
                <a:gd name="T9" fmla="*/ 0 h 3450"/>
                <a:gd name="T10" fmla="*/ 0 w 4209"/>
                <a:gd name="T11" fmla="*/ 0 h 3450"/>
                <a:gd name="T12" fmla="*/ 0 w 4209"/>
                <a:gd name="T13" fmla="*/ 0 h 3450"/>
                <a:gd name="T14" fmla="*/ 0 w 4209"/>
                <a:gd name="T15" fmla="*/ 0 h 3450"/>
                <a:gd name="T16" fmla="*/ 0 w 4209"/>
                <a:gd name="T17" fmla="*/ 0 h 3450"/>
                <a:gd name="T18" fmla="*/ 0 w 4209"/>
                <a:gd name="T19" fmla="*/ 0 h 3450"/>
                <a:gd name="T20" fmla="*/ 0 w 4209"/>
                <a:gd name="T21" fmla="*/ 0 h 3450"/>
                <a:gd name="T22" fmla="*/ 0 w 4209"/>
                <a:gd name="T23" fmla="*/ 0 h 3450"/>
                <a:gd name="T24" fmla="*/ 0 w 4209"/>
                <a:gd name="T25" fmla="*/ 0 h 3450"/>
                <a:gd name="T26" fmla="*/ 0 w 4209"/>
                <a:gd name="T27" fmla="*/ 0 h 3450"/>
                <a:gd name="T28" fmla="*/ 0 w 4209"/>
                <a:gd name="T29" fmla="*/ 0 h 3450"/>
                <a:gd name="T30" fmla="*/ 0 w 4209"/>
                <a:gd name="T31" fmla="*/ 0 h 3450"/>
                <a:gd name="T32" fmla="*/ 0 w 4209"/>
                <a:gd name="T33" fmla="*/ 0 h 3450"/>
                <a:gd name="T34" fmla="*/ 0 w 4209"/>
                <a:gd name="T35" fmla="*/ 0 h 3450"/>
                <a:gd name="T36" fmla="*/ 0 w 4209"/>
                <a:gd name="T37" fmla="*/ 0 h 3450"/>
                <a:gd name="T38" fmla="*/ 0 w 4209"/>
                <a:gd name="T39" fmla="*/ 0 h 3450"/>
                <a:gd name="T40" fmla="*/ 0 w 4209"/>
                <a:gd name="T41" fmla="*/ 0 h 3450"/>
                <a:gd name="T42" fmla="*/ 0 w 4209"/>
                <a:gd name="T43" fmla="*/ 0 h 3450"/>
                <a:gd name="T44" fmla="*/ 0 w 4209"/>
                <a:gd name="T45" fmla="*/ 0 h 3450"/>
                <a:gd name="T46" fmla="*/ 0 w 4209"/>
                <a:gd name="T47" fmla="*/ 0 h 3450"/>
                <a:gd name="T48" fmla="*/ 0 w 4209"/>
                <a:gd name="T49" fmla="*/ 0 h 3450"/>
                <a:gd name="T50" fmla="*/ 0 w 4209"/>
                <a:gd name="T51" fmla="*/ 0 h 3450"/>
                <a:gd name="T52" fmla="*/ 0 w 4209"/>
                <a:gd name="T53" fmla="*/ 0 h 3450"/>
                <a:gd name="T54" fmla="*/ 0 w 4209"/>
                <a:gd name="T55" fmla="*/ 0 h 3450"/>
                <a:gd name="T56" fmla="*/ 0 w 4209"/>
                <a:gd name="T57" fmla="*/ 0 h 3450"/>
                <a:gd name="T58" fmla="*/ 0 w 4209"/>
                <a:gd name="T59" fmla="*/ 0 h 3450"/>
                <a:gd name="T60" fmla="*/ 0 w 4209"/>
                <a:gd name="T61" fmla="*/ 0 h 3450"/>
                <a:gd name="T62" fmla="*/ 0 w 4209"/>
                <a:gd name="T63" fmla="*/ 0 h 3450"/>
                <a:gd name="T64" fmla="*/ 0 w 4209"/>
                <a:gd name="T65" fmla="*/ 0 h 3450"/>
                <a:gd name="T66" fmla="*/ 0 w 4209"/>
                <a:gd name="T67" fmla="*/ 0 h 3450"/>
                <a:gd name="T68" fmla="*/ 0 w 4209"/>
                <a:gd name="T69" fmla="*/ 0 h 3450"/>
                <a:gd name="T70" fmla="*/ 0 w 4209"/>
                <a:gd name="T71" fmla="*/ 0 h 3450"/>
                <a:gd name="T72" fmla="*/ 0 w 4209"/>
                <a:gd name="T73" fmla="*/ 0 h 3450"/>
                <a:gd name="T74" fmla="*/ 0 w 4209"/>
                <a:gd name="T75" fmla="*/ 0 h 3450"/>
                <a:gd name="T76" fmla="*/ 0 w 4209"/>
                <a:gd name="T77" fmla="*/ 0 h 3450"/>
                <a:gd name="T78" fmla="*/ 0 w 4209"/>
                <a:gd name="T79" fmla="*/ 0 h 3450"/>
                <a:gd name="T80" fmla="*/ 0 w 4209"/>
                <a:gd name="T81" fmla="*/ 0 h 3450"/>
                <a:gd name="T82" fmla="*/ 0 w 4209"/>
                <a:gd name="T83" fmla="*/ 0 h 3450"/>
                <a:gd name="T84" fmla="*/ 0 w 4209"/>
                <a:gd name="T85" fmla="*/ 0 h 3450"/>
                <a:gd name="T86" fmla="*/ 0 w 4209"/>
                <a:gd name="T87" fmla="*/ 0 h 3450"/>
                <a:gd name="T88" fmla="*/ 0 w 4209"/>
                <a:gd name="T89" fmla="*/ 0 h 3450"/>
                <a:gd name="T90" fmla="*/ 0 w 4209"/>
                <a:gd name="T91" fmla="*/ 0 h 3450"/>
                <a:gd name="T92" fmla="*/ 0 w 4209"/>
                <a:gd name="T93" fmla="*/ 0 h 3450"/>
                <a:gd name="T94" fmla="*/ 0 w 4209"/>
                <a:gd name="T95" fmla="*/ 0 h 3450"/>
                <a:gd name="T96" fmla="*/ 0 w 4209"/>
                <a:gd name="T97" fmla="*/ 0 h 3450"/>
                <a:gd name="T98" fmla="*/ 0 w 4209"/>
                <a:gd name="T99" fmla="*/ 0 h 3450"/>
                <a:gd name="T100" fmla="*/ 0 w 4209"/>
                <a:gd name="T101" fmla="*/ 0 h 3450"/>
                <a:gd name="T102" fmla="*/ 0 w 4209"/>
                <a:gd name="T103" fmla="*/ 0 h 3450"/>
                <a:gd name="T104" fmla="*/ 0 w 4209"/>
                <a:gd name="T105" fmla="*/ 0 h 3450"/>
                <a:gd name="T106" fmla="*/ 0 w 4209"/>
                <a:gd name="T107" fmla="*/ 0 h 3450"/>
                <a:gd name="T108" fmla="*/ 0 w 4209"/>
                <a:gd name="T109" fmla="*/ 0 h 3450"/>
                <a:gd name="T110" fmla="*/ 0 w 4209"/>
                <a:gd name="T111" fmla="*/ 0 h 3450"/>
                <a:gd name="T112" fmla="*/ 0 w 4209"/>
                <a:gd name="T113" fmla="*/ 0 h 3450"/>
                <a:gd name="T114" fmla="*/ 0 w 4209"/>
                <a:gd name="T115" fmla="*/ 0 h 345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209" h="3450">
                  <a:moveTo>
                    <a:pt x="3729" y="1814"/>
                  </a:moveTo>
                  <a:lnTo>
                    <a:pt x="3699" y="1654"/>
                  </a:lnTo>
                  <a:lnTo>
                    <a:pt x="3724" y="1459"/>
                  </a:lnTo>
                  <a:lnTo>
                    <a:pt x="3609" y="1384"/>
                  </a:lnTo>
                  <a:lnTo>
                    <a:pt x="3489" y="1399"/>
                  </a:lnTo>
                  <a:lnTo>
                    <a:pt x="3354" y="1394"/>
                  </a:lnTo>
                  <a:lnTo>
                    <a:pt x="3334" y="1439"/>
                  </a:lnTo>
                  <a:lnTo>
                    <a:pt x="3169" y="1414"/>
                  </a:lnTo>
                  <a:lnTo>
                    <a:pt x="3109" y="1304"/>
                  </a:lnTo>
                  <a:lnTo>
                    <a:pt x="3019" y="1244"/>
                  </a:lnTo>
                  <a:lnTo>
                    <a:pt x="2884" y="1199"/>
                  </a:lnTo>
                  <a:lnTo>
                    <a:pt x="2874" y="1324"/>
                  </a:lnTo>
                  <a:lnTo>
                    <a:pt x="2854" y="1439"/>
                  </a:lnTo>
                  <a:lnTo>
                    <a:pt x="2769" y="1544"/>
                  </a:lnTo>
                  <a:lnTo>
                    <a:pt x="2644" y="1514"/>
                  </a:lnTo>
                  <a:lnTo>
                    <a:pt x="2619" y="1604"/>
                  </a:lnTo>
                  <a:lnTo>
                    <a:pt x="2559" y="1684"/>
                  </a:lnTo>
                  <a:lnTo>
                    <a:pt x="2629" y="1789"/>
                  </a:lnTo>
                  <a:lnTo>
                    <a:pt x="2574" y="1909"/>
                  </a:lnTo>
                  <a:lnTo>
                    <a:pt x="2454" y="1964"/>
                  </a:lnTo>
                  <a:lnTo>
                    <a:pt x="2480" y="2075"/>
                  </a:lnTo>
                  <a:lnTo>
                    <a:pt x="2305" y="2015"/>
                  </a:lnTo>
                  <a:lnTo>
                    <a:pt x="2269" y="2128"/>
                  </a:lnTo>
                  <a:lnTo>
                    <a:pt x="2125" y="2134"/>
                  </a:lnTo>
                  <a:lnTo>
                    <a:pt x="2138" y="2234"/>
                  </a:lnTo>
                  <a:lnTo>
                    <a:pt x="2044" y="2296"/>
                  </a:lnTo>
                  <a:lnTo>
                    <a:pt x="2013" y="2389"/>
                  </a:lnTo>
                  <a:lnTo>
                    <a:pt x="1924" y="2374"/>
                  </a:lnTo>
                  <a:lnTo>
                    <a:pt x="1809" y="2456"/>
                  </a:lnTo>
                  <a:lnTo>
                    <a:pt x="1824" y="2555"/>
                  </a:lnTo>
                  <a:lnTo>
                    <a:pt x="1707" y="2569"/>
                  </a:lnTo>
                  <a:lnTo>
                    <a:pt x="1598" y="2579"/>
                  </a:lnTo>
                  <a:lnTo>
                    <a:pt x="1443" y="2509"/>
                  </a:lnTo>
                  <a:lnTo>
                    <a:pt x="1443" y="2658"/>
                  </a:lnTo>
                  <a:lnTo>
                    <a:pt x="1489" y="2788"/>
                  </a:lnTo>
                  <a:lnTo>
                    <a:pt x="1345" y="2772"/>
                  </a:lnTo>
                  <a:lnTo>
                    <a:pt x="1224" y="2818"/>
                  </a:lnTo>
                  <a:lnTo>
                    <a:pt x="1072" y="2743"/>
                  </a:lnTo>
                  <a:lnTo>
                    <a:pt x="1053" y="2866"/>
                  </a:lnTo>
                  <a:lnTo>
                    <a:pt x="745" y="2968"/>
                  </a:lnTo>
                  <a:lnTo>
                    <a:pt x="757" y="3109"/>
                  </a:lnTo>
                  <a:lnTo>
                    <a:pt x="817" y="3196"/>
                  </a:lnTo>
                  <a:lnTo>
                    <a:pt x="768" y="3268"/>
                  </a:lnTo>
                  <a:lnTo>
                    <a:pt x="738" y="3418"/>
                  </a:lnTo>
                  <a:lnTo>
                    <a:pt x="655" y="3450"/>
                  </a:lnTo>
                  <a:lnTo>
                    <a:pt x="543" y="3448"/>
                  </a:lnTo>
                  <a:lnTo>
                    <a:pt x="488" y="3378"/>
                  </a:lnTo>
                  <a:lnTo>
                    <a:pt x="393" y="3403"/>
                  </a:lnTo>
                  <a:lnTo>
                    <a:pt x="288" y="3228"/>
                  </a:lnTo>
                  <a:lnTo>
                    <a:pt x="248" y="2983"/>
                  </a:lnTo>
                  <a:lnTo>
                    <a:pt x="203" y="2389"/>
                  </a:lnTo>
                  <a:lnTo>
                    <a:pt x="168" y="2239"/>
                  </a:lnTo>
                  <a:lnTo>
                    <a:pt x="173" y="2164"/>
                  </a:lnTo>
                  <a:lnTo>
                    <a:pt x="88" y="2069"/>
                  </a:lnTo>
                  <a:lnTo>
                    <a:pt x="53" y="1774"/>
                  </a:lnTo>
                  <a:lnTo>
                    <a:pt x="38" y="1634"/>
                  </a:lnTo>
                  <a:lnTo>
                    <a:pt x="3" y="1429"/>
                  </a:lnTo>
                  <a:lnTo>
                    <a:pt x="8" y="1109"/>
                  </a:lnTo>
                  <a:lnTo>
                    <a:pt x="0" y="910"/>
                  </a:lnTo>
                  <a:lnTo>
                    <a:pt x="34" y="874"/>
                  </a:lnTo>
                  <a:lnTo>
                    <a:pt x="103" y="893"/>
                  </a:lnTo>
                  <a:lnTo>
                    <a:pt x="120" y="901"/>
                  </a:lnTo>
                  <a:lnTo>
                    <a:pt x="129" y="917"/>
                  </a:lnTo>
                  <a:lnTo>
                    <a:pt x="132" y="941"/>
                  </a:lnTo>
                  <a:lnTo>
                    <a:pt x="124" y="965"/>
                  </a:lnTo>
                  <a:lnTo>
                    <a:pt x="133" y="973"/>
                  </a:lnTo>
                  <a:lnTo>
                    <a:pt x="144" y="968"/>
                  </a:lnTo>
                  <a:lnTo>
                    <a:pt x="153" y="982"/>
                  </a:lnTo>
                  <a:lnTo>
                    <a:pt x="159" y="994"/>
                  </a:lnTo>
                  <a:lnTo>
                    <a:pt x="169" y="1000"/>
                  </a:lnTo>
                  <a:lnTo>
                    <a:pt x="174" y="983"/>
                  </a:lnTo>
                  <a:lnTo>
                    <a:pt x="192" y="988"/>
                  </a:lnTo>
                  <a:lnTo>
                    <a:pt x="208" y="995"/>
                  </a:lnTo>
                  <a:lnTo>
                    <a:pt x="222" y="998"/>
                  </a:lnTo>
                  <a:lnTo>
                    <a:pt x="232" y="1004"/>
                  </a:lnTo>
                  <a:lnTo>
                    <a:pt x="243" y="1012"/>
                  </a:lnTo>
                  <a:lnTo>
                    <a:pt x="253" y="1006"/>
                  </a:lnTo>
                  <a:lnTo>
                    <a:pt x="252" y="994"/>
                  </a:lnTo>
                  <a:lnTo>
                    <a:pt x="264" y="982"/>
                  </a:lnTo>
                  <a:lnTo>
                    <a:pt x="270" y="961"/>
                  </a:lnTo>
                  <a:lnTo>
                    <a:pt x="261" y="949"/>
                  </a:lnTo>
                  <a:lnTo>
                    <a:pt x="246" y="946"/>
                  </a:lnTo>
                  <a:lnTo>
                    <a:pt x="240" y="931"/>
                  </a:lnTo>
                  <a:lnTo>
                    <a:pt x="318" y="938"/>
                  </a:lnTo>
                  <a:lnTo>
                    <a:pt x="398" y="795"/>
                  </a:lnTo>
                  <a:lnTo>
                    <a:pt x="379" y="653"/>
                  </a:lnTo>
                  <a:lnTo>
                    <a:pt x="531" y="750"/>
                  </a:lnTo>
                  <a:lnTo>
                    <a:pt x="652" y="647"/>
                  </a:lnTo>
                  <a:lnTo>
                    <a:pt x="634" y="548"/>
                  </a:lnTo>
                  <a:lnTo>
                    <a:pt x="514" y="455"/>
                  </a:lnTo>
                  <a:lnTo>
                    <a:pt x="668" y="335"/>
                  </a:lnTo>
                  <a:lnTo>
                    <a:pt x="818" y="260"/>
                  </a:lnTo>
                  <a:lnTo>
                    <a:pt x="610" y="212"/>
                  </a:lnTo>
                  <a:lnTo>
                    <a:pt x="608" y="90"/>
                  </a:lnTo>
                  <a:lnTo>
                    <a:pt x="724" y="11"/>
                  </a:lnTo>
                  <a:lnTo>
                    <a:pt x="833" y="15"/>
                  </a:lnTo>
                  <a:lnTo>
                    <a:pt x="933" y="0"/>
                  </a:lnTo>
                  <a:lnTo>
                    <a:pt x="968" y="65"/>
                  </a:lnTo>
                  <a:lnTo>
                    <a:pt x="968" y="165"/>
                  </a:lnTo>
                  <a:lnTo>
                    <a:pt x="1103" y="210"/>
                  </a:lnTo>
                  <a:lnTo>
                    <a:pt x="1208" y="245"/>
                  </a:lnTo>
                  <a:lnTo>
                    <a:pt x="1283" y="335"/>
                  </a:lnTo>
                  <a:lnTo>
                    <a:pt x="1743" y="365"/>
                  </a:lnTo>
                  <a:lnTo>
                    <a:pt x="1758" y="470"/>
                  </a:lnTo>
                  <a:lnTo>
                    <a:pt x="1838" y="540"/>
                  </a:lnTo>
                  <a:lnTo>
                    <a:pt x="1958" y="500"/>
                  </a:lnTo>
                  <a:lnTo>
                    <a:pt x="2048" y="440"/>
                  </a:lnTo>
                  <a:lnTo>
                    <a:pt x="2134" y="215"/>
                  </a:lnTo>
                  <a:lnTo>
                    <a:pt x="2319" y="170"/>
                  </a:lnTo>
                  <a:lnTo>
                    <a:pt x="2514" y="165"/>
                  </a:lnTo>
                  <a:lnTo>
                    <a:pt x="2439" y="305"/>
                  </a:lnTo>
                  <a:lnTo>
                    <a:pt x="2554" y="380"/>
                  </a:lnTo>
                  <a:lnTo>
                    <a:pt x="2709" y="375"/>
                  </a:lnTo>
                  <a:lnTo>
                    <a:pt x="2854" y="270"/>
                  </a:lnTo>
                  <a:lnTo>
                    <a:pt x="3129" y="345"/>
                  </a:lnTo>
                  <a:lnTo>
                    <a:pt x="3259" y="255"/>
                  </a:lnTo>
                  <a:lnTo>
                    <a:pt x="3394" y="225"/>
                  </a:lnTo>
                  <a:lnTo>
                    <a:pt x="3504" y="305"/>
                  </a:lnTo>
                  <a:lnTo>
                    <a:pt x="3624" y="290"/>
                  </a:lnTo>
                  <a:lnTo>
                    <a:pt x="3879" y="270"/>
                  </a:lnTo>
                  <a:lnTo>
                    <a:pt x="3956" y="374"/>
                  </a:lnTo>
                  <a:lnTo>
                    <a:pt x="4067" y="402"/>
                  </a:lnTo>
                  <a:lnTo>
                    <a:pt x="3984" y="500"/>
                  </a:lnTo>
                  <a:lnTo>
                    <a:pt x="3969" y="590"/>
                  </a:lnTo>
                  <a:lnTo>
                    <a:pt x="4044" y="740"/>
                  </a:lnTo>
                  <a:lnTo>
                    <a:pt x="4069" y="959"/>
                  </a:lnTo>
                  <a:lnTo>
                    <a:pt x="3964" y="979"/>
                  </a:lnTo>
                  <a:lnTo>
                    <a:pt x="3934" y="1049"/>
                  </a:lnTo>
                  <a:lnTo>
                    <a:pt x="4029" y="1109"/>
                  </a:lnTo>
                  <a:lnTo>
                    <a:pt x="3994" y="1199"/>
                  </a:lnTo>
                  <a:lnTo>
                    <a:pt x="4209" y="1429"/>
                  </a:lnTo>
                  <a:lnTo>
                    <a:pt x="4174" y="1519"/>
                  </a:lnTo>
                  <a:lnTo>
                    <a:pt x="4119" y="1549"/>
                  </a:lnTo>
                  <a:lnTo>
                    <a:pt x="4054" y="1499"/>
                  </a:lnTo>
                  <a:lnTo>
                    <a:pt x="3954" y="1579"/>
                  </a:lnTo>
                  <a:lnTo>
                    <a:pt x="3894" y="1699"/>
                  </a:lnTo>
                  <a:lnTo>
                    <a:pt x="3920" y="1783"/>
                  </a:lnTo>
                  <a:lnTo>
                    <a:pt x="3853" y="1843"/>
                  </a:lnTo>
                  <a:lnTo>
                    <a:pt x="3729" y="1814"/>
                  </a:lnTo>
                  <a:close/>
                </a:path>
              </a:pathLst>
            </a:custGeom>
            <a:solidFill>
              <a:srgbClr val="73BC44"/>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charset="0"/>
                <a:ea typeface="等线" panose="02010600030101010101" pitchFamily="2" charset="-122"/>
                <a:cs typeface="+mn-cs"/>
              </a:endParaRPr>
            </a:p>
          </p:txBody>
        </p:sp>
        <p:sp>
          <p:nvSpPr>
            <p:cNvPr id="13" name="Freeform 9">
              <a:extLst>
                <a:ext uri="{FF2B5EF4-FFF2-40B4-BE49-F238E27FC236}">
                  <a16:creationId xmlns:a16="http://schemas.microsoft.com/office/drawing/2014/main" id="{E5B9DB4C-E97E-4D88-BEFD-DFBACFD6CB0A}"/>
                </a:ext>
              </a:extLst>
            </p:cNvPr>
            <p:cNvSpPr>
              <a:spLocks/>
            </p:cNvSpPr>
            <p:nvPr/>
          </p:nvSpPr>
          <p:spPr bwMode="auto">
            <a:xfrm>
              <a:off x="1249362" y="2993075"/>
              <a:ext cx="1064990" cy="593910"/>
            </a:xfrm>
            <a:custGeom>
              <a:avLst/>
              <a:gdLst>
                <a:gd name="T0" fmla="*/ 0 w 4473"/>
                <a:gd name="T1" fmla="*/ 0 h 3106"/>
                <a:gd name="T2" fmla="*/ 0 w 4473"/>
                <a:gd name="T3" fmla="*/ 0 h 3106"/>
                <a:gd name="T4" fmla="*/ 0 w 4473"/>
                <a:gd name="T5" fmla="*/ 0 h 3106"/>
                <a:gd name="T6" fmla="*/ 0 w 4473"/>
                <a:gd name="T7" fmla="*/ 0 h 3106"/>
                <a:gd name="T8" fmla="*/ 0 w 4473"/>
                <a:gd name="T9" fmla="*/ 0 h 3106"/>
                <a:gd name="T10" fmla="*/ 0 w 4473"/>
                <a:gd name="T11" fmla="*/ 0 h 3106"/>
                <a:gd name="T12" fmla="*/ 0 w 4473"/>
                <a:gd name="T13" fmla="*/ 0 h 3106"/>
                <a:gd name="T14" fmla="*/ 0 w 4473"/>
                <a:gd name="T15" fmla="*/ 0 h 3106"/>
                <a:gd name="T16" fmla="*/ 0 w 4473"/>
                <a:gd name="T17" fmla="*/ 0 h 3106"/>
                <a:gd name="T18" fmla="*/ 0 w 4473"/>
                <a:gd name="T19" fmla="*/ 0 h 3106"/>
                <a:gd name="T20" fmla="*/ 0 w 4473"/>
                <a:gd name="T21" fmla="*/ 0 h 3106"/>
                <a:gd name="T22" fmla="*/ 0 w 4473"/>
                <a:gd name="T23" fmla="*/ 0 h 3106"/>
                <a:gd name="T24" fmla="*/ 0 w 4473"/>
                <a:gd name="T25" fmla="*/ 0 h 3106"/>
                <a:gd name="T26" fmla="*/ 0 w 4473"/>
                <a:gd name="T27" fmla="*/ 0 h 3106"/>
                <a:gd name="T28" fmla="*/ 0 w 4473"/>
                <a:gd name="T29" fmla="*/ 0 h 3106"/>
                <a:gd name="T30" fmla="*/ 0 w 4473"/>
                <a:gd name="T31" fmla="*/ 0 h 3106"/>
                <a:gd name="T32" fmla="*/ 0 w 4473"/>
                <a:gd name="T33" fmla="*/ 0 h 3106"/>
                <a:gd name="T34" fmla="*/ 0 w 4473"/>
                <a:gd name="T35" fmla="*/ 0 h 3106"/>
                <a:gd name="T36" fmla="*/ 0 w 4473"/>
                <a:gd name="T37" fmla="*/ 0 h 3106"/>
                <a:gd name="T38" fmla="*/ 0 w 4473"/>
                <a:gd name="T39" fmla="*/ 0 h 3106"/>
                <a:gd name="T40" fmla="*/ 0 w 4473"/>
                <a:gd name="T41" fmla="*/ 0 h 3106"/>
                <a:gd name="T42" fmla="*/ 0 w 4473"/>
                <a:gd name="T43" fmla="*/ 0 h 3106"/>
                <a:gd name="T44" fmla="*/ 0 w 4473"/>
                <a:gd name="T45" fmla="*/ 0 h 3106"/>
                <a:gd name="T46" fmla="*/ 0 w 4473"/>
                <a:gd name="T47" fmla="*/ 0 h 3106"/>
                <a:gd name="T48" fmla="*/ 0 w 4473"/>
                <a:gd name="T49" fmla="*/ 0 h 3106"/>
                <a:gd name="T50" fmla="*/ 0 w 4473"/>
                <a:gd name="T51" fmla="*/ 0 h 3106"/>
                <a:gd name="T52" fmla="*/ 0 w 4473"/>
                <a:gd name="T53" fmla="*/ 0 h 3106"/>
                <a:gd name="T54" fmla="*/ 0 w 4473"/>
                <a:gd name="T55" fmla="*/ 0 h 3106"/>
                <a:gd name="T56" fmla="*/ 0 w 4473"/>
                <a:gd name="T57" fmla="*/ 0 h 3106"/>
                <a:gd name="T58" fmla="*/ 0 w 4473"/>
                <a:gd name="T59" fmla="*/ 0 h 3106"/>
                <a:gd name="T60" fmla="*/ 0 w 4473"/>
                <a:gd name="T61" fmla="*/ 0 h 3106"/>
                <a:gd name="T62" fmla="*/ 0 w 4473"/>
                <a:gd name="T63" fmla="*/ 0 h 3106"/>
                <a:gd name="T64" fmla="*/ 0 w 4473"/>
                <a:gd name="T65" fmla="*/ 0 h 3106"/>
                <a:gd name="T66" fmla="*/ 0 w 4473"/>
                <a:gd name="T67" fmla="*/ 0 h 3106"/>
                <a:gd name="T68" fmla="*/ 0 w 4473"/>
                <a:gd name="T69" fmla="*/ 0 h 3106"/>
                <a:gd name="T70" fmla="*/ 0 w 4473"/>
                <a:gd name="T71" fmla="*/ 0 h 3106"/>
                <a:gd name="T72" fmla="*/ 0 w 4473"/>
                <a:gd name="T73" fmla="*/ 0 h 3106"/>
                <a:gd name="T74" fmla="*/ 0 w 4473"/>
                <a:gd name="T75" fmla="*/ 0 h 3106"/>
                <a:gd name="T76" fmla="*/ 0 w 4473"/>
                <a:gd name="T77" fmla="*/ 0 h 3106"/>
                <a:gd name="T78" fmla="*/ 0 w 4473"/>
                <a:gd name="T79" fmla="*/ 0 h 3106"/>
                <a:gd name="T80" fmla="*/ 0 w 4473"/>
                <a:gd name="T81" fmla="*/ 0 h 3106"/>
                <a:gd name="T82" fmla="*/ 0 w 4473"/>
                <a:gd name="T83" fmla="*/ 0 h 3106"/>
                <a:gd name="T84" fmla="*/ 0 w 4473"/>
                <a:gd name="T85" fmla="*/ 0 h 3106"/>
                <a:gd name="T86" fmla="*/ 0 w 4473"/>
                <a:gd name="T87" fmla="*/ 0 h 3106"/>
                <a:gd name="T88" fmla="*/ 0 w 4473"/>
                <a:gd name="T89" fmla="*/ 0 h 3106"/>
                <a:gd name="T90" fmla="*/ 0 w 4473"/>
                <a:gd name="T91" fmla="*/ 0 h 3106"/>
                <a:gd name="T92" fmla="*/ 0 w 4473"/>
                <a:gd name="T93" fmla="*/ 0 h 3106"/>
                <a:gd name="T94" fmla="*/ 0 w 4473"/>
                <a:gd name="T95" fmla="*/ 0 h 3106"/>
                <a:gd name="T96" fmla="*/ 0 w 4473"/>
                <a:gd name="T97" fmla="*/ 0 h 3106"/>
                <a:gd name="T98" fmla="*/ 0 w 4473"/>
                <a:gd name="T99" fmla="*/ 0 h 310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473" h="3106">
                  <a:moveTo>
                    <a:pt x="2177" y="0"/>
                  </a:moveTo>
                  <a:lnTo>
                    <a:pt x="2121" y="101"/>
                  </a:lnTo>
                  <a:lnTo>
                    <a:pt x="1997" y="90"/>
                  </a:lnTo>
                  <a:lnTo>
                    <a:pt x="1882" y="225"/>
                  </a:lnTo>
                  <a:lnTo>
                    <a:pt x="1732" y="230"/>
                  </a:lnTo>
                  <a:lnTo>
                    <a:pt x="1566" y="361"/>
                  </a:lnTo>
                  <a:lnTo>
                    <a:pt x="1493" y="466"/>
                  </a:lnTo>
                  <a:lnTo>
                    <a:pt x="1352" y="525"/>
                  </a:lnTo>
                  <a:lnTo>
                    <a:pt x="1353" y="667"/>
                  </a:lnTo>
                  <a:lnTo>
                    <a:pt x="1442" y="811"/>
                  </a:lnTo>
                  <a:lnTo>
                    <a:pt x="1598" y="826"/>
                  </a:lnTo>
                  <a:lnTo>
                    <a:pt x="1757" y="756"/>
                  </a:lnTo>
                  <a:lnTo>
                    <a:pt x="1777" y="920"/>
                  </a:lnTo>
                  <a:lnTo>
                    <a:pt x="1548" y="951"/>
                  </a:lnTo>
                  <a:lnTo>
                    <a:pt x="1479" y="1006"/>
                  </a:lnTo>
                  <a:lnTo>
                    <a:pt x="1520" y="1050"/>
                  </a:lnTo>
                  <a:lnTo>
                    <a:pt x="1478" y="1087"/>
                  </a:lnTo>
                  <a:lnTo>
                    <a:pt x="1584" y="1147"/>
                  </a:lnTo>
                  <a:lnTo>
                    <a:pt x="1625" y="1251"/>
                  </a:lnTo>
                  <a:lnTo>
                    <a:pt x="1554" y="1266"/>
                  </a:lnTo>
                  <a:lnTo>
                    <a:pt x="1473" y="1251"/>
                  </a:lnTo>
                  <a:lnTo>
                    <a:pt x="1493" y="1365"/>
                  </a:lnTo>
                  <a:lnTo>
                    <a:pt x="1563" y="1428"/>
                  </a:lnTo>
                  <a:lnTo>
                    <a:pt x="1506" y="1471"/>
                  </a:lnTo>
                  <a:lnTo>
                    <a:pt x="1445" y="1444"/>
                  </a:lnTo>
                  <a:lnTo>
                    <a:pt x="1397" y="1366"/>
                  </a:lnTo>
                  <a:lnTo>
                    <a:pt x="1323" y="1416"/>
                  </a:lnTo>
                  <a:lnTo>
                    <a:pt x="1161" y="1366"/>
                  </a:lnTo>
                  <a:lnTo>
                    <a:pt x="1071" y="1447"/>
                  </a:lnTo>
                  <a:lnTo>
                    <a:pt x="1037" y="1563"/>
                  </a:lnTo>
                  <a:lnTo>
                    <a:pt x="906" y="1641"/>
                  </a:lnTo>
                  <a:lnTo>
                    <a:pt x="798" y="1560"/>
                  </a:lnTo>
                  <a:lnTo>
                    <a:pt x="831" y="1503"/>
                  </a:lnTo>
                  <a:lnTo>
                    <a:pt x="951" y="1477"/>
                  </a:lnTo>
                  <a:lnTo>
                    <a:pt x="947" y="1390"/>
                  </a:lnTo>
                  <a:lnTo>
                    <a:pt x="924" y="1296"/>
                  </a:lnTo>
                  <a:lnTo>
                    <a:pt x="1027" y="1265"/>
                  </a:lnTo>
                  <a:lnTo>
                    <a:pt x="999" y="1158"/>
                  </a:lnTo>
                  <a:lnTo>
                    <a:pt x="924" y="1101"/>
                  </a:lnTo>
                  <a:lnTo>
                    <a:pt x="803" y="1141"/>
                  </a:lnTo>
                  <a:lnTo>
                    <a:pt x="697" y="1100"/>
                  </a:lnTo>
                  <a:lnTo>
                    <a:pt x="768" y="976"/>
                  </a:lnTo>
                  <a:lnTo>
                    <a:pt x="668" y="960"/>
                  </a:lnTo>
                  <a:lnTo>
                    <a:pt x="618" y="1042"/>
                  </a:lnTo>
                  <a:lnTo>
                    <a:pt x="512" y="1006"/>
                  </a:lnTo>
                  <a:lnTo>
                    <a:pt x="472" y="1220"/>
                  </a:lnTo>
                  <a:lnTo>
                    <a:pt x="512" y="1275"/>
                  </a:lnTo>
                  <a:lnTo>
                    <a:pt x="452" y="1335"/>
                  </a:lnTo>
                  <a:lnTo>
                    <a:pt x="527" y="1370"/>
                  </a:lnTo>
                  <a:lnTo>
                    <a:pt x="572" y="1475"/>
                  </a:lnTo>
                  <a:lnTo>
                    <a:pt x="518" y="1567"/>
                  </a:lnTo>
                  <a:lnTo>
                    <a:pt x="542" y="1686"/>
                  </a:lnTo>
                  <a:lnTo>
                    <a:pt x="352" y="1791"/>
                  </a:lnTo>
                  <a:lnTo>
                    <a:pt x="322" y="1861"/>
                  </a:lnTo>
                  <a:lnTo>
                    <a:pt x="442" y="1926"/>
                  </a:lnTo>
                  <a:lnTo>
                    <a:pt x="332" y="1971"/>
                  </a:lnTo>
                  <a:lnTo>
                    <a:pt x="217" y="1971"/>
                  </a:lnTo>
                  <a:lnTo>
                    <a:pt x="156" y="2036"/>
                  </a:lnTo>
                  <a:lnTo>
                    <a:pt x="234" y="2084"/>
                  </a:lnTo>
                  <a:lnTo>
                    <a:pt x="204" y="2168"/>
                  </a:lnTo>
                  <a:lnTo>
                    <a:pt x="6" y="2270"/>
                  </a:lnTo>
                  <a:lnTo>
                    <a:pt x="42" y="2315"/>
                  </a:lnTo>
                  <a:lnTo>
                    <a:pt x="125" y="2334"/>
                  </a:lnTo>
                  <a:lnTo>
                    <a:pt x="98" y="2384"/>
                  </a:lnTo>
                  <a:lnTo>
                    <a:pt x="23" y="2373"/>
                  </a:lnTo>
                  <a:lnTo>
                    <a:pt x="0" y="2424"/>
                  </a:lnTo>
                  <a:lnTo>
                    <a:pt x="38" y="2498"/>
                  </a:lnTo>
                  <a:lnTo>
                    <a:pt x="47" y="2578"/>
                  </a:lnTo>
                  <a:lnTo>
                    <a:pt x="162" y="2581"/>
                  </a:lnTo>
                  <a:lnTo>
                    <a:pt x="255" y="2566"/>
                  </a:lnTo>
                  <a:lnTo>
                    <a:pt x="291" y="2628"/>
                  </a:lnTo>
                  <a:lnTo>
                    <a:pt x="293" y="2731"/>
                  </a:lnTo>
                  <a:lnTo>
                    <a:pt x="530" y="2809"/>
                  </a:lnTo>
                  <a:lnTo>
                    <a:pt x="608" y="2901"/>
                  </a:lnTo>
                  <a:lnTo>
                    <a:pt x="1067" y="2932"/>
                  </a:lnTo>
                  <a:lnTo>
                    <a:pt x="1082" y="3037"/>
                  </a:lnTo>
                  <a:lnTo>
                    <a:pt x="1162" y="3106"/>
                  </a:lnTo>
                  <a:lnTo>
                    <a:pt x="1292" y="3061"/>
                  </a:lnTo>
                  <a:lnTo>
                    <a:pt x="1371" y="3007"/>
                  </a:lnTo>
                  <a:lnTo>
                    <a:pt x="1457" y="2779"/>
                  </a:lnTo>
                  <a:lnTo>
                    <a:pt x="1642" y="2736"/>
                  </a:lnTo>
                  <a:lnTo>
                    <a:pt x="1835" y="2731"/>
                  </a:lnTo>
                  <a:lnTo>
                    <a:pt x="1762" y="2871"/>
                  </a:lnTo>
                  <a:lnTo>
                    <a:pt x="1878" y="2946"/>
                  </a:lnTo>
                  <a:lnTo>
                    <a:pt x="2028" y="2943"/>
                  </a:lnTo>
                  <a:lnTo>
                    <a:pt x="2178" y="2835"/>
                  </a:lnTo>
                  <a:lnTo>
                    <a:pt x="2452" y="2910"/>
                  </a:lnTo>
                  <a:lnTo>
                    <a:pt x="2584" y="2820"/>
                  </a:lnTo>
                  <a:lnTo>
                    <a:pt x="2721" y="2791"/>
                  </a:lnTo>
                  <a:lnTo>
                    <a:pt x="2827" y="2869"/>
                  </a:lnTo>
                  <a:lnTo>
                    <a:pt x="2956" y="2856"/>
                  </a:lnTo>
                  <a:lnTo>
                    <a:pt x="3203" y="2836"/>
                  </a:lnTo>
                  <a:lnTo>
                    <a:pt x="3278" y="2941"/>
                  </a:lnTo>
                  <a:lnTo>
                    <a:pt x="3393" y="2968"/>
                  </a:lnTo>
                  <a:lnTo>
                    <a:pt x="3498" y="2781"/>
                  </a:lnTo>
                  <a:lnTo>
                    <a:pt x="3528" y="2566"/>
                  </a:lnTo>
                  <a:lnTo>
                    <a:pt x="3663" y="2346"/>
                  </a:lnTo>
                  <a:lnTo>
                    <a:pt x="3768" y="2361"/>
                  </a:lnTo>
                  <a:lnTo>
                    <a:pt x="3903" y="2281"/>
                  </a:lnTo>
                  <a:lnTo>
                    <a:pt x="4038" y="2061"/>
                  </a:lnTo>
                  <a:lnTo>
                    <a:pt x="4161" y="1942"/>
                  </a:lnTo>
                  <a:lnTo>
                    <a:pt x="4083" y="1851"/>
                  </a:lnTo>
                  <a:lnTo>
                    <a:pt x="3948" y="1786"/>
                  </a:lnTo>
                  <a:lnTo>
                    <a:pt x="3874" y="1791"/>
                  </a:lnTo>
                  <a:lnTo>
                    <a:pt x="3903" y="1696"/>
                  </a:lnTo>
                  <a:lnTo>
                    <a:pt x="3880" y="1605"/>
                  </a:lnTo>
                  <a:lnTo>
                    <a:pt x="4042" y="1620"/>
                  </a:lnTo>
                  <a:lnTo>
                    <a:pt x="4186" y="1605"/>
                  </a:lnTo>
                  <a:lnTo>
                    <a:pt x="4313" y="1636"/>
                  </a:lnTo>
                  <a:lnTo>
                    <a:pt x="4473" y="1550"/>
                  </a:lnTo>
                  <a:lnTo>
                    <a:pt x="4398" y="1455"/>
                  </a:lnTo>
                  <a:lnTo>
                    <a:pt x="4443" y="1335"/>
                  </a:lnTo>
                  <a:lnTo>
                    <a:pt x="4403" y="1295"/>
                  </a:lnTo>
                  <a:lnTo>
                    <a:pt x="4448" y="1215"/>
                  </a:lnTo>
                  <a:lnTo>
                    <a:pt x="4398" y="1140"/>
                  </a:lnTo>
                  <a:lnTo>
                    <a:pt x="4238" y="1205"/>
                  </a:lnTo>
                  <a:lnTo>
                    <a:pt x="4053" y="1020"/>
                  </a:lnTo>
                  <a:lnTo>
                    <a:pt x="3908" y="975"/>
                  </a:lnTo>
                  <a:lnTo>
                    <a:pt x="3843" y="875"/>
                  </a:lnTo>
                  <a:lnTo>
                    <a:pt x="3728" y="890"/>
                  </a:lnTo>
                  <a:lnTo>
                    <a:pt x="3653" y="1025"/>
                  </a:lnTo>
                  <a:lnTo>
                    <a:pt x="3513" y="1025"/>
                  </a:lnTo>
                  <a:lnTo>
                    <a:pt x="3503" y="885"/>
                  </a:lnTo>
                  <a:lnTo>
                    <a:pt x="3323" y="975"/>
                  </a:lnTo>
                  <a:lnTo>
                    <a:pt x="3233" y="950"/>
                  </a:lnTo>
                  <a:lnTo>
                    <a:pt x="3263" y="855"/>
                  </a:lnTo>
                  <a:lnTo>
                    <a:pt x="3213" y="765"/>
                  </a:lnTo>
                  <a:lnTo>
                    <a:pt x="3068" y="825"/>
                  </a:lnTo>
                  <a:lnTo>
                    <a:pt x="3003" y="905"/>
                  </a:lnTo>
                  <a:lnTo>
                    <a:pt x="2793" y="950"/>
                  </a:lnTo>
                  <a:lnTo>
                    <a:pt x="2808" y="830"/>
                  </a:lnTo>
                  <a:lnTo>
                    <a:pt x="2678" y="915"/>
                  </a:lnTo>
                  <a:lnTo>
                    <a:pt x="2538" y="825"/>
                  </a:lnTo>
                  <a:lnTo>
                    <a:pt x="2508" y="720"/>
                  </a:lnTo>
                  <a:lnTo>
                    <a:pt x="2393" y="740"/>
                  </a:lnTo>
                  <a:lnTo>
                    <a:pt x="2333" y="825"/>
                  </a:lnTo>
                  <a:lnTo>
                    <a:pt x="2422" y="970"/>
                  </a:lnTo>
                  <a:lnTo>
                    <a:pt x="2448" y="1095"/>
                  </a:lnTo>
                  <a:lnTo>
                    <a:pt x="2453" y="1205"/>
                  </a:lnTo>
                  <a:lnTo>
                    <a:pt x="2558" y="1230"/>
                  </a:lnTo>
                  <a:lnTo>
                    <a:pt x="2544" y="1381"/>
                  </a:lnTo>
                  <a:lnTo>
                    <a:pt x="2433" y="1410"/>
                  </a:lnTo>
                  <a:lnTo>
                    <a:pt x="2348" y="1325"/>
                  </a:lnTo>
                  <a:lnTo>
                    <a:pt x="2257" y="1350"/>
                  </a:lnTo>
                  <a:lnTo>
                    <a:pt x="2192" y="1230"/>
                  </a:lnTo>
                  <a:lnTo>
                    <a:pt x="2167" y="1050"/>
                  </a:lnTo>
                  <a:lnTo>
                    <a:pt x="2222" y="930"/>
                  </a:lnTo>
                  <a:lnTo>
                    <a:pt x="2212" y="755"/>
                  </a:lnTo>
                  <a:lnTo>
                    <a:pt x="2288" y="650"/>
                  </a:lnTo>
                  <a:lnTo>
                    <a:pt x="2423" y="675"/>
                  </a:lnTo>
                  <a:lnTo>
                    <a:pt x="2498" y="560"/>
                  </a:lnTo>
                  <a:lnTo>
                    <a:pt x="2558" y="425"/>
                  </a:lnTo>
                  <a:lnTo>
                    <a:pt x="2618" y="315"/>
                  </a:lnTo>
                  <a:lnTo>
                    <a:pt x="2603" y="170"/>
                  </a:lnTo>
                  <a:lnTo>
                    <a:pt x="2543" y="50"/>
                  </a:lnTo>
                  <a:lnTo>
                    <a:pt x="2363" y="0"/>
                  </a:lnTo>
                  <a:lnTo>
                    <a:pt x="2177" y="0"/>
                  </a:lnTo>
                  <a:close/>
                </a:path>
              </a:pathLst>
            </a:custGeom>
            <a:solidFill>
              <a:srgbClr val="73BC44"/>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3" name="Freeform 29">
              <a:extLst>
                <a:ext uri="{FF2B5EF4-FFF2-40B4-BE49-F238E27FC236}">
                  <a16:creationId xmlns:a16="http://schemas.microsoft.com/office/drawing/2014/main" id="{7AC5626E-E470-4C2D-BC46-9AA71D6FB998}"/>
                </a:ext>
              </a:extLst>
            </p:cNvPr>
            <p:cNvSpPr>
              <a:spLocks/>
            </p:cNvSpPr>
            <p:nvPr/>
          </p:nvSpPr>
          <p:spPr bwMode="auto">
            <a:xfrm>
              <a:off x="1182726" y="4130206"/>
              <a:ext cx="74966" cy="100420"/>
            </a:xfrm>
            <a:custGeom>
              <a:avLst/>
              <a:gdLst>
                <a:gd name="T0" fmla="*/ 0 w 315"/>
                <a:gd name="T1" fmla="*/ 0 h 525"/>
                <a:gd name="T2" fmla="*/ 0 w 315"/>
                <a:gd name="T3" fmla="*/ 0 h 525"/>
                <a:gd name="T4" fmla="*/ 0 w 315"/>
                <a:gd name="T5" fmla="*/ 0 h 525"/>
                <a:gd name="T6" fmla="*/ 0 w 315"/>
                <a:gd name="T7" fmla="*/ 0 h 525"/>
                <a:gd name="T8" fmla="*/ 0 w 315"/>
                <a:gd name="T9" fmla="*/ 0 h 525"/>
                <a:gd name="T10" fmla="*/ 0 w 315"/>
                <a:gd name="T11" fmla="*/ 0 h 525"/>
                <a:gd name="T12" fmla="*/ 0 w 315"/>
                <a:gd name="T13" fmla="*/ 0 h 525"/>
                <a:gd name="T14" fmla="*/ 0 w 315"/>
                <a:gd name="T15" fmla="*/ 0 h 525"/>
                <a:gd name="T16" fmla="*/ 0 w 315"/>
                <a:gd name="T17" fmla="*/ 0 h 525"/>
                <a:gd name="T18" fmla="*/ 0 w 315"/>
                <a:gd name="T19" fmla="*/ 0 h 525"/>
                <a:gd name="T20" fmla="*/ 0 w 315"/>
                <a:gd name="T21" fmla="*/ 0 h 5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15" h="525">
                  <a:moveTo>
                    <a:pt x="244" y="525"/>
                  </a:moveTo>
                  <a:lnTo>
                    <a:pt x="124" y="430"/>
                  </a:lnTo>
                  <a:lnTo>
                    <a:pt x="109" y="295"/>
                  </a:lnTo>
                  <a:lnTo>
                    <a:pt x="44" y="205"/>
                  </a:lnTo>
                  <a:lnTo>
                    <a:pt x="0" y="24"/>
                  </a:lnTo>
                  <a:lnTo>
                    <a:pt x="93" y="0"/>
                  </a:lnTo>
                  <a:lnTo>
                    <a:pt x="149" y="70"/>
                  </a:lnTo>
                  <a:lnTo>
                    <a:pt x="260" y="72"/>
                  </a:lnTo>
                  <a:lnTo>
                    <a:pt x="315" y="274"/>
                  </a:lnTo>
                  <a:lnTo>
                    <a:pt x="303" y="406"/>
                  </a:lnTo>
                  <a:lnTo>
                    <a:pt x="244" y="525"/>
                  </a:lnTo>
                  <a:close/>
                </a:path>
              </a:pathLst>
            </a:custGeom>
            <a:solidFill>
              <a:srgbClr val="73BC44"/>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7" name="Freeform 42">
              <a:extLst>
                <a:ext uri="{FF2B5EF4-FFF2-40B4-BE49-F238E27FC236}">
                  <a16:creationId xmlns:a16="http://schemas.microsoft.com/office/drawing/2014/main" id="{CA021749-474D-49C8-A18A-BBC278C0DF4E}"/>
                </a:ext>
              </a:extLst>
            </p:cNvPr>
            <p:cNvSpPr>
              <a:spLocks/>
            </p:cNvSpPr>
            <p:nvPr/>
          </p:nvSpPr>
          <p:spPr bwMode="auto">
            <a:xfrm>
              <a:off x="1928813" y="4635172"/>
              <a:ext cx="29749" cy="22953"/>
            </a:xfrm>
            <a:custGeom>
              <a:avLst/>
              <a:gdLst>
                <a:gd name="T0" fmla="*/ 22 w 125"/>
                <a:gd name="T1" fmla="*/ 0 h 120"/>
                <a:gd name="T2" fmla="*/ 5 w 125"/>
                <a:gd name="T3" fmla="*/ 1 h 120"/>
                <a:gd name="T4" fmla="*/ 0 w 125"/>
                <a:gd name="T5" fmla="*/ 10 h 120"/>
                <a:gd name="T6" fmla="*/ 6 w 125"/>
                <a:gd name="T7" fmla="*/ 15 h 120"/>
                <a:gd name="T8" fmla="*/ 12 w 125"/>
                <a:gd name="T9" fmla="*/ 18 h 120"/>
                <a:gd name="T10" fmla="*/ 25 w 125"/>
                <a:gd name="T11" fmla="*/ 24 h 120"/>
                <a:gd name="T12" fmla="*/ 23 w 125"/>
                <a:gd name="T13" fmla="*/ 11 h 120"/>
                <a:gd name="T14" fmla="*/ 22 w 125"/>
                <a:gd name="T15" fmla="*/ 0 h 1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5" h="120">
                  <a:moveTo>
                    <a:pt x="111" y="0"/>
                  </a:moveTo>
                  <a:lnTo>
                    <a:pt x="27" y="3"/>
                  </a:lnTo>
                  <a:lnTo>
                    <a:pt x="0" y="48"/>
                  </a:lnTo>
                  <a:lnTo>
                    <a:pt x="32" y="76"/>
                  </a:lnTo>
                  <a:lnTo>
                    <a:pt x="59" y="91"/>
                  </a:lnTo>
                  <a:lnTo>
                    <a:pt x="125" y="120"/>
                  </a:lnTo>
                  <a:lnTo>
                    <a:pt x="116" y="57"/>
                  </a:lnTo>
                  <a:lnTo>
                    <a:pt x="111" y="0"/>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8" name="Freeform 43">
              <a:extLst>
                <a:ext uri="{FF2B5EF4-FFF2-40B4-BE49-F238E27FC236}">
                  <a16:creationId xmlns:a16="http://schemas.microsoft.com/office/drawing/2014/main" id="{29D23B8D-AA20-4ED4-BF5F-243FF3CDFD83}"/>
                </a:ext>
              </a:extLst>
            </p:cNvPr>
            <p:cNvSpPr>
              <a:spLocks/>
            </p:cNvSpPr>
            <p:nvPr/>
          </p:nvSpPr>
          <p:spPr bwMode="auto">
            <a:xfrm>
              <a:off x="1919294" y="4528058"/>
              <a:ext cx="29749" cy="29648"/>
            </a:xfrm>
            <a:custGeom>
              <a:avLst/>
              <a:gdLst>
                <a:gd name="T0" fmla="*/ 25 w 126"/>
                <a:gd name="T1" fmla="*/ 10 h 152"/>
                <a:gd name="T2" fmla="*/ 16 w 126"/>
                <a:gd name="T3" fmla="*/ 3 h 152"/>
                <a:gd name="T4" fmla="*/ 7 w 126"/>
                <a:gd name="T5" fmla="*/ 0 h 152"/>
                <a:gd name="T6" fmla="*/ 4 w 126"/>
                <a:gd name="T7" fmla="*/ 9 h 152"/>
                <a:gd name="T8" fmla="*/ 0 w 126"/>
                <a:gd name="T9" fmla="*/ 16 h 152"/>
                <a:gd name="T10" fmla="*/ 2 w 126"/>
                <a:gd name="T11" fmla="*/ 25 h 152"/>
                <a:gd name="T12" fmla="*/ 10 w 126"/>
                <a:gd name="T13" fmla="*/ 31 h 152"/>
                <a:gd name="T14" fmla="*/ 17 w 126"/>
                <a:gd name="T15" fmla="*/ 31 h 152"/>
                <a:gd name="T16" fmla="*/ 23 w 126"/>
                <a:gd name="T17" fmla="*/ 26 h 152"/>
                <a:gd name="T18" fmla="*/ 24 w 126"/>
                <a:gd name="T19" fmla="*/ 18 h 152"/>
                <a:gd name="T20" fmla="*/ 25 w 126"/>
                <a:gd name="T21" fmla="*/ 10 h 1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6" h="152">
                  <a:moveTo>
                    <a:pt x="126" y="50"/>
                  </a:moveTo>
                  <a:lnTo>
                    <a:pt x="80" y="15"/>
                  </a:lnTo>
                  <a:lnTo>
                    <a:pt x="33" y="0"/>
                  </a:lnTo>
                  <a:lnTo>
                    <a:pt x="21" y="42"/>
                  </a:lnTo>
                  <a:lnTo>
                    <a:pt x="0" y="80"/>
                  </a:lnTo>
                  <a:lnTo>
                    <a:pt x="12" y="125"/>
                  </a:lnTo>
                  <a:lnTo>
                    <a:pt x="48" y="152"/>
                  </a:lnTo>
                  <a:lnTo>
                    <a:pt x="86" y="152"/>
                  </a:lnTo>
                  <a:lnTo>
                    <a:pt x="114" y="126"/>
                  </a:lnTo>
                  <a:lnTo>
                    <a:pt x="122" y="87"/>
                  </a:lnTo>
                  <a:lnTo>
                    <a:pt x="126" y="50"/>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9" name="Freeform 44">
              <a:extLst>
                <a:ext uri="{FF2B5EF4-FFF2-40B4-BE49-F238E27FC236}">
                  <a16:creationId xmlns:a16="http://schemas.microsoft.com/office/drawing/2014/main" id="{74DBEB83-3059-40B1-A12B-8506669F50A9}"/>
                </a:ext>
              </a:extLst>
            </p:cNvPr>
            <p:cNvSpPr>
              <a:spLocks/>
            </p:cNvSpPr>
            <p:nvPr/>
          </p:nvSpPr>
          <p:spPr bwMode="auto">
            <a:xfrm>
              <a:off x="2247716" y="4032655"/>
              <a:ext cx="21419" cy="15302"/>
            </a:xfrm>
            <a:custGeom>
              <a:avLst/>
              <a:gdLst>
                <a:gd name="T0" fmla="*/ 0 w 92"/>
                <a:gd name="T1" fmla="*/ 6 h 80"/>
                <a:gd name="T2" fmla="*/ 9 w 92"/>
                <a:gd name="T3" fmla="*/ 16 h 80"/>
                <a:gd name="T4" fmla="*/ 18 w 92"/>
                <a:gd name="T5" fmla="*/ 7 h 80"/>
                <a:gd name="T6" fmla="*/ 7 w 92"/>
                <a:gd name="T7" fmla="*/ 0 h 80"/>
                <a:gd name="T8" fmla="*/ 0 w 92"/>
                <a:gd name="T9" fmla="*/ 6 h 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80">
                  <a:moveTo>
                    <a:pt x="0" y="29"/>
                  </a:moveTo>
                  <a:lnTo>
                    <a:pt x="45" y="80"/>
                  </a:lnTo>
                  <a:lnTo>
                    <a:pt x="92" y="35"/>
                  </a:lnTo>
                  <a:lnTo>
                    <a:pt x="35" y="0"/>
                  </a:lnTo>
                  <a:lnTo>
                    <a:pt x="0" y="29"/>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40" name="Freeform 45">
              <a:extLst>
                <a:ext uri="{FF2B5EF4-FFF2-40B4-BE49-F238E27FC236}">
                  <a16:creationId xmlns:a16="http://schemas.microsoft.com/office/drawing/2014/main" id="{070B019D-EAD6-455E-ADA8-B322FF2A2171}"/>
                </a:ext>
              </a:extLst>
            </p:cNvPr>
            <p:cNvSpPr>
              <a:spLocks/>
            </p:cNvSpPr>
            <p:nvPr/>
          </p:nvSpPr>
          <p:spPr bwMode="auto">
            <a:xfrm>
              <a:off x="1387394" y="4548142"/>
              <a:ext cx="15470" cy="12433"/>
            </a:xfrm>
            <a:custGeom>
              <a:avLst/>
              <a:gdLst>
                <a:gd name="T0" fmla="*/ 0 w 65"/>
                <a:gd name="T1" fmla="*/ 3 h 66"/>
                <a:gd name="T2" fmla="*/ 6 w 65"/>
                <a:gd name="T3" fmla="*/ 13 h 66"/>
                <a:gd name="T4" fmla="*/ 13 w 65"/>
                <a:gd name="T5" fmla="*/ 11 h 66"/>
                <a:gd name="T6" fmla="*/ 12 w 65"/>
                <a:gd name="T7" fmla="*/ 2 h 66"/>
                <a:gd name="T8" fmla="*/ 5 w 65"/>
                <a:gd name="T9" fmla="*/ 0 h 66"/>
                <a:gd name="T10" fmla="*/ 0 w 65"/>
                <a:gd name="T11" fmla="*/ 3 h 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5" h="66">
                  <a:moveTo>
                    <a:pt x="0" y="15"/>
                  </a:moveTo>
                  <a:lnTo>
                    <a:pt x="29" y="66"/>
                  </a:lnTo>
                  <a:lnTo>
                    <a:pt x="65" y="56"/>
                  </a:lnTo>
                  <a:lnTo>
                    <a:pt x="60" y="9"/>
                  </a:lnTo>
                  <a:lnTo>
                    <a:pt x="26" y="0"/>
                  </a:lnTo>
                  <a:lnTo>
                    <a:pt x="0" y="15"/>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nvGrpSpPr>
            <p:cNvPr id="42" name="Group 78">
              <a:extLst>
                <a:ext uri="{FF2B5EF4-FFF2-40B4-BE49-F238E27FC236}">
                  <a16:creationId xmlns:a16="http://schemas.microsoft.com/office/drawing/2014/main" id="{D2C8813F-B682-437D-8C1C-B94B79A5ABF0}"/>
                </a:ext>
              </a:extLst>
            </p:cNvPr>
            <p:cNvGrpSpPr>
              <a:grpSpLocks/>
            </p:cNvGrpSpPr>
            <p:nvPr/>
          </p:nvGrpSpPr>
          <p:grpSpPr bwMode="auto">
            <a:xfrm>
              <a:off x="1112520" y="3642454"/>
              <a:ext cx="40458" cy="34430"/>
              <a:chOff x="7728" y="10782"/>
              <a:chExt cx="2776" cy="2978"/>
            </a:xfrm>
          </p:grpSpPr>
          <p:sp>
            <p:nvSpPr>
              <p:cNvPr id="58" name="Freeform 79">
                <a:extLst>
                  <a:ext uri="{FF2B5EF4-FFF2-40B4-BE49-F238E27FC236}">
                    <a16:creationId xmlns:a16="http://schemas.microsoft.com/office/drawing/2014/main" id="{FEC6F059-6262-43FE-AB11-9CA943D32B10}"/>
                  </a:ext>
                </a:extLst>
              </p:cNvPr>
              <p:cNvSpPr>
                <a:spLocks/>
              </p:cNvSpPr>
              <p:nvPr/>
            </p:nvSpPr>
            <p:spPr bwMode="auto">
              <a:xfrm>
                <a:off x="7728" y="10800"/>
                <a:ext cx="2776" cy="2960"/>
              </a:xfrm>
              <a:custGeom>
                <a:avLst/>
                <a:gdLst>
                  <a:gd name="T0" fmla="*/ 72 w 2776"/>
                  <a:gd name="T1" fmla="*/ 992 h 2960"/>
                  <a:gd name="T2" fmla="*/ 336 w 2776"/>
                  <a:gd name="T3" fmla="*/ 1144 h 2960"/>
                  <a:gd name="T4" fmla="*/ 432 w 2776"/>
                  <a:gd name="T5" fmla="*/ 1360 h 2960"/>
                  <a:gd name="T6" fmla="*/ 544 w 2776"/>
                  <a:gd name="T7" fmla="*/ 1568 h 2960"/>
                  <a:gd name="T8" fmla="*/ 520 w 2776"/>
                  <a:gd name="T9" fmla="*/ 2000 h 2960"/>
                  <a:gd name="T10" fmla="*/ 520 w 2776"/>
                  <a:gd name="T11" fmla="*/ 2288 h 2960"/>
                  <a:gd name="T12" fmla="*/ 696 w 2776"/>
                  <a:gd name="T13" fmla="*/ 2328 h 2960"/>
                  <a:gd name="T14" fmla="*/ 808 w 2776"/>
                  <a:gd name="T15" fmla="*/ 2448 h 2960"/>
                  <a:gd name="T16" fmla="*/ 968 w 2776"/>
                  <a:gd name="T17" fmla="*/ 2640 h 2960"/>
                  <a:gd name="T18" fmla="*/ 1184 w 2776"/>
                  <a:gd name="T19" fmla="*/ 2808 h 2960"/>
                  <a:gd name="T20" fmla="*/ 1216 w 2776"/>
                  <a:gd name="T21" fmla="*/ 2504 h 2960"/>
                  <a:gd name="T22" fmla="*/ 1544 w 2776"/>
                  <a:gd name="T23" fmla="*/ 2576 h 2960"/>
                  <a:gd name="T24" fmla="*/ 1776 w 2776"/>
                  <a:gd name="T25" fmla="*/ 2728 h 2960"/>
                  <a:gd name="T26" fmla="*/ 2200 w 2776"/>
                  <a:gd name="T27" fmla="*/ 2824 h 2960"/>
                  <a:gd name="T28" fmla="*/ 2504 w 2776"/>
                  <a:gd name="T29" fmla="*/ 2904 h 2960"/>
                  <a:gd name="T30" fmla="*/ 2608 w 2776"/>
                  <a:gd name="T31" fmla="*/ 2680 h 2960"/>
                  <a:gd name="T32" fmla="*/ 2728 w 2776"/>
                  <a:gd name="T33" fmla="*/ 2368 h 2960"/>
                  <a:gd name="T34" fmla="*/ 2776 w 2776"/>
                  <a:gd name="T35" fmla="*/ 2104 h 2960"/>
                  <a:gd name="T36" fmla="*/ 2592 w 2776"/>
                  <a:gd name="T37" fmla="*/ 1968 h 2960"/>
                  <a:gd name="T38" fmla="*/ 2360 w 2776"/>
                  <a:gd name="T39" fmla="*/ 1824 h 2960"/>
                  <a:gd name="T40" fmla="*/ 2120 w 2776"/>
                  <a:gd name="T41" fmla="*/ 1760 h 2960"/>
                  <a:gd name="T42" fmla="*/ 1992 w 2776"/>
                  <a:gd name="T43" fmla="*/ 1904 h 2960"/>
                  <a:gd name="T44" fmla="*/ 1680 w 2776"/>
                  <a:gd name="T45" fmla="*/ 1880 h 2960"/>
                  <a:gd name="T46" fmla="*/ 1664 w 2776"/>
                  <a:gd name="T47" fmla="*/ 2064 h 2960"/>
                  <a:gd name="T48" fmla="*/ 1432 w 2776"/>
                  <a:gd name="T49" fmla="*/ 1824 h 2960"/>
                  <a:gd name="T50" fmla="*/ 1256 w 2776"/>
                  <a:gd name="T51" fmla="*/ 1696 h 2960"/>
                  <a:gd name="T52" fmla="*/ 1184 w 2776"/>
                  <a:gd name="T53" fmla="*/ 1416 h 2960"/>
                  <a:gd name="T54" fmla="*/ 1488 w 2776"/>
                  <a:gd name="T55" fmla="*/ 1272 h 2960"/>
                  <a:gd name="T56" fmla="*/ 1752 w 2776"/>
                  <a:gd name="T57" fmla="*/ 1000 h 2960"/>
                  <a:gd name="T58" fmla="*/ 2000 w 2776"/>
                  <a:gd name="T59" fmla="*/ 824 h 2960"/>
                  <a:gd name="T60" fmla="*/ 2160 w 2776"/>
                  <a:gd name="T61" fmla="*/ 640 h 2960"/>
                  <a:gd name="T62" fmla="*/ 2336 w 2776"/>
                  <a:gd name="T63" fmla="*/ 640 h 2960"/>
                  <a:gd name="T64" fmla="*/ 2152 w 2776"/>
                  <a:gd name="T65" fmla="*/ 528 h 2960"/>
                  <a:gd name="T66" fmla="*/ 1768 w 2776"/>
                  <a:gd name="T67" fmla="*/ 528 h 2960"/>
                  <a:gd name="T68" fmla="*/ 1784 w 2776"/>
                  <a:gd name="T69" fmla="*/ 248 h 2960"/>
                  <a:gd name="T70" fmla="*/ 1624 w 2776"/>
                  <a:gd name="T71" fmla="*/ 64 h 2960"/>
                  <a:gd name="T72" fmla="*/ 1536 w 2776"/>
                  <a:gd name="T73" fmla="*/ 344 h 2960"/>
                  <a:gd name="T74" fmla="*/ 1192 w 2776"/>
                  <a:gd name="T75" fmla="*/ 336 h 2960"/>
                  <a:gd name="T76" fmla="*/ 1104 w 2776"/>
                  <a:gd name="T77" fmla="*/ 680 h 2960"/>
                  <a:gd name="T78" fmla="*/ 528 w 2776"/>
                  <a:gd name="T79" fmla="*/ 656 h 2960"/>
                  <a:gd name="T80" fmla="*/ 328 w 2776"/>
                  <a:gd name="T81" fmla="*/ 728 h 2960"/>
                  <a:gd name="T82" fmla="*/ 72 w 2776"/>
                  <a:gd name="T83" fmla="*/ 720 h 296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776" h="2960">
                    <a:moveTo>
                      <a:pt x="0" y="832"/>
                    </a:moveTo>
                    <a:lnTo>
                      <a:pt x="72" y="992"/>
                    </a:lnTo>
                    <a:lnTo>
                      <a:pt x="184" y="1088"/>
                    </a:lnTo>
                    <a:lnTo>
                      <a:pt x="336" y="1144"/>
                    </a:lnTo>
                    <a:lnTo>
                      <a:pt x="424" y="1256"/>
                    </a:lnTo>
                    <a:lnTo>
                      <a:pt x="432" y="1360"/>
                    </a:lnTo>
                    <a:lnTo>
                      <a:pt x="464" y="1464"/>
                    </a:lnTo>
                    <a:lnTo>
                      <a:pt x="544" y="1568"/>
                    </a:lnTo>
                    <a:lnTo>
                      <a:pt x="584" y="1816"/>
                    </a:lnTo>
                    <a:lnTo>
                      <a:pt x="520" y="2000"/>
                    </a:lnTo>
                    <a:lnTo>
                      <a:pt x="408" y="2184"/>
                    </a:lnTo>
                    <a:lnTo>
                      <a:pt x="520" y="2288"/>
                    </a:lnTo>
                    <a:lnTo>
                      <a:pt x="560" y="2368"/>
                    </a:lnTo>
                    <a:lnTo>
                      <a:pt x="696" y="2328"/>
                    </a:lnTo>
                    <a:lnTo>
                      <a:pt x="800" y="2312"/>
                    </a:lnTo>
                    <a:lnTo>
                      <a:pt x="808" y="2448"/>
                    </a:lnTo>
                    <a:lnTo>
                      <a:pt x="912" y="2496"/>
                    </a:lnTo>
                    <a:lnTo>
                      <a:pt x="968" y="2640"/>
                    </a:lnTo>
                    <a:lnTo>
                      <a:pt x="1072" y="2776"/>
                    </a:lnTo>
                    <a:lnTo>
                      <a:pt x="1184" y="2808"/>
                    </a:lnTo>
                    <a:lnTo>
                      <a:pt x="1192" y="2656"/>
                    </a:lnTo>
                    <a:lnTo>
                      <a:pt x="1216" y="2504"/>
                    </a:lnTo>
                    <a:lnTo>
                      <a:pt x="1392" y="2544"/>
                    </a:lnTo>
                    <a:lnTo>
                      <a:pt x="1544" y="2576"/>
                    </a:lnTo>
                    <a:lnTo>
                      <a:pt x="1704" y="2648"/>
                    </a:lnTo>
                    <a:lnTo>
                      <a:pt x="1776" y="2728"/>
                    </a:lnTo>
                    <a:lnTo>
                      <a:pt x="1960" y="2712"/>
                    </a:lnTo>
                    <a:lnTo>
                      <a:pt x="2200" y="2824"/>
                    </a:lnTo>
                    <a:lnTo>
                      <a:pt x="2392" y="2960"/>
                    </a:lnTo>
                    <a:lnTo>
                      <a:pt x="2504" y="2904"/>
                    </a:lnTo>
                    <a:lnTo>
                      <a:pt x="2504" y="2776"/>
                    </a:lnTo>
                    <a:lnTo>
                      <a:pt x="2608" y="2680"/>
                    </a:lnTo>
                    <a:lnTo>
                      <a:pt x="2712" y="2560"/>
                    </a:lnTo>
                    <a:lnTo>
                      <a:pt x="2728" y="2368"/>
                    </a:lnTo>
                    <a:lnTo>
                      <a:pt x="2768" y="2256"/>
                    </a:lnTo>
                    <a:lnTo>
                      <a:pt x="2776" y="2104"/>
                    </a:lnTo>
                    <a:lnTo>
                      <a:pt x="2664" y="2040"/>
                    </a:lnTo>
                    <a:lnTo>
                      <a:pt x="2592" y="1968"/>
                    </a:lnTo>
                    <a:lnTo>
                      <a:pt x="2424" y="1936"/>
                    </a:lnTo>
                    <a:lnTo>
                      <a:pt x="2360" y="1824"/>
                    </a:lnTo>
                    <a:lnTo>
                      <a:pt x="2320" y="1632"/>
                    </a:lnTo>
                    <a:lnTo>
                      <a:pt x="2120" y="1760"/>
                    </a:lnTo>
                    <a:lnTo>
                      <a:pt x="2192" y="1888"/>
                    </a:lnTo>
                    <a:lnTo>
                      <a:pt x="1992" y="1904"/>
                    </a:lnTo>
                    <a:lnTo>
                      <a:pt x="1816" y="2024"/>
                    </a:lnTo>
                    <a:lnTo>
                      <a:pt x="1680" y="1880"/>
                    </a:lnTo>
                    <a:lnTo>
                      <a:pt x="1576" y="1936"/>
                    </a:lnTo>
                    <a:lnTo>
                      <a:pt x="1664" y="2064"/>
                    </a:lnTo>
                    <a:lnTo>
                      <a:pt x="1552" y="2048"/>
                    </a:lnTo>
                    <a:lnTo>
                      <a:pt x="1432" y="1824"/>
                    </a:lnTo>
                    <a:lnTo>
                      <a:pt x="1296" y="1920"/>
                    </a:lnTo>
                    <a:lnTo>
                      <a:pt x="1256" y="1696"/>
                    </a:lnTo>
                    <a:lnTo>
                      <a:pt x="1200" y="1544"/>
                    </a:lnTo>
                    <a:lnTo>
                      <a:pt x="1184" y="1416"/>
                    </a:lnTo>
                    <a:lnTo>
                      <a:pt x="1304" y="1272"/>
                    </a:lnTo>
                    <a:lnTo>
                      <a:pt x="1488" y="1272"/>
                    </a:lnTo>
                    <a:lnTo>
                      <a:pt x="1656" y="1192"/>
                    </a:lnTo>
                    <a:lnTo>
                      <a:pt x="1752" y="1000"/>
                    </a:lnTo>
                    <a:lnTo>
                      <a:pt x="1904" y="944"/>
                    </a:lnTo>
                    <a:lnTo>
                      <a:pt x="2000" y="824"/>
                    </a:lnTo>
                    <a:lnTo>
                      <a:pt x="2080" y="728"/>
                    </a:lnTo>
                    <a:lnTo>
                      <a:pt x="2160" y="640"/>
                    </a:lnTo>
                    <a:lnTo>
                      <a:pt x="2272" y="704"/>
                    </a:lnTo>
                    <a:lnTo>
                      <a:pt x="2336" y="640"/>
                    </a:lnTo>
                    <a:lnTo>
                      <a:pt x="2312" y="488"/>
                    </a:lnTo>
                    <a:lnTo>
                      <a:pt x="2152" y="528"/>
                    </a:lnTo>
                    <a:lnTo>
                      <a:pt x="2040" y="472"/>
                    </a:lnTo>
                    <a:lnTo>
                      <a:pt x="1768" y="528"/>
                    </a:lnTo>
                    <a:lnTo>
                      <a:pt x="1688" y="464"/>
                    </a:lnTo>
                    <a:lnTo>
                      <a:pt x="1784" y="248"/>
                    </a:lnTo>
                    <a:lnTo>
                      <a:pt x="1696" y="0"/>
                    </a:lnTo>
                    <a:lnTo>
                      <a:pt x="1624" y="64"/>
                    </a:lnTo>
                    <a:lnTo>
                      <a:pt x="1608" y="200"/>
                    </a:lnTo>
                    <a:lnTo>
                      <a:pt x="1536" y="344"/>
                    </a:lnTo>
                    <a:lnTo>
                      <a:pt x="1432" y="304"/>
                    </a:lnTo>
                    <a:lnTo>
                      <a:pt x="1192" y="336"/>
                    </a:lnTo>
                    <a:lnTo>
                      <a:pt x="1168" y="528"/>
                    </a:lnTo>
                    <a:lnTo>
                      <a:pt x="1104" y="680"/>
                    </a:lnTo>
                    <a:lnTo>
                      <a:pt x="824" y="656"/>
                    </a:lnTo>
                    <a:lnTo>
                      <a:pt x="528" y="656"/>
                    </a:lnTo>
                    <a:lnTo>
                      <a:pt x="544" y="880"/>
                    </a:lnTo>
                    <a:lnTo>
                      <a:pt x="328" y="728"/>
                    </a:lnTo>
                    <a:lnTo>
                      <a:pt x="152" y="624"/>
                    </a:lnTo>
                    <a:lnTo>
                      <a:pt x="72" y="720"/>
                    </a:lnTo>
                    <a:lnTo>
                      <a:pt x="0" y="832"/>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59" name="Freeform 80">
                <a:extLst>
                  <a:ext uri="{FF2B5EF4-FFF2-40B4-BE49-F238E27FC236}">
                    <a16:creationId xmlns:a16="http://schemas.microsoft.com/office/drawing/2014/main" id="{1FF459F2-B7B6-4515-86FD-F1F0068DA1F9}"/>
                  </a:ext>
                </a:extLst>
              </p:cNvPr>
              <p:cNvSpPr>
                <a:spLocks/>
              </p:cNvSpPr>
              <p:nvPr/>
            </p:nvSpPr>
            <p:spPr bwMode="auto">
              <a:xfrm>
                <a:off x="7825" y="10782"/>
                <a:ext cx="566" cy="459"/>
              </a:xfrm>
              <a:custGeom>
                <a:avLst/>
                <a:gdLst>
                  <a:gd name="T0" fmla="*/ 0 w 566"/>
                  <a:gd name="T1" fmla="*/ 292 h 459"/>
                  <a:gd name="T2" fmla="*/ 35 w 566"/>
                  <a:gd name="T3" fmla="*/ 189 h 459"/>
                  <a:gd name="T4" fmla="*/ 136 w 566"/>
                  <a:gd name="T5" fmla="*/ 65 h 459"/>
                  <a:gd name="T6" fmla="*/ 278 w 566"/>
                  <a:gd name="T7" fmla="*/ 87 h 459"/>
                  <a:gd name="T8" fmla="*/ 347 w 566"/>
                  <a:gd name="T9" fmla="*/ 0 h 459"/>
                  <a:gd name="T10" fmla="*/ 437 w 566"/>
                  <a:gd name="T11" fmla="*/ 57 h 459"/>
                  <a:gd name="T12" fmla="*/ 485 w 566"/>
                  <a:gd name="T13" fmla="*/ 192 h 459"/>
                  <a:gd name="T14" fmla="*/ 566 w 566"/>
                  <a:gd name="T15" fmla="*/ 192 h 459"/>
                  <a:gd name="T16" fmla="*/ 544 w 566"/>
                  <a:gd name="T17" fmla="*/ 292 h 459"/>
                  <a:gd name="T18" fmla="*/ 437 w 566"/>
                  <a:gd name="T19" fmla="*/ 399 h 459"/>
                  <a:gd name="T20" fmla="*/ 320 w 566"/>
                  <a:gd name="T21" fmla="*/ 441 h 459"/>
                  <a:gd name="T22" fmla="*/ 215 w 566"/>
                  <a:gd name="T23" fmla="*/ 459 h 459"/>
                  <a:gd name="T24" fmla="*/ 149 w 566"/>
                  <a:gd name="T25" fmla="*/ 396 h 459"/>
                  <a:gd name="T26" fmla="*/ 5 w 566"/>
                  <a:gd name="T27" fmla="*/ 375 h 459"/>
                  <a:gd name="T28" fmla="*/ 0 w 566"/>
                  <a:gd name="T29" fmla="*/ 292 h 4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66" h="459">
                    <a:moveTo>
                      <a:pt x="0" y="292"/>
                    </a:moveTo>
                    <a:lnTo>
                      <a:pt x="35" y="189"/>
                    </a:lnTo>
                    <a:lnTo>
                      <a:pt x="136" y="65"/>
                    </a:lnTo>
                    <a:lnTo>
                      <a:pt x="278" y="87"/>
                    </a:lnTo>
                    <a:lnTo>
                      <a:pt x="347" y="0"/>
                    </a:lnTo>
                    <a:lnTo>
                      <a:pt x="437" y="57"/>
                    </a:lnTo>
                    <a:lnTo>
                      <a:pt x="485" y="192"/>
                    </a:lnTo>
                    <a:lnTo>
                      <a:pt x="566" y="192"/>
                    </a:lnTo>
                    <a:lnTo>
                      <a:pt x="544" y="292"/>
                    </a:lnTo>
                    <a:lnTo>
                      <a:pt x="437" y="399"/>
                    </a:lnTo>
                    <a:lnTo>
                      <a:pt x="320" y="441"/>
                    </a:lnTo>
                    <a:lnTo>
                      <a:pt x="215" y="459"/>
                    </a:lnTo>
                    <a:lnTo>
                      <a:pt x="149" y="396"/>
                    </a:lnTo>
                    <a:lnTo>
                      <a:pt x="5" y="375"/>
                    </a:lnTo>
                    <a:lnTo>
                      <a:pt x="0" y="292"/>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grpSp>
          <p:nvGrpSpPr>
            <p:cNvPr id="43" name="Group 313">
              <a:extLst>
                <a:ext uri="{FF2B5EF4-FFF2-40B4-BE49-F238E27FC236}">
                  <a16:creationId xmlns:a16="http://schemas.microsoft.com/office/drawing/2014/main" id="{1F17FC38-B7ED-4595-A4FC-2374E5D078D9}"/>
                </a:ext>
              </a:extLst>
            </p:cNvPr>
            <p:cNvGrpSpPr>
              <a:grpSpLocks/>
            </p:cNvGrpSpPr>
            <p:nvPr/>
          </p:nvGrpSpPr>
          <p:grpSpPr bwMode="auto">
            <a:xfrm>
              <a:off x="884053" y="3599417"/>
              <a:ext cx="242746" cy="39211"/>
              <a:chOff x="512" y="2456"/>
              <a:chExt cx="204" cy="41"/>
            </a:xfrm>
          </p:grpSpPr>
          <p:sp>
            <p:nvSpPr>
              <p:cNvPr id="54" name="Freeform 77">
                <a:extLst>
                  <a:ext uri="{FF2B5EF4-FFF2-40B4-BE49-F238E27FC236}">
                    <a16:creationId xmlns:a16="http://schemas.microsoft.com/office/drawing/2014/main" id="{97E3D582-C0A5-4B36-9680-EDA93007AF66}"/>
                  </a:ext>
                </a:extLst>
              </p:cNvPr>
              <p:cNvSpPr>
                <a:spLocks/>
              </p:cNvSpPr>
              <p:nvPr/>
            </p:nvSpPr>
            <p:spPr bwMode="auto">
              <a:xfrm>
                <a:off x="707" y="2485"/>
                <a:ext cx="9" cy="12"/>
              </a:xfrm>
              <a:custGeom>
                <a:avLst/>
                <a:gdLst>
                  <a:gd name="T0" fmla="*/ 0 w 740"/>
                  <a:gd name="T1" fmla="*/ 1 h 922"/>
                  <a:gd name="T2" fmla="*/ 0 w 740"/>
                  <a:gd name="T3" fmla="*/ 1 h 922"/>
                  <a:gd name="T4" fmla="*/ 0 w 740"/>
                  <a:gd name="T5" fmla="*/ 1 h 922"/>
                  <a:gd name="T6" fmla="*/ 0 w 740"/>
                  <a:gd name="T7" fmla="*/ 1 h 922"/>
                  <a:gd name="T8" fmla="*/ 0 w 740"/>
                  <a:gd name="T9" fmla="*/ 1 h 922"/>
                  <a:gd name="T10" fmla="*/ 0 w 740"/>
                  <a:gd name="T11" fmla="*/ 1 h 922"/>
                  <a:gd name="T12" fmla="*/ 0 w 740"/>
                  <a:gd name="T13" fmla="*/ 1 h 922"/>
                  <a:gd name="T14" fmla="*/ 0 w 740"/>
                  <a:gd name="T15" fmla="*/ 1 h 922"/>
                  <a:gd name="T16" fmla="*/ 0 w 740"/>
                  <a:gd name="T17" fmla="*/ 1 h 922"/>
                  <a:gd name="T18" fmla="*/ 0 w 740"/>
                  <a:gd name="T19" fmla="*/ 1 h 922"/>
                  <a:gd name="T20" fmla="*/ 0 w 740"/>
                  <a:gd name="T21" fmla="*/ 1 h 922"/>
                  <a:gd name="T22" fmla="*/ 0 w 740"/>
                  <a:gd name="T23" fmla="*/ 1 h 922"/>
                  <a:gd name="T24" fmla="*/ 0 w 740"/>
                  <a:gd name="T25" fmla="*/ 0 h 922"/>
                  <a:gd name="T26" fmla="*/ 0 w 740"/>
                  <a:gd name="T27" fmla="*/ 0 h 922"/>
                  <a:gd name="T28" fmla="*/ 1 w 740"/>
                  <a:gd name="T29" fmla="*/ 0 h 922"/>
                  <a:gd name="T30" fmla="*/ 1 w 740"/>
                  <a:gd name="T31" fmla="*/ 0 h 922"/>
                  <a:gd name="T32" fmla="*/ 1 w 740"/>
                  <a:gd name="T33" fmla="*/ 0 h 922"/>
                  <a:gd name="T34" fmla="*/ 0 w 740"/>
                  <a:gd name="T35" fmla="*/ 0 h 922"/>
                  <a:gd name="T36" fmla="*/ 0 w 740"/>
                  <a:gd name="T37" fmla="*/ 0 h 922"/>
                  <a:gd name="T38" fmla="*/ 0 w 740"/>
                  <a:gd name="T39" fmla="*/ 0 h 922"/>
                  <a:gd name="T40" fmla="*/ 0 w 740"/>
                  <a:gd name="T41" fmla="*/ 0 h 922"/>
                  <a:gd name="T42" fmla="*/ 0 w 740"/>
                  <a:gd name="T43" fmla="*/ 0 h 922"/>
                  <a:gd name="T44" fmla="*/ 0 w 740"/>
                  <a:gd name="T45" fmla="*/ 0 h 922"/>
                  <a:gd name="T46" fmla="*/ 0 w 740"/>
                  <a:gd name="T47" fmla="*/ 0 h 922"/>
                  <a:gd name="T48" fmla="*/ 0 w 740"/>
                  <a:gd name="T49" fmla="*/ 0 h 922"/>
                  <a:gd name="T50" fmla="*/ 0 w 740"/>
                  <a:gd name="T51" fmla="*/ 0 h 922"/>
                  <a:gd name="T52" fmla="*/ 0 w 740"/>
                  <a:gd name="T53" fmla="*/ 0 h 922"/>
                  <a:gd name="T54" fmla="*/ 0 w 740"/>
                  <a:gd name="T55" fmla="*/ 0 h 922"/>
                  <a:gd name="T56" fmla="*/ 0 w 740"/>
                  <a:gd name="T57" fmla="*/ 0 h 922"/>
                  <a:gd name="T58" fmla="*/ 0 w 740"/>
                  <a:gd name="T59" fmla="*/ 0 h 922"/>
                  <a:gd name="T60" fmla="*/ 0 w 740"/>
                  <a:gd name="T61" fmla="*/ 0 h 922"/>
                  <a:gd name="T62" fmla="*/ 0 w 740"/>
                  <a:gd name="T63" fmla="*/ 0 h 922"/>
                  <a:gd name="T64" fmla="*/ 0 w 740"/>
                  <a:gd name="T65" fmla="*/ 0 h 922"/>
                  <a:gd name="T66" fmla="*/ 0 w 740"/>
                  <a:gd name="T67" fmla="*/ 0 h 922"/>
                  <a:gd name="T68" fmla="*/ 0 w 740"/>
                  <a:gd name="T69" fmla="*/ 0 h 922"/>
                  <a:gd name="T70" fmla="*/ 0 w 740"/>
                  <a:gd name="T71" fmla="*/ 0 h 922"/>
                  <a:gd name="T72" fmla="*/ 0 w 740"/>
                  <a:gd name="T73" fmla="*/ 0 h 922"/>
                  <a:gd name="T74" fmla="*/ 0 w 740"/>
                  <a:gd name="T75" fmla="*/ 0 h 922"/>
                  <a:gd name="T76" fmla="*/ 0 w 740"/>
                  <a:gd name="T77" fmla="*/ 1 h 922"/>
                  <a:gd name="T78" fmla="*/ 0 w 740"/>
                  <a:gd name="T79" fmla="*/ 1 h 922"/>
                  <a:gd name="T80" fmla="*/ 0 w 740"/>
                  <a:gd name="T81" fmla="*/ 1 h 92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40" h="922">
                    <a:moveTo>
                      <a:pt x="0" y="888"/>
                    </a:moveTo>
                    <a:lnTo>
                      <a:pt x="53" y="922"/>
                    </a:lnTo>
                    <a:lnTo>
                      <a:pt x="144" y="860"/>
                    </a:lnTo>
                    <a:lnTo>
                      <a:pt x="250" y="869"/>
                    </a:lnTo>
                    <a:lnTo>
                      <a:pt x="293" y="903"/>
                    </a:lnTo>
                    <a:lnTo>
                      <a:pt x="399" y="879"/>
                    </a:lnTo>
                    <a:lnTo>
                      <a:pt x="528" y="884"/>
                    </a:lnTo>
                    <a:lnTo>
                      <a:pt x="620" y="840"/>
                    </a:lnTo>
                    <a:lnTo>
                      <a:pt x="658" y="778"/>
                    </a:lnTo>
                    <a:lnTo>
                      <a:pt x="634" y="754"/>
                    </a:lnTo>
                    <a:lnTo>
                      <a:pt x="562" y="720"/>
                    </a:lnTo>
                    <a:lnTo>
                      <a:pt x="572" y="644"/>
                    </a:lnTo>
                    <a:lnTo>
                      <a:pt x="596" y="576"/>
                    </a:lnTo>
                    <a:lnTo>
                      <a:pt x="653" y="572"/>
                    </a:lnTo>
                    <a:lnTo>
                      <a:pt x="711" y="562"/>
                    </a:lnTo>
                    <a:lnTo>
                      <a:pt x="740" y="485"/>
                    </a:lnTo>
                    <a:lnTo>
                      <a:pt x="696" y="437"/>
                    </a:lnTo>
                    <a:lnTo>
                      <a:pt x="648" y="389"/>
                    </a:lnTo>
                    <a:lnTo>
                      <a:pt x="586" y="356"/>
                    </a:lnTo>
                    <a:lnTo>
                      <a:pt x="528" y="375"/>
                    </a:lnTo>
                    <a:lnTo>
                      <a:pt x="442" y="404"/>
                    </a:lnTo>
                    <a:lnTo>
                      <a:pt x="389" y="375"/>
                    </a:lnTo>
                    <a:lnTo>
                      <a:pt x="404" y="303"/>
                    </a:lnTo>
                    <a:lnTo>
                      <a:pt x="428" y="245"/>
                    </a:lnTo>
                    <a:lnTo>
                      <a:pt x="471" y="216"/>
                    </a:lnTo>
                    <a:lnTo>
                      <a:pt x="514" y="231"/>
                    </a:lnTo>
                    <a:lnTo>
                      <a:pt x="586" y="188"/>
                    </a:lnTo>
                    <a:lnTo>
                      <a:pt x="562" y="120"/>
                    </a:lnTo>
                    <a:lnTo>
                      <a:pt x="562" y="48"/>
                    </a:lnTo>
                    <a:lnTo>
                      <a:pt x="500" y="39"/>
                    </a:lnTo>
                    <a:lnTo>
                      <a:pt x="432" y="34"/>
                    </a:lnTo>
                    <a:lnTo>
                      <a:pt x="360" y="15"/>
                    </a:lnTo>
                    <a:lnTo>
                      <a:pt x="293" y="0"/>
                    </a:lnTo>
                    <a:lnTo>
                      <a:pt x="173" y="87"/>
                    </a:lnTo>
                    <a:lnTo>
                      <a:pt x="96" y="197"/>
                    </a:lnTo>
                    <a:lnTo>
                      <a:pt x="68" y="303"/>
                    </a:lnTo>
                    <a:lnTo>
                      <a:pt x="58" y="432"/>
                    </a:lnTo>
                    <a:lnTo>
                      <a:pt x="63" y="533"/>
                    </a:lnTo>
                    <a:lnTo>
                      <a:pt x="63" y="692"/>
                    </a:lnTo>
                    <a:lnTo>
                      <a:pt x="20" y="807"/>
                    </a:lnTo>
                    <a:lnTo>
                      <a:pt x="0" y="888"/>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nvGrpSpPr>
              <p:cNvPr id="55" name="Group 315">
                <a:extLst>
                  <a:ext uri="{FF2B5EF4-FFF2-40B4-BE49-F238E27FC236}">
                    <a16:creationId xmlns:a16="http://schemas.microsoft.com/office/drawing/2014/main" id="{252437DA-E200-4EC4-BCAD-9B81656B4D98}"/>
                  </a:ext>
                </a:extLst>
              </p:cNvPr>
              <p:cNvGrpSpPr>
                <a:grpSpLocks/>
              </p:cNvGrpSpPr>
              <p:nvPr/>
            </p:nvGrpSpPr>
            <p:grpSpPr bwMode="auto">
              <a:xfrm>
                <a:off x="512" y="2456"/>
                <a:ext cx="12" cy="4"/>
                <a:chOff x="2478" y="4937"/>
                <a:chExt cx="10011" cy="3255"/>
              </a:xfrm>
            </p:grpSpPr>
            <p:sp>
              <p:nvSpPr>
                <p:cNvPr id="56" name="Freeform 316">
                  <a:extLst>
                    <a:ext uri="{FF2B5EF4-FFF2-40B4-BE49-F238E27FC236}">
                      <a16:creationId xmlns:a16="http://schemas.microsoft.com/office/drawing/2014/main" id="{8E12BB44-03D3-44F2-B786-5F257CE21DAD}"/>
                    </a:ext>
                  </a:extLst>
                </p:cNvPr>
                <p:cNvSpPr>
                  <a:spLocks/>
                </p:cNvSpPr>
                <p:nvPr/>
              </p:nvSpPr>
              <p:spPr bwMode="auto">
                <a:xfrm>
                  <a:off x="2478" y="5266"/>
                  <a:ext cx="9335" cy="2926"/>
                </a:xfrm>
                <a:custGeom>
                  <a:avLst/>
                  <a:gdLst>
                    <a:gd name="T0" fmla="*/ 2898 w 9335"/>
                    <a:gd name="T1" fmla="*/ 430 h 2926"/>
                    <a:gd name="T2" fmla="*/ 2285 w 9335"/>
                    <a:gd name="T3" fmla="*/ 503 h 2926"/>
                    <a:gd name="T4" fmla="*/ 1856 w 9335"/>
                    <a:gd name="T5" fmla="*/ 430 h 2926"/>
                    <a:gd name="T6" fmla="*/ 1408 w 9335"/>
                    <a:gd name="T7" fmla="*/ 476 h 2926"/>
                    <a:gd name="T8" fmla="*/ 914 w 9335"/>
                    <a:gd name="T9" fmla="*/ 741 h 2926"/>
                    <a:gd name="T10" fmla="*/ 1499 w 9335"/>
                    <a:gd name="T11" fmla="*/ 905 h 2926"/>
                    <a:gd name="T12" fmla="*/ 2112 w 9335"/>
                    <a:gd name="T13" fmla="*/ 942 h 2926"/>
                    <a:gd name="T14" fmla="*/ 2167 w 9335"/>
                    <a:gd name="T15" fmla="*/ 1006 h 2926"/>
                    <a:gd name="T16" fmla="*/ 1545 w 9335"/>
                    <a:gd name="T17" fmla="*/ 1006 h 2926"/>
                    <a:gd name="T18" fmla="*/ 951 w 9335"/>
                    <a:gd name="T19" fmla="*/ 933 h 2926"/>
                    <a:gd name="T20" fmla="*/ 457 w 9335"/>
                    <a:gd name="T21" fmla="*/ 1198 h 2926"/>
                    <a:gd name="T22" fmla="*/ 146 w 9335"/>
                    <a:gd name="T23" fmla="*/ 1417 h 2926"/>
                    <a:gd name="T24" fmla="*/ 36 w 9335"/>
                    <a:gd name="T25" fmla="*/ 1820 h 2926"/>
                    <a:gd name="T26" fmla="*/ 347 w 9335"/>
                    <a:gd name="T27" fmla="*/ 2094 h 2926"/>
                    <a:gd name="T28" fmla="*/ 1115 w 9335"/>
                    <a:gd name="T29" fmla="*/ 2140 h 2926"/>
                    <a:gd name="T30" fmla="*/ 1719 w 9335"/>
                    <a:gd name="T31" fmla="*/ 2396 h 2926"/>
                    <a:gd name="T32" fmla="*/ 1842 w 9335"/>
                    <a:gd name="T33" fmla="*/ 2780 h 2926"/>
                    <a:gd name="T34" fmla="*/ 2295 w 9335"/>
                    <a:gd name="T35" fmla="*/ 2917 h 2926"/>
                    <a:gd name="T36" fmla="*/ 2807 w 9335"/>
                    <a:gd name="T37" fmla="*/ 2771 h 2926"/>
                    <a:gd name="T38" fmla="*/ 3154 w 9335"/>
                    <a:gd name="T39" fmla="*/ 2743 h 2926"/>
                    <a:gd name="T40" fmla="*/ 3264 w 9335"/>
                    <a:gd name="T41" fmla="*/ 2277 h 2926"/>
                    <a:gd name="T42" fmla="*/ 4087 w 9335"/>
                    <a:gd name="T43" fmla="*/ 1929 h 2926"/>
                    <a:gd name="T44" fmla="*/ 4827 w 9335"/>
                    <a:gd name="T45" fmla="*/ 2131 h 2926"/>
                    <a:gd name="T46" fmla="*/ 5431 w 9335"/>
                    <a:gd name="T47" fmla="*/ 2451 h 2926"/>
                    <a:gd name="T48" fmla="*/ 5915 w 9335"/>
                    <a:gd name="T49" fmla="*/ 2588 h 2926"/>
                    <a:gd name="T50" fmla="*/ 6482 w 9335"/>
                    <a:gd name="T51" fmla="*/ 2359 h 2926"/>
                    <a:gd name="T52" fmla="*/ 7122 w 9335"/>
                    <a:gd name="T53" fmla="*/ 2323 h 2926"/>
                    <a:gd name="T54" fmla="*/ 7607 w 9335"/>
                    <a:gd name="T55" fmla="*/ 2524 h 2926"/>
                    <a:gd name="T56" fmla="*/ 7908 w 9335"/>
                    <a:gd name="T57" fmla="*/ 2414 h 2926"/>
                    <a:gd name="T58" fmla="*/ 8475 w 9335"/>
                    <a:gd name="T59" fmla="*/ 2121 h 2926"/>
                    <a:gd name="T60" fmla="*/ 9024 w 9335"/>
                    <a:gd name="T61" fmla="*/ 2103 h 2926"/>
                    <a:gd name="T62" fmla="*/ 9261 w 9335"/>
                    <a:gd name="T63" fmla="*/ 1765 h 2926"/>
                    <a:gd name="T64" fmla="*/ 9051 w 9335"/>
                    <a:gd name="T65" fmla="*/ 1701 h 2926"/>
                    <a:gd name="T66" fmla="*/ 8512 w 9335"/>
                    <a:gd name="T67" fmla="*/ 1408 h 2926"/>
                    <a:gd name="T68" fmla="*/ 8055 w 9335"/>
                    <a:gd name="T69" fmla="*/ 1646 h 2926"/>
                    <a:gd name="T70" fmla="*/ 7625 w 9335"/>
                    <a:gd name="T71" fmla="*/ 1655 h 2926"/>
                    <a:gd name="T72" fmla="*/ 7963 w 9335"/>
                    <a:gd name="T73" fmla="*/ 1381 h 2926"/>
                    <a:gd name="T74" fmla="*/ 7332 w 9335"/>
                    <a:gd name="T75" fmla="*/ 1390 h 2926"/>
                    <a:gd name="T76" fmla="*/ 6509 w 9335"/>
                    <a:gd name="T77" fmla="*/ 1509 h 2926"/>
                    <a:gd name="T78" fmla="*/ 6071 w 9335"/>
                    <a:gd name="T79" fmla="*/ 1244 h 2926"/>
                    <a:gd name="T80" fmla="*/ 5805 w 9335"/>
                    <a:gd name="T81" fmla="*/ 1619 h 2926"/>
                    <a:gd name="T82" fmla="*/ 5001 w 9335"/>
                    <a:gd name="T83" fmla="*/ 1390 h 2926"/>
                    <a:gd name="T84" fmla="*/ 4772 w 9335"/>
                    <a:gd name="T85" fmla="*/ 933 h 2926"/>
                    <a:gd name="T86" fmla="*/ 4681 w 9335"/>
                    <a:gd name="T87" fmla="*/ 576 h 2926"/>
                    <a:gd name="T88" fmla="*/ 4160 w 9335"/>
                    <a:gd name="T89" fmla="*/ 686 h 2926"/>
                    <a:gd name="T90" fmla="*/ 4297 w 9335"/>
                    <a:gd name="T91" fmla="*/ 64 h 2926"/>
                    <a:gd name="T92" fmla="*/ 3712 w 9335"/>
                    <a:gd name="T93" fmla="*/ 55 h 2926"/>
                    <a:gd name="T94" fmla="*/ 3291 w 9335"/>
                    <a:gd name="T95" fmla="*/ 101 h 292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9335" h="2926">
                      <a:moveTo>
                        <a:pt x="3191" y="101"/>
                      </a:moveTo>
                      <a:lnTo>
                        <a:pt x="3044" y="201"/>
                      </a:lnTo>
                      <a:lnTo>
                        <a:pt x="2989" y="320"/>
                      </a:lnTo>
                      <a:lnTo>
                        <a:pt x="2898" y="430"/>
                      </a:lnTo>
                      <a:lnTo>
                        <a:pt x="2788" y="457"/>
                      </a:lnTo>
                      <a:lnTo>
                        <a:pt x="2615" y="540"/>
                      </a:lnTo>
                      <a:lnTo>
                        <a:pt x="2459" y="549"/>
                      </a:lnTo>
                      <a:lnTo>
                        <a:pt x="2285" y="503"/>
                      </a:lnTo>
                      <a:lnTo>
                        <a:pt x="2194" y="467"/>
                      </a:lnTo>
                      <a:lnTo>
                        <a:pt x="2057" y="503"/>
                      </a:lnTo>
                      <a:lnTo>
                        <a:pt x="1892" y="503"/>
                      </a:lnTo>
                      <a:lnTo>
                        <a:pt x="1856" y="430"/>
                      </a:lnTo>
                      <a:lnTo>
                        <a:pt x="1883" y="366"/>
                      </a:lnTo>
                      <a:lnTo>
                        <a:pt x="1773" y="357"/>
                      </a:lnTo>
                      <a:lnTo>
                        <a:pt x="1563" y="412"/>
                      </a:lnTo>
                      <a:lnTo>
                        <a:pt x="1408" y="476"/>
                      </a:lnTo>
                      <a:lnTo>
                        <a:pt x="1216" y="521"/>
                      </a:lnTo>
                      <a:lnTo>
                        <a:pt x="1051" y="595"/>
                      </a:lnTo>
                      <a:lnTo>
                        <a:pt x="896" y="677"/>
                      </a:lnTo>
                      <a:lnTo>
                        <a:pt x="914" y="741"/>
                      </a:lnTo>
                      <a:lnTo>
                        <a:pt x="1079" y="750"/>
                      </a:lnTo>
                      <a:lnTo>
                        <a:pt x="1234" y="759"/>
                      </a:lnTo>
                      <a:lnTo>
                        <a:pt x="1380" y="823"/>
                      </a:lnTo>
                      <a:lnTo>
                        <a:pt x="1499" y="905"/>
                      </a:lnTo>
                      <a:lnTo>
                        <a:pt x="1618" y="960"/>
                      </a:lnTo>
                      <a:lnTo>
                        <a:pt x="1792" y="942"/>
                      </a:lnTo>
                      <a:lnTo>
                        <a:pt x="1947" y="951"/>
                      </a:lnTo>
                      <a:lnTo>
                        <a:pt x="2112" y="942"/>
                      </a:lnTo>
                      <a:lnTo>
                        <a:pt x="2258" y="951"/>
                      </a:lnTo>
                      <a:lnTo>
                        <a:pt x="2340" y="1052"/>
                      </a:lnTo>
                      <a:lnTo>
                        <a:pt x="2304" y="1116"/>
                      </a:lnTo>
                      <a:lnTo>
                        <a:pt x="2167" y="1006"/>
                      </a:lnTo>
                      <a:lnTo>
                        <a:pt x="1975" y="1088"/>
                      </a:lnTo>
                      <a:lnTo>
                        <a:pt x="1810" y="1143"/>
                      </a:lnTo>
                      <a:lnTo>
                        <a:pt x="1691" y="1061"/>
                      </a:lnTo>
                      <a:lnTo>
                        <a:pt x="1545" y="1006"/>
                      </a:lnTo>
                      <a:lnTo>
                        <a:pt x="1417" y="942"/>
                      </a:lnTo>
                      <a:lnTo>
                        <a:pt x="1271" y="969"/>
                      </a:lnTo>
                      <a:lnTo>
                        <a:pt x="1097" y="969"/>
                      </a:lnTo>
                      <a:lnTo>
                        <a:pt x="951" y="933"/>
                      </a:lnTo>
                      <a:lnTo>
                        <a:pt x="777" y="933"/>
                      </a:lnTo>
                      <a:lnTo>
                        <a:pt x="658" y="1006"/>
                      </a:lnTo>
                      <a:lnTo>
                        <a:pt x="548" y="1079"/>
                      </a:lnTo>
                      <a:lnTo>
                        <a:pt x="457" y="1198"/>
                      </a:lnTo>
                      <a:lnTo>
                        <a:pt x="484" y="1317"/>
                      </a:lnTo>
                      <a:lnTo>
                        <a:pt x="365" y="1363"/>
                      </a:lnTo>
                      <a:lnTo>
                        <a:pt x="265" y="1317"/>
                      </a:lnTo>
                      <a:lnTo>
                        <a:pt x="146" y="1417"/>
                      </a:lnTo>
                      <a:lnTo>
                        <a:pt x="55" y="1372"/>
                      </a:lnTo>
                      <a:lnTo>
                        <a:pt x="36" y="1509"/>
                      </a:lnTo>
                      <a:lnTo>
                        <a:pt x="55" y="1655"/>
                      </a:lnTo>
                      <a:lnTo>
                        <a:pt x="36" y="1820"/>
                      </a:lnTo>
                      <a:lnTo>
                        <a:pt x="0" y="1975"/>
                      </a:lnTo>
                      <a:lnTo>
                        <a:pt x="73" y="2094"/>
                      </a:lnTo>
                      <a:lnTo>
                        <a:pt x="137" y="2158"/>
                      </a:lnTo>
                      <a:lnTo>
                        <a:pt x="347" y="2094"/>
                      </a:lnTo>
                      <a:lnTo>
                        <a:pt x="484" y="2131"/>
                      </a:lnTo>
                      <a:lnTo>
                        <a:pt x="576" y="2149"/>
                      </a:lnTo>
                      <a:lnTo>
                        <a:pt x="823" y="2149"/>
                      </a:lnTo>
                      <a:lnTo>
                        <a:pt x="1115" y="2140"/>
                      </a:lnTo>
                      <a:lnTo>
                        <a:pt x="1280" y="2185"/>
                      </a:lnTo>
                      <a:lnTo>
                        <a:pt x="1499" y="2249"/>
                      </a:lnTo>
                      <a:lnTo>
                        <a:pt x="1627" y="2304"/>
                      </a:lnTo>
                      <a:lnTo>
                        <a:pt x="1719" y="2396"/>
                      </a:lnTo>
                      <a:lnTo>
                        <a:pt x="1819" y="2487"/>
                      </a:lnTo>
                      <a:lnTo>
                        <a:pt x="1920" y="2542"/>
                      </a:lnTo>
                      <a:lnTo>
                        <a:pt x="1932" y="2654"/>
                      </a:lnTo>
                      <a:lnTo>
                        <a:pt x="1842" y="2780"/>
                      </a:lnTo>
                      <a:lnTo>
                        <a:pt x="1819" y="2908"/>
                      </a:lnTo>
                      <a:lnTo>
                        <a:pt x="1965" y="2926"/>
                      </a:lnTo>
                      <a:lnTo>
                        <a:pt x="2185" y="2899"/>
                      </a:lnTo>
                      <a:lnTo>
                        <a:pt x="2295" y="2917"/>
                      </a:lnTo>
                      <a:lnTo>
                        <a:pt x="2432" y="2899"/>
                      </a:lnTo>
                      <a:lnTo>
                        <a:pt x="2605" y="2862"/>
                      </a:lnTo>
                      <a:lnTo>
                        <a:pt x="2715" y="2871"/>
                      </a:lnTo>
                      <a:lnTo>
                        <a:pt x="2807" y="2771"/>
                      </a:lnTo>
                      <a:lnTo>
                        <a:pt x="2871" y="2798"/>
                      </a:lnTo>
                      <a:lnTo>
                        <a:pt x="2889" y="2899"/>
                      </a:lnTo>
                      <a:lnTo>
                        <a:pt x="2999" y="2862"/>
                      </a:lnTo>
                      <a:lnTo>
                        <a:pt x="3154" y="2743"/>
                      </a:lnTo>
                      <a:lnTo>
                        <a:pt x="3191" y="2643"/>
                      </a:lnTo>
                      <a:lnTo>
                        <a:pt x="3154" y="2551"/>
                      </a:lnTo>
                      <a:lnTo>
                        <a:pt x="3136" y="2451"/>
                      </a:lnTo>
                      <a:lnTo>
                        <a:pt x="3264" y="2277"/>
                      </a:lnTo>
                      <a:lnTo>
                        <a:pt x="3447" y="2140"/>
                      </a:lnTo>
                      <a:lnTo>
                        <a:pt x="3666" y="2057"/>
                      </a:lnTo>
                      <a:lnTo>
                        <a:pt x="3867" y="1966"/>
                      </a:lnTo>
                      <a:lnTo>
                        <a:pt x="4087" y="1929"/>
                      </a:lnTo>
                      <a:lnTo>
                        <a:pt x="4434" y="1966"/>
                      </a:lnTo>
                      <a:lnTo>
                        <a:pt x="4626" y="1966"/>
                      </a:lnTo>
                      <a:lnTo>
                        <a:pt x="4736" y="2048"/>
                      </a:lnTo>
                      <a:lnTo>
                        <a:pt x="4827" y="2131"/>
                      </a:lnTo>
                      <a:lnTo>
                        <a:pt x="4882" y="2268"/>
                      </a:lnTo>
                      <a:lnTo>
                        <a:pt x="5165" y="2350"/>
                      </a:lnTo>
                      <a:lnTo>
                        <a:pt x="5229" y="2441"/>
                      </a:lnTo>
                      <a:lnTo>
                        <a:pt x="5431" y="2451"/>
                      </a:lnTo>
                      <a:lnTo>
                        <a:pt x="5613" y="2478"/>
                      </a:lnTo>
                      <a:lnTo>
                        <a:pt x="5732" y="2460"/>
                      </a:lnTo>
                      <a:lnTo>
                        <a:pt x="5851" y="2487"/>
                      </a:lnTo>
                      <a:lnTo>
                        <a:pt x="5915" y="2588"/>
                      </a:lnTo>
                      <a:lnTo>
                        <a:pt x="6098" y="2588"/>
                      </a:lnTo>
                      <a:lnTo>
                        <a:pt x="6189" y="2551"/>
                      </a:lnTo>
                      <a:lnTo>
                        <a:pt x="6226" y="2496"/>
                      </a:lnTo>
                      <a:lnTo>
                        <a:pt x="6482" y="2359"/>
                      </a:lnTo>
                      <a:lnTo>
                        <a:pt x="6656" y="2377"/>
                      </a:lnTo>
                      <a:lnTo>
                        <a:pt x="6775" y="2460"/>
                      </a:lnTo>
                      <a:lnTo>
                        <a:pt x="6976" y="2377"/>
                      </a:lnTo>
                      <a:lnTo>
                        <a:pt x="7122" y="2323"/>
                      </a:lnTo>
                      <a:lnTo>
                        <a:pt x="7241" y="2359"/>
                      </a:lnTo>
                      <a:lnTo>
                        <a:pt x="7351" y="2524"/>
                      </a:lnTo>
                      <a:lnTo>
                        <a:pt x="7515" y="2533"/>
                      </a:lnTo>
                      <a:lnTo>
                        <a:pt x="7607" y="2524"/>
                      </a:lnTo>
                      <a:lnTo>
                        <a:pt x="7707" y="2624"/>
                      </a:lnTo>
                      <a:lnTo>
                        <a:pt x="7725" y="2707"/>
                      </a:lnTo>
                      <a:lnTo>
                        <a:pt x="7826" y="2569"/>
                      </a:lnTo>
                      <a:lnTo>
                        <a:pt x="7908" y="2414"/>
                      </a:lnTo>
                      <a:lnTo>
                        <a:pt x="8055" y="2387"/>
                      </a:lnTo>
                      <a:lnTo>
                        <a:pt x="8283" y="2341"/>
                      </a:lnTo>
                      <a:lnTo>
                        <a:pt x="8356" y="2240"/>
                      </a:lnTo>
                      <a:lnTo>
                        <a:pt x="8475" y="2121"/>
                      </a:lnTo>
                      <a:lnTo>
                        <a:pt x="8621" y="2140"/>
                      </a:lnTo>
                      <a:lnTo>
                        <a:pt x="8704" y="2204"/>
                      </a:lnTo>
                      <a:lnTo>
                        <a:pt x="8850" y="2140"/>
                      </a:lnTo>
                      <a:lnTo>
                        <a:pt x="9024" y="2103"/>
                      </a:lnTo>
                      <a:lnTo>
                        <a:pt x="9069" y="1966"/>
                      </a:lnTo>
                      <a:lnTo>
                        <a:pt x="9170" y="1939"/>
                      </a:lnTo>
                      <a:lnTo>
                        <a:pt x="9225" y="1884"/>
                      </a:lnTo>
                      <a:lnTo>
                        <a:pt x="9261" y="1765"/>
                      </a:lnTo>
                      <a:lnTo>
                        <a:pt x="9335" y="1701"/>
                      </a:lnTo>
                      <a:lnTo>
                        <a:pt x="9225" y="1628"/>
                      </a:lnTo>
                      <a:lnTo>
                        <a:pt x="9188" y="1710"/>
                      </a:lnTo>
                      <a:lnTo>
                        <a:pt x="9051" y="1701"/>
                      </a:lnTo>
                      <a:lnTo>
                        <a:pt x="8914" y="1573"/>
                      </a:lnTo>
                      <a:lnTo>
                        <a:pt x="8786" y="1472"/>
                      </a:lnTo>
                      <a:lnTo>
                        <a:pt x="8631" y="1417"/>
                      </a:lnTo>
                      <a:lnTo>
                        <a:pt x="8512" y="1408"/>
                      </a:lnTo>
                      <a:lnTo>
                        <a:pt x="8338" y="1344"/>
                      </a:lnTo>
                      <a:lnTo>
                        <a:pt x="8164" y="1299"/>
                      </a:lnTo>
                      <a:lnTo>
                        <a:pt x="8100" y="1472"/>
                      </a:lnTo>
                      <a:lnTo>
                        <a:pt x="8055" y="1646"/>
                      </a:lnTo>
                      <a:lnTo>
                        <a:pt x="7936" y="1756"/>
                      </a:lnTo>
                      <a:lnTo>
                        <a:pt x="7716" y="1801"/>
                      </a:lnTo>
                      <a:lnTo>
                        <a:pt x="7607" y="1747"/>
                      </a:lnTo>
                      <a:lnTo>
                        <a:pt x="7625" y="1655"/>
                      </a:lnTo>
                      <a:lnTo>
                        <a:pt x="7771" y="1591"/>
                      </a:lnTo>
                      <a:lnTo>
                        <a:pt x="7771" y="1527"/>
                      </a:lnTo>
                      <a:lnTo>
                        <a:pt x="7945" y="1518"/>
                      </a:lnTo>
                      <a:lnTo>
                        <a:pt x="7963" y="1381"/>
                      </a:lnTo>
                      <a:lnTo>
                        <a:pt x="7908" y="1244"/>
                      </a:lnTo>
                      <a:lnTo>
                        <a:pt x="7789" y="1235"/>
                      </a:lnTo>
                      <a:lnTo>
                        <a:pt x="7671" y="1308"/>
                      </a:lnTo>
                      <a:lnTo>
                        <a:pt x="7332" y="1390"/>
                      </a:lnTo>
                      <a:lnTo>
                        <a:pt x="7159" y="1436"/>
                      </a:lnTo>
                      <a:lnTo>
                        <a:pt x="6921" y="1527"/>
                      </a:lnTo>
                      <a:lnTo>
                        <a:pt x="6747" y="1491"/>
                      </a:lnTo>
                      <a:lnTo>
                        <a:pt x="6509" y="1509"/>
                      </a:lnTo>
                      <a:lnTo>
                        <a:pt x="6299" y="1527"/>
                      </a:lnTo>
                      <a:lnTo>
                        <a:pt x="6208" y="1445"/>
                      </a:lnTo>
                      <a:lnTo>
                        <a:pt x="6125" y="1363"/>
                      </a:lnTo>
                      <a:lnTo>
                        <a:pt x="6071" y="1244"/>
                      </a:lnTo>
                      <a:lnTo>
                        <a:pt x="5924" y="1216"/>
                      </a:lnTo>
                      <a:lnTo>
                        <a:pt x="5833" y="1353"/>
                      </a:lnTo>
                      <a:lnTo>
                        <a:pt x="5824" y="1463"/>
                      </a:lnTo>
                      <a:lnTo>
                        <a:pt x="5805" y="1619"/>
                      </a:lnTo>
                      <a:lnTo>
                        <a:pt x="5650" y="1637"/>
                      </a:lnTo>
                      <a:lnTo>
                        <a:pt x="5440" y="1555"/>
                      </a:lnTo>
                      <a:lnTo>
                        <a:pt x="5165" y="1454"/>
                      </a:lnTo>
                      <a:lnTo>
                        <a:pt x="5001" y="1390"/>
                      </a:lnTo>
                      <a:lnTo>
                        <a:pt x="4845" y="1289"/>
                      </a:lnTo>
                      <a:lnTo>
                        <a:pt x="4727" y="1180"/>
                      </a:lnTo>
                      <a:lnTo>
                        <a:pt x="4699" y="1024"/>
                      </a:lnTo>
                      <a:lnTo>
                        <a:pt x="4772" y="933"/>
                      </a:lnTo>
                      <a:lnTo>
                        <a:pt x="4891" y="823"/>
                      </a:lnTo>
                      <a:lnTo>
                        <a:pt x="4836" y="759"/>
                      </a:lnTo>
                      <a:lnTo>
                        <a:pt x="4736" y="704"/>
                      </a:lnTo>
                      <a:lnTo>
                        <a:pt x="4681" y="576"/>
                      </a:lnTo>
                      <a:lnTo>
                        <a:pt x="4562" y="558"/>
                      </a:lnTo>
                      <a:lnTo>
                        <a:pt x="4397" y="604"/>
                      </a:lnTo>
                      <a:lnTo>
                        <a:pt x="4279" y="668"/>
                      </a:lnTo>
                      <a:lnTo>
                        <a:pt x="4160" y="686"/>
                      </a:lnTo>
                      <a:lnTo>
                        <a:pt x="4123" y="531"/>
                      </a:lnTo>
                      <a:lnTo>
                        <a:pt x="4160" y="375"/>
                      </a:lnTo>
                      <a:lnTo>
                        <a:pt x="4260" y="211"/>
                      </a:lnTo>
                      <a:lnTo>
                        <a:pt x="4297" y="64"/>
                      </a:lnTo>
                      <a:lnTo>
                        <a:pt x="4114" y="37"/>
                      </a:lnTo>
                      <a:lnTo>
                        <a:pt x="3986" y="28"/>
                      </a:lnTo>
                      <a:lnTo>
                        <a:pt x="3849" y="0"/>
                      </a:lnTo>
                      <a:lnTo>
                        <a:pt x="3712" y="55"/>
                      </a:lnTo>
                      <a:lnTo>
                        <a:pt x="3675" y="110"/>
                      </a:lnTo>
                      <a:lnTo>
                        <a:pt x="3538" y="137"/>
                      </a:lnTo>
                      <a:lnTo>
                        <a:pt x="3428" y="156"/>
                      </a:lnTo>
                      <a:lnTo>
                        <a:pt x="3291" y="101"/>
                      </a:lnTo>
                      <a:lnTo>
                        <a:pt x="3191" y="101"/>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57" name="Freeform 317">
                  <a:extLst>
                    <a:ext uri="{FF2B5EF4-FFF2-40B4-BE49-F238E27FC236}">
                      <a16:creationId xmlns:a16="http://schemas.microsoft.com/office/drawing/2014/main" id="{65A00CD6-1FCA-4398-9555-D06A466B7573}"/>
                    </a:ext>
                  </a:extLst>
                </p:cNvPr>
                <p:cNvSpPr>
                  <a:spLocks/>
                </p:cNvSpPr>
                <p:nvPr/>
              </p:nvSpPr>
              <p:spPr bwMode="auto">
                <a:xfrm>
                  <a:off x="10752" y="4937"/>
                  <a:ext cx="1737" cy="1545"/>
                </a:xfrm>
                <a:custGeom>
                  <a:avLst/>
                  <a:gdLst>
                    <a:gd name="T0" fmla="*/ 1125 w 1737"/>
                    <a:gd name="T1" fmla="*/ 119 h 1545"/>
                    <a:gd name="T2" fmla="*/ 1015 w 1737"/>
                    <a:gd name="T3" fmla="*/ 210 h 1545"/>
                    <a:gd name="T4" fmla="*/ 887 w 1737"/>
                    <a:gd name="T5" fmla="*/ 357 h 1545"/>
                    <a:gd name="T6" fmla="*/ 786 w 1737"/>
                    <a:gd name="T7" fmla="*/ 549 h 1545"/>
                    <a:gd name="T8" fmla="*/ 686 w 1737"/>
                    <a:gd name="T9" fmla="*/ 759 h 1545"/>
                    <a:gd name="T10" fmla="*/ 530 w 1737"/>
                    <a:gd name="T11" fmla="*/ 896 h 1545"/>
                    <a:gd name="T12" fmla="*/ 421 w 1737"/>
                    <a:gd name="T13" fmla="*/ 997 h 1545"/>
                    <a:gd name="T14" fmla="*/ 338 w 1737"/>
                    <a:gd name="T15" fmla="*/ 905 h 1545"/>
                    <a:gd name="T16" fmla="*/ 274 w 1737"/>
                    <a:gd name="T17" fmla="*/ 905 h 1545"/>
                    <a:gd name="T18" fmla="*/ 256 w 1737"/>
                    <a:gd name="T19" fmla="*/ 1033 h 1545"/>
                    <a:gd name="T20" fmla="*/ 165 w 1737"/>
                    <a:gd name="T21" fmla="*/ 1143 h 1545"/>
                    <a:gd name="T22" fmla="*/ 0 w 1737"/>
                    <a:gd name="T23" fmla="*/ 1207 h 1545"/>
                    <a:gd name="T24" fmla="*/ 183 w 1737"/>
                    <a:gd name="T25" fmla="*/ 1280 h 1545"/>
                    <a:gd name="T26" fmla="*/ 238 w 1737"/>
                    <a:gd name="T27" fmla="*/ 1426 h 1545"/>
                    <a:gd name="T28" fmla="*/ 293 w 1737"/>
                    <a:gd name="T29" fmla="*/ 1545 h 1545"/>
                    <a:gd name="T30" fmla="*/ 411 w 1737"/>
                    <a:gd name="T31" fmla="*/ 1454 h 1545"/>
                    <a:gd name="T32" fmla="*/ 448 w 1737"/>
                    <a:gd name="T33" fmla="*/ 1353 h 1545"/>
                    <a:gd name="T34" fmla="*/ 567 w 1737"/>
                    <a:gd name="T35" fmla="*/ 1189 h 1545"/>
                    <a:gd name="T36" fmla="*/ 622 w 1737"/>
                    <a:gd name="T37" fmla="*/ 1033 h 1545"/>
                    <a:gd name="T38" fmla="*/ 722 w 1737"/>
                    <a:gd name="T39" fmla="*/ 896 h 1545"/>
                    <a:gd name="T40" fmla="*/ 869 w 1737"/>
                    <a:gd name="T41" fmla="*/ 750 h 1545"/>
                    <a:gd name="T42" fmla="*/ 987 w 1737"/>
                    <a:gd name="T43" fmla="*/ 631 h 1545"/>
                    <a:gd name="T44" fmla="*/ 1115 w 1737"/>
                    <a:gd name="T45" fmla="*/ 549 h 1545"/>
                    <a:gd name="T46" fmla="*/ 1243 w 1737"/>
                    <a:gd name="T47" fmla="*/ 485 h 1545"/>
                    <a:gd name="T48" fmla="*/ 1381 w 1737"/>
                    <a:gd name="T49" fmla="*/ 448 h 1545"/>
                    <a:gd name="T50" fmla="*/ 1472 w 1737"/>
                    <a:gd name="T51" fmla="*/ 384 h 1545"/>
                    <a:gd name="T52" fmla="*/ 1591 w 1737"/>
                    <a:gd name="T53" fmla="*/ 329 h 1545"/>
                    <a:gd name="T54" fmla="*/ 1737 w 1737"/>
                    <a:gd name="T55" fmla="*/ 311 h 1545"/>
                    <a:gd name="T56" fmla="*/ 1627 w 1737"/>
                    <a:gd name="T57" fmla="*/ 119 h 1545"/>
                    <a:gd name="T58" fmla="*/ 1472 w 1737"/>
                    <a:gd name="T59" fmla="*/ 0 h 1545"/>
                    <a:gd name="T60" fmla="*/ 1298 w 1737"/>
                    <a:gd name="T61" fmla="*/ 37 h 1545"/>
                    <a:gd name="T62" fmla="*/ 1125 w 1737"/>
                    <a:gd name="T63" fmla="*/ 119 h 154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37" h="1545">
                      <a:moveTo>
                        <a:pt x="1125" y="119"/>
                      </a:moveTo>
                      <a:lnTo>
                        <a:pt x="1015" y="210"/>
                      </a:lnTo>
                      <a:lnTo>
                        <a:pt x="887" y="357"/>
                      </a:lnTo>
                      <a:lnTo>
                        <a:pt x="786" y="549"/>
                      </a:lnTo>
                      <a:lnTo>
                        <a:pt x="686" y="759"/>
                      </a:lnTo>
                      <a:lnTo>
                        <a:pt x="530" y="896"/>
                      </a:lnTo>
                      <a:lnTo>
                        <a:pt x="421" y="997"/>
                      </a:lnTo>
                      <a:lnTo>
                        <a:pt x="338" y="905"/>
                      </a:lnTo>
                      <a:lnTo>
                        <a:pt x="274" y="905"/>
                      </a:lnTo>
                      <a:lnTo>
                        <a:pt x="256" y="1033"/>
                      </a:lnTo>
                      <a:lnTo>
                        <a:pt x="165" y="1143"/>
                      </a:lnTo>
                      <a:lnTo>
                        <a:pt x="0" y="1207"/>
                      </a:lnTo>
                      <a:lnTo>
                        <a:pt x="183" y="1280"/>
                      </a:lnTo>
                      <a:lnTo>
                        <a:pt x="238" y="1426"/>
                      </a:lnTo>
                      <a:lnTo>
                        <a:pt x="293" y="1545"/>
                      </a:lnTo>
                      <a:lnTo>
                        <a:pt x="411" y="1454"/>
                      </a:lnTo>
                      <a:lnTo>
                        <a:pt x="448" y="1353"/>
                      </a:lnTo>
                      <a:lnTo>
                        <a:pt x="567" y="1189"/>
                      </a:lnTo>
                      <a:lnTo>
                        <a:pt x="622" y="1033"/>
                      </a:lnTo>
                      <a:lnTo>
                        <a:pt x="722" y="896"/>
                      </a:lnTo>
                      <a:lnTo>
                        <a:pt x="869" y="750"/>
                      </a:lnTo>
                      <a:lnTo>
                        <a:pt x="987" y="631"/>
                      </a:lnTo>
                      <a:lnTo>
                        <a:pt x="1115" y="549"/>
                      </a:lnTo>
                      <a:lnTo>
                        <a:pt x="1243" y="485"/>
                      </a:lnTo>
                      <a:lnTo>
                        <a:pt x="1381" y="448"/>
                      </a:lnTo>
                      <a:lnTo>
                        <a:pt x="1472" y="384"/>
                      </a:lnTo>
                      <a:lnTo>
                        <a:pt x="1591" y="329"/>
                      </a:lnTo>
                      <a:lnTo>
                        <a:pt x="1737" y="311"/>
                      </a:lnTo>
                      <a:lnTo>
                        <a:pt x="1627" y="119"/>
                      </a:lnTo>
                      <a:lnTo>
                        <a:pt x="1472" y="0"/>
                      </a:lnTo>
                      <a:lnTo>
                        <a:pt x="1298" y="37"/>
                      </a:lnTo>
                      <a:lnTo>
                        <a:pt x="1125" y="119"/>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grpSp>
      </p:grpSp>
      <p:sp>
        <p:nvSpPr>
          <p:cNvPr id="60" name="Oval 25">
            <a:extLst>
              <a:ext uri="{FF2B5EF4-FFF2-40B4-BE49-F238E27FC236}">
                <a16:creationId xmlns:a16="http://schemas.microsoft.com/office/drawing/2014/main" id="{711FE824-EA19-4E10-A29A-9379D4D06667}"/>
              </a:ext>
            </a:extLst>
          </p:cNvPr>
          <p:cNvSpPr>
            <a:spLocks noChangeArrowheads="1"/>
          </p:cNvSpPr>
          <p:nvPr/>
        </p:nvSpPr>
        <p:spPr bwMode="gray">
          <a:xfrm>
            <a:off x="2438400" y="2895600"/>
            <a:ext cx="81569" cy="65558"/>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itchFamily="34" charset="0"/>
              <a:ea typeface="等线" panose="02010600030101010101" pitchFamily="2" charset="-122"/>
              <a:cs typeface="+mn-cs"/>
            </a:endParaRPr>
          </a:p>
        </p:txBody>
      </p:sp>
      <p:sp>
        <p:nvSpPr>
          <p:cNvPr id="61" name="Oval 25">
            <a:extLst>
              <a:ext uri="{FF2B5EF4-FFF2-40B4-BE49-F238E27FC236}">
                <a16:creationId xmlns:a16="http://schemas.microsoft.com/office/drawing/2014/main" id="{4099EF37-3C8D-48C5-A2E3-2E884513097D}"/>
              </a:ext>
            </a:extLst>
          </p:cNvPr>
          <p:cNvSpPr>
            <a:spLocks noChangeArrowheads="1"/>
          </p:cNvSpPr>
          <p:nvPr/>
        </p:nvSpPr>
        <p:spPr bwMode="gray">
          <a:xfrm>
            <a:off x="1524000" y="4887442"/>
            <a:ext cx="81569" cy="65558"/>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itchFamily="34" charset="0"/>
              <a:ea typeface="等线" panose="02010600030101010101" pitchFamily="2" charset="-122"/>
              <a:cs typeface="+mn-cs"/>
            </a:endParaRPr>
          </a:p>
        </p:txBody>
      </p:sp>
      <p:sp>
        <p:nvSpPr>
          <p:cNvPr id="62" name="Oval 25">
            <a:extLst>
              <a:ext uri="{FF2B5EF4-FFF2-40B4-BE49-F238E27FC236}">
                <a16:creationId xmlns:a16="http://schemas.microsoft.com/office/drawing/2014/main" id="{A76C69E8-2D34-4516-8DAB-E96FE0771F3E}"/>
              </a:ext>
            </a:extLst>
          </p:cNvPr>
          <p:cNvSpPr>
            <a:spLocks noChangeArrowheads="1"/>
          </p:cNvSpPr>
          <p:nvPr/>
        </p:nvSpPr>
        <p:spPr bwMode="gray">
          <a:xfrm>
            <a:off x="1676400" y="3810000"/>
            <a:ext cx="81569" cy="65558"/>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itchFamily="34" charset="0"/>
              <a:ea typeface="等线" panose="02010600030101010101" pitchFamily="2" charset="-122"/>
              <a:cs typeface="+mn-cs"/>
            </a:endParaRPr>
          </a:p>
        </p:txBody>
      </p:sp>
      <p:sp>
        <p:nvSpPr>
          <p:cNvPr id="63" name="Oval 25">
            <a:extLst>
              <a:ext uri="{FF2B5EF4-FFF2-40B4-BE49-F238E27FC236}">
                <a16:creationId xmlns:a16="http://schemas.microsoft.com/office/drawing/2014/main" id="{8DDECFEE-4835-4D42-A0BD-EB42515641BE}"/>
              </a:ext>
            </a:extLst>
          </p:cNvPr>
          <p:cNvSpPr>
            <a:spLocks noChangeArrowheads="1"/>
          </p:cNvSpPr>
          <p:nvPr/>
        </p:nvSpPr>
        <p:spPr bwMode="gray">
          <a:xfrm>
            <a:off x="1295400" y="3124200"/>
            <a:ext cx="81569" cy="65558"/>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itchFamily="34" charset="0"/>
              <a:ea typeface="等线" panose="02010600030101010101" pitchFamily="2" charset="-122"/>
              <a:cs typeface="+mn-cs"/>
            </a:endParaRPr>
          </a:p>
        </p:txBody>
      </p:sp>
      <p:sp>
        <p:nvSpPr>
          <p:cNvPr id="64" name="Oval 25">
            <a:extLst>
              <a:ext uri="{FF2B5EF4-FFF2-40B4-BE49-F238E27FC236}">
                <a16:creationId xmlns:a16="http://schemas.microsoft.com/office/drawing/2014/main" id="{4F76933C-AD25-4FBB-BC11-FF9795E94FBC}"/>
              </a:ext>
            </a:extLst>
          </p:cNvPr>
          <p:cNvSpPr>
            <a:spLocks noChangeArrowheads="1"/>
          </p:cNvSpPr>
          <p:nvPr/>
        </p:nvSpPr>
        <p:spPr bwMode="gray">
          <a:xfrm>
            <a:off x="1447800" y="2362200"/>
            <a:ext cx="81569" cy="65558"/>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itchFamily="34" charset="0"/>
              <a:ea typeface="等线" panose="02010600030101010101" pitchFamily="2" charset="-122"/>
              <a:cs typeface="+mn-cs"/>
            </a:endParaRPr>
          </a:p>
        </p:txBody>
      </p:sp>
      <p:sp>
        <p:nvSpPr>
          <p:cNvPr id="4" name="TextBox 3">
            <a:extLst>
              <a:ext uri="{FF2B5EF4-FFF2-40B4-BE49-F238E27FC236}">
                <a16:creationId xmlns:a16="http://schemas.microsoft.com/office/drawing/2014/main" id="{D9EE11E8-1295-45A4-9286-7A1F21B288A5}"/>
              </a:ext>
            </a:extLst>
          </p:cNvPr>
          <p:cNvSpPr txBox="1"/>
          <p:nvPr/>
        </p:nvSpPr>
        <p:spPr>
          <a:xfrm>
            <a:off x="987362" y="2489227"/>
            <a:ext cx="121706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Rajasthan</a:t>
            </a:r>
            <a:endParaRPr lang="en-IN" sz="1400" dirty="0">
              <a:latin typeface="Arial" panose="020B0604020202020204" pitchFamily="34" charset="0"/>
              <a:cs typeface="Arial" panose="020B0604020202020204" pitchFamily="34" charset="0"/>
            </a:endParaRPr>
          </a:p>
        </p:txBody>
      </p:sp>
      <p:sp>
        <p:nvSpPr>
          <p:cNvPr id="65" name="TextBox 64">
            <a:extLst>
              <a:ext uri="{FF2B5EF4-FFF2-40B4-BE49-F238E27FC236}">
                <a16:creationId xmlns:a16="http://schemas.microsoft.com/office/drawing/2014/main" id="{A6C9D09E-8813-49E2-9C9C-223FAF6B9D18}"/>
              </a:ext>
            </a:extLst>
          </p:cNvPr>
          <p:cNvSpPr txBox="1"/>
          <p:nvPr/>
        </p:nvSpPr>
        <p:spPr>
          <a:xfrm>
            <a:off x="1147168" y="4646058"/>
            <a:ext cx="121706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Goa</a:t>
            </a:r>
            <a:endParaRPr lang="en-IN" sz="1400" dirty="0">
              <a:latin typeface="Arial" panose="020B0604020202020204" pitchFamily="34" charset="0"/>
              <a:cs typeface="Arial" panose="020B0604020202020204" pitchFamily="34" charset="0"/>
            </a:endParaRPr>
          </a:p>
        </p:txBody>
      </p:sp>
      <p:sp>
        <p:nvSpPr>
          <p:cNvPr id="66" name="TextBox 65">
            <a:extLst>
              <a:ext uri="{FF2B5EF4-FFF2-40B4-BE49-F238E27FC236}">
                <a16:creationId xmlns:a16="http://schemas.microsoft.com/office/drawing/2014/main" id="{3874A95C-5153-412E-AA3B-46780450EF8F}"/>
              </a:ext>
            </a:extLst>
          </p:cNvPr>
          <p:cNvSpPr txBox="1"/>
          <p:nvPr/>
        </p:nvSpPr>
        <p:spPr>
          <a:xfrm>
            <a:off x="1414982" y="3821639"/>
            <a:ext cx="121706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Maharashtra</a:t>
            </a:r>
            <a:endParaRPr lang="en-IN" sz="1400" dirty="0">
              <a:latin typeface="Arial" panose="020B0604020202020204" pitchFamily="34" charset="0"/>
              <a:cs typeface="Arial" panose="020B0604020202020204" pitchFamily="34" charset="0"/>
            </a:endParaRPr>
          </a:p>
        </p:txBody>
      </p:sp>
      <p:sp>
        <p:nvSpPr>
          <p:cNvPr id="67" name="TextBox 66">
            <a:extLst>
              <a:ext uri="{FF2B5EF4-FFF2-40B4-BE49-F238E27FC236}">
                <a16:creationId xmlns:a16="http://schemas.microsoft.com/office/drawing/2014/main" id="{A59B17B1-8160-4D37-8A11-B3E12DB4523F}"/>
              </a:ext>
            </a:extLst>
          </p:cNvPr>
          <p:cNvSpPr txBox="1"/>
          <p:nvPr/>
        </p:nvSpPr>
        <p:spPr>
          <a:xfrm>
            <a:off x="657850" y="2878776"/>
            <a:ext cx="121706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Gujarat</a:t>
            </a:r>
            <a:endParaRPr lang="en-IN" sz="1400" dirty="0">
              <a:latin typeface="Arial" panose="020B0604020202020204" pitchFamily="34" charset="0"/>
              <a:cs typeface="Arial" panose="020B0604020202020204" pitchFamily="34" charset="0"/>
            </a:endParaRPr>
          </a:p>
        </p:txBody>
      </p:sp>
      <p:sp>
        <p:nvSpPr>
          <p:cNvPr id="68" name="TextBox 67">
            <a:extLst>
              <a:ext uri="{FF2B5EF4-FFF2-40B4-BE49-F238E27FC236}">
                <a16:creationId xmlns:a16="http://schemas.microsoft.com/office/drawing/2014/main" id="{8055CA7D-BC00-465E-BC73-BCEB883D2333}"/>
              </a:ext>
            </a:extLst>
          </p:cNvPr>
          <p:cNvSpPr txBox="1"/>
          <p:nvPr/>
        </p:nvSpPr>
        <p:spPr>
          <a:xfrm>
            <a:off x="2121249" y="3003090"/>
            <a:ext cx="1217069" cy="52322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Madhya</a:t>
            </a:r>
          </a:p>
          <a:p>
            <a:r>
              <a:rPr lang="en-US" sz="1400" dirty="0">
                <a:latin typeface="Arial" panose="020B0604020202020204" pitchFamily="34" charset="0"/>
                <a:cs typeface="Arial" panose="020B0604020202020204" pitchFamily="34" charset="0"/>
              </a:rPr>
              <a:t>Pradesh</a:t>
            </a:r>
            <a:endParaRPr lang="en-IN" sz="1400" dirty="0">
              <a:latin typeface="Arial" panose="020B0604020202020204" pitchFamily="34" charset="0"/>
              <a:cs typeface="Arial" panose="020B0604020202020204" pitchFamily="34" charset="0"/>
            </a:endParaRPr>
          </a:p>
        </p:txBody>
      </p:sp>
      <p:sp>
        <p:nvSpPr>
          <p:cNvPr id="69" name="Footer Placeholder 68">
            <a:extLst>
              <a:ext uri="{FF2B5EF4-FFF2-40B4-BE49-F238E27FC236}">
                <a16:creationId xmlns:a16="http://schemas.microsoft.com/office/drawing/2014/main" id="{9DA77CF4-67B8-414F-AC85-7498DBB29D17}"/>
              </a:ext>
            </a:extLst>
          </p:cNvPr>
          <p:cNvSpPr>
            <a:spLocks noGrp="1"/>
          </p:cNvSpPr>
          <p:nvPr>
            <p:ph type="ftr" sz="quarter" idx="5"/>
          </p:nvPr>
        </p:nvSpPr>
        <p:spPr/>
        <p:txBody>
          <a:bodyPr/>
          <a:lstStyle/>
          <a:p>
            <a:pPr algn="ctr">
              <a:lnSpc>
                <a:spcPct val="100000"/>
              </a:lnSpc>
              <a:spcBef>
                <a:spcPts val="100"/>
              </a:spcBef>
            </a:pPr>
            <a:r>
              <a:rPr lang="en-IN"/>
              <a:t>© ChemAnalyst</a:t>
            </a:r>
            <a:endParaRPr lang="en-IN" spc="-5" dirty="0"/>
          </a:p>
        </p:txBody>
      </p:sp>
      <p:sp>
        <p:nvSpPr>
          <p:cNvPr id="70" name="Slide Number Placeholder 69">
            <a:extLst>
              <a:ext uri="{FF2B5EF4-FFF2-40B4-BE49-F238E27FC236}">
                <a16:creationId xmlns:a16="http://schemas.microsoft.com/office/drawing/2014/main" id="{49D07662-C0F6-442A-9CCA-C6A77DE310E6}"/>
              </a:ext>
            </a:extLst>
          </p:cNvPr>
          <p:cNvSpPr>
            <a:spLocks noGrp="1"/>
          </p:cNvSpPr>
          <p:nvPr>
            <p:ph type="sldNum" sz="quarter" idx="7"/>
          </p:nvPr>
        </p:nvSpPr>
        <p:spPr/>
        <p:txBody>
          <a:bodyPr/>
          <a:lstStyle/>
          <a:p>
            <a:pPr marL="38100">
              <a:lnSpc>
                <a:spcPts val="1150"/>
              </a:lnSpc>
            </a:pPr>
            <a:fld id="{81D60167-4931-47E6-BA6A-407CBD079E47}" type="slidenum">
              <a:rPr lang="en-IN" smtClean="0"/>
              <a:t>42</a:t>
            </a:fld>
            <a:endParaRPr lang="en-IN" dirty="0"/>
          </a:p>
        </p:txBody>
      </p:sp>
    </p:spTree>
    <p:extLst>
      <p:ext uri="{BB962C8B-B14F-4D97-AF65-F5344CB8AC3E}">
        <p14:creationId xmlns:p14="http://schemas.microsoft.com/office/powerpoint/2010/main" val="19611711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88EC0AE6-2BC2-4A94-89AF-A6C06CD2CD8A}"/>
              </a:ext>
            </a:extLst>
          </p:cNvPr>
          <p:cNvGraphicFramePr/>
          <p:nvPr>
            <p:extLst>
              <p:ext uri="{D42A27DB-BD31-4B8C-83A1-F6EECF244321}">
                <p14:modId xmlns:p14="http://schemas.microsoft.com/office/powerpoint/2010/main" val="3218446729"/>
              </p:ext>
            </p:extLst>
          </p:nvPr>
        </p:nvGraphicFramePr>
        <p:xfrm>
          <a:off x="41850" y="564273"/>
          <a:ext cx="8790534" cy="3630728"/>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D3026AE9-2FEC-4BC4-B8A5-D3CCC46D54CC}"/>
              </a:ext>
            </a:extLst>
          </p:cNvPr>
          <p:cNvSpPr txBox="1"/>
          <p:nvPr/>
        </p:nvSpPr>
        <p:spPr>
          <a:xfrm>
            <a:off x="175820" y="538389"/>
            <a:ext cx="8522594" cy="302006"/>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28</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West India Water Soluble Fertilizer Market Size, By Value (USD Million), 2017-2035F</a:t>
            </a:r>
          </a:p>
        </p:txBody>
      </p:sp>
      <p:sp>
        <p:nvSpPr>
          <p:cNvPr id="4" name="Text Placeholder 3">
            <a:extLst>
              <a:ext uri="{FF2B5EF4-FFF2-40B4-BE49-F238E27FC236}">
                <a16:creationId xmlns:a16="http://schemas.microsoft.com/office/drawing/2014/main" id="{D7FD6211-C904-4F69-9BFA-D33CB22FD4DD}"/>
              </a:ext>
            </a:extLst>
          </p:cNvPr>
          <p:cNvSpPr txBox="1">
            <a:spLocks/>
          </p:cNvSpPr>
          <p:nvPr/>
        </p:nvSpPr>
        <p:spPr>
          <a:xfrm>
            <a:off x="343490" y="182472"/>
            <a:ext cx="7863840" cy="246221"/>
          </a:xfrm>
          <a:prstGeom prst="rect">
            <a:avLst/>
          </a:prstGeom>
        </p:spPr>
        <p:txBody>
          <a:bodyPr wrap="square" lIns="0" tIns="0" rIns="0" bIns="0">
            <a:spAutoFit/>
          </a:bodyPr>
          <a:lstStyle>
            <a:lvl1pPr>
              <a:defRPr sz="1600" b="1" i="0">
                <a:solidFill>
                  <a:prstClr val="black"/>
                </a:solidFill>
                <a:latin typeface="Arial" panose="020B0604020202020204" pitchFamily="34" charset="0"/>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t>West India Water Soluble Fertilizer Market Size, By Value</a:t>
            </a:r>
          </a:p>
        </p:txBody>
      </p:sp>
      <p:sp>
        <p:nvSpPr>
          <p:cNvPr id="5" name="Slide Number Placeholder 7">
            <a:extLst>
              <a:ext uri="{FF2B5EF4-FFF2-40B4-BE49-F238E27FC236}">
                <a16:creationId xmlns:a16="http://schemas.microsoft.com/office/drawing/2014/main" id="{ABC03E15-064C-4A1A-9666-B15D7A1AE3E6}"/>
              </a:ext>
            </a:extLst>
          </p:cNvPr>
          <p:cNvSpPr txBox="1">
            <a:spLocks/>
          </p:cNvSpPr>
          <p:nvPr/>
        </p:nvSpPr>
        <p:spPr>
          <a:xfrm>
            <a:off x="8679482" y="658136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43</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D7996BEE-F71C-4DFE-AA72-4DC747EF2B89}"/>
              </a:ext>
            </a:extLst>
          </p:cNvPr>
          <p:cNvSpPr/>
          <p:nvPr/>
        </p:nvSpPr>
        <p:spPr>
          <a:xfrm>
            <a:off x="967865" y="874912"/>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3.74</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8" name="Rectangle 7">
            <a:extLst>
              <a:ext uri="{FF2B5EF4-FFF2-40B4-BE49-F238E27FC236}">
                <a16:creationId xmlns:a16="http://schemas.microsoft.com/office/drawing/2014/main" id="{505D62FB-077F-4DDB-8414-C4F005354BE5}"/>
              </a:ext>
            </a:extLst>
          </p:cNvPr>
          <p:cNvSpPr/>
          <p:nvPr/>
        </p:nvSpPr>
        <p:spPr>
          <a:xfrm>
            <a:off x="6295033" y="839278"/>
            <a:ext cx="2141928" cy="383795"/>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2031F-2035F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5.99</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4" name="Rectangle 13">
            <a:extLst>
              <a:ext uri="{FF2B5EF4-FFF2-40B4-BE49-F238E27FC236}">
                <a16:creationId xmlns:a16="http://schemas.microsoft.com/office/drawing/2014/main" id="{90D78B55-8D7B-46E7-89FB-F0F778B522D3}"/>
              </a:ext>
            </a:extLst>
          </p:cNvPr>
          <p:cNvSpPr/>
          <p:nvPr/>
        </p:nvSpPr>
        <p:spPr>
          <a:xfrm>
            <a:off x="3726260" y="874912"/>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2022E-2030F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6.86</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8" name="TextBox 5">
            <a:extLst>
              <a:ext uri="{FF2B5EF4-FFF2-40B4-BE49-F238E27FC236}">
                <a16:creationId xmlns:a16="http://schemas.microsoft.com/office/drawing/2014/main" id="{559CA882-BA04-48B4-94CE-8D2AA0237CFB}"/>
              </a:ext>
            </a:extLst>
          </p:cNvPr>
          <p:cNvSpPr txBox="1"/>
          <p:nvPr/>
        </p:nvSpPr>
        <p:spPr>
          <a:xfrm>
            <a:off x="7485435" y="3417540"/>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2" name="Chart 11">
            <a:extLst>
              <a:ext uri="{FF2B5EF4-FFF2-40B4-BE49-F238E27FC236}">
                <a16:creationId xmlns:a16="http://schemas.microsoft.com/office/drawing/2014/main" id="{6F9CC1DB-1615-402C-A230-2FB8FB53780C}"/>
              </a:ext>
            </a:extLst>
          </p:cNvPr>
          <p:cNvGraphicFramePr/>
          <p:nvPr>
            <p:extLst>
              <p:ext uri="{D42A27DB-BD31-4B8C-83A1-F6EECF244321}">
                <p14:modId xmlns:p14="http://schemas.microsoft.com/office/powerpoint/2010/main" val="666637565"/>
              </p:ext>
            </p:extLst>
          </p:nvPr>
        </p:nvGraphicFramePr>
        <p:xfrm>
          <a:off x="90270" y="4087366"/>
          <a:ext cx="8790534" cy="2960902"/>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a:extLst>
              <a:ext uri="{FF2B5EF4-FFF2-40B4-BE49-F238E27FC236}">
                <a16:creationId xmlns:a16="http://schemas.microsoft.com/office/drawing/2014/main" id="{8059FF96-5102-4945-ABF4-3D90AA5D558B}"/>
              </a:ext>
            </a:extLst>
          </p:cNvPr>
          <p:cNvSpPr txBox="1"/>
          <p:nvPr/>
        </p:nvSpPr>
        <p:spPr>
          <a:xfrm>
            <a:off x="651111" y="3664360"/>
            <a:ext cx="8522594" cy="302006"/>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29:  West India Water Soluble Fertilizer Market Size, By Volume (</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2017-2035F</a:t>
            </a:r>
          </a:p>
        </p:txBody>
      </p:sp>
      <p:sp>
        <p:nvSpPr>
          <p:cNvPr id="17" name="Rectangle 16">
            <a:extLst>
              <a:ext uri="{FF2B5EF4-FFF2-40B4-BE49-F238E27FC236}">
                <a16:creationId xmlns:a16="http://schemas.microsoft.com/office/drawing/2014/main" id="{62926C41-4F75-4EEA-9FE1-90496E70E9FF}"/>
              </a:ext>
            </a:extLst>
          </p:cNvPr>
          <p:cNvSpPr/>
          <p:nvPr/>
        </p:nvSpPr>
        <p:spPr>
          <a:xfrm>
            <a:off x="925711" y="4135146"/>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3.39</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a:extLst>
              <a:ext uri="{FF2B5EF4-FFF2-40B4-BE49-F238E27FC236}">
                <a16:creationId xmlns:a16="http://schemas.microsoft.com/office/drawing/2014/main" id="{C406B333-C47D-4B75-9236-A0A6EFEED52A}"/>
              </a:ext>
            </a:extLst>
          </p:cNvPr>
          <p:cNvSpPr/>
          <p:nvPr/>
        </p:nvSpPr>
        <p:spPr>
          <a:xfrm>
            <a:off x="6295033" y="4144795"/>
            <a:ext cx="2141928" cy="383795"/>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2031F-2035F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5.73</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0" name="Rectangle 19">
            <a:extLst>
              <a:ext uri="{FF2B5EF4-FFF2-40B4-BE49-F238E27FC236}">
                <a16:creationId xmlns:a16="http://schemas.microsoft.com/office/drawing/2014/main" id="{870B00FE-B034-49DD-8447-910CDAE3E72C}"/>
              </a:ext>
            </a:extLst>
          </p:cNvPr>
          <p:cNvSpPr/>
          <p:nvPr/>
        </p:nvSpPr>
        <p:spPr>
          <a:xfrm>
            <a:off x="3684106" y="4135146"/>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2022E-2030F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6.35</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1" name="TextBox 5">
            <a:extLst>
              <a:ext uri="{FF2B5EF4-FFF2-40B4-BE49-F238E27FC236}">
                <a16:creationId xmlns:a16="http://schemas.microsoft.com/office/drawing/2014/main" id="{66514563-DEAD-4AD1-AEEA-19B97059F987}"/>
              </a:ext>
            </a:extLst>
          </p:cNvPr>
          <p:cNvSpPr txBox="1"/>
          <p:nvPr/>
        </p:nvSpPr>
        <p:spPr>
          <a:xfrm>
            <a:off x="7611183" y="6657945"/>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6" name="Footer Placeholder 5">
            <a:extLst>
              <a:ext uri="{FF2B5EF4-FFF2-40B4-BE49-F238E27FC236}">
                <a16:creationId xmlns:a16="http://schemas.microsoft.com/office/drawing/2014/main" id="{F3692312-DEEC-4990-A0B2-D0CC770B612D}"/>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9" name="Slide Number Placeholder 8">
            <a:extLst>
              <a:ext uri="{FF2B5EF4-FFF2-40B4-BE49-F238E27FC236}">
                <a16:creationId xmlns:a16="http://schemas.microsoft.com/office/drawing/2014/main" id="{A967C322-B9AC-47F1-B411-65C9221C2BD7}"/>
              </a:ext>
            </a:extLst>
          </p:cNvPr>
          <p:cNvSpPr>
            <a:spLocks noGrp="1"/>
          </p:cNvSpPr>
          <p:nvPr>
            <p:ph type="sldNum" sz="quarter" idx="7"/>
          </p:nvPr>
        </p:nvSpPr>
        <p:spPr/>
        <p:txBody>
          <a:bodyPr/>
          <a:lstStyle/>
          <a:p>
            <a:pPr marL="38100">
              <a:lnSpc>
                <a:spcPts val="1150"/>
              </a:lnSpc>
            </a:pPr>
            <a:r>
              <a:rPr lang="en-IN" dirty="0"/>
              <a:t>49</a:t>
            </a:r>
          </a:p>
        </p:txBody>
      </p:sp>
    </p:spTree>
    <p:extLst>
      <p:ext uri="{BB962C8B-B14F-4D97-AF65-F5344CB8AC3E}">
        <p14:creationId xmlns:p14="http://schemas.microsoft.com/office/powerpoint/2010/main" val="33256752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4294967295"/>
          </p:nvPr>
        </p:nvSpPr>
        <p:spPr>
          <a:xfrm>
            <a:off x="342319" y="140006"/>
            <a:ext cx="7862888" cy="246221"/>
          </a:xfrm>
        </p:spPr>
        <p:txBody>
          <a:bodyPr wrap="square" lIns="0" tIns="0" rIns="0" bIns="0">
            <a:spAutoFit/>
          </a:bodyPr>
          <a:lstStyle/>
          <a:p>
            <a:pPr algn="l" rtl="0"/>
            <a:r>
              <a:rPr lang="en-US" sz="1600" b="1" kern="1200" dirty="0">
                <a:solidFill>
                  <a:prstClr val="black"/>
                </a:solidFill>
                <a:latin typeface="Arial" panose="020B0604020202020204" pitchFamily="34" charset="0"/>
                <a:cs typeface="Arial" panose="020B0604020202020204" pitchFamily="34" charset="0"/>
              </a:rPr>
              <a:t>West India Water Soluble Fertilizer </a:t>
            </a:r>
            <a:r>
              <a:rPr lang="en-IN" sz="1600" b="1" kern="1200" dirty="0">
                <a:solidFill>
                  <a:prstClr val="black"/>
                </a:solidFill>
                <a:latin typeface="Arial" panose="020B0604020202020204" pitchFamily="34" charset="0"/>
                <a:cs typeface="Arial" panose="020B0604020202020204" pitchFamily="34" charset="0"/>
              </a:rPr>
              <a:t>Market Share, By Type</a:t>
            </a:r>
          </a:p>
        </p:txBody>
      </p:sp>
      <p:sp>
        <p:nvSpPr>
          <p:cNvPr id="8" name="Slide Number Placeholder 7">
            <a:extLst>
              <a:ext uri="{FF2B5EF4-FFF2-40B4-BE49-F238E27FC236}">
                <a16:creationId xmlns:a16="http://schemas.microsoft.com/office/drawing/2014/main" id="{0B961F7D-3BD9-44E7-9209-12390C56400D}"/>
              </a:ext>
            </a:extLst>
          </p:cNvPr>
          <p:cNvSpPr txBox="1">
            <a:spLocks/>
          </p:cNvSpPr>
          <p:nvPr/>
        </p:nvSpPr>
        <p:spPr>
          <a:xfrm>
            <a:off x="8679478" y="6581361"/>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44</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D7CC7456-CD95-4041-BAED-0CD33653F4CD}"/>
              </a:ext>
            </a:extLst>
          </p:cNvPr>
          <p:cNvSpPr txBox="1"/>
          <p:nvPr/>
        </p:nvSpPr>
        <p:spPr>
          <a:xfrm>
            <a:off x="7681092" y="6517939"/>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5" name="TextBox 4">
            <a:extLst>
              <a:ext uri="{FF2B5EF4-FFF2-40B4-BE49-F238E27FC236}">
                <a16:creationId xmlns:a16="http://schemas.microsoft.com/office/drawing/2014/main" id="{B942D254-FDBD-469D-AEB2-6DAF8106BA73}"/>
              </a:ext>
            </a:extLst>
          </p:cNvPr>
          <p:cNvSpPr txBox="1"/>
          <p:nvPr/>
        </p:nvSpPr>
        <p:spPr>
          <a:xfrm>
            <a:off x="27482" y="671652"/>
            <a:ext cx="8899620" cy="385306"/>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Table 9: West </a:t>
            </a: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India Water Soluble Fertilizer Market Share, By Type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Value (USD Million) &amp; By Volume (</a:t>
            </a:r>
            <a:r>
              <a:rPr kumimoji="0" lang="en-US" sz="1050" b="1"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Kilotonnes</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2017-2035F</a:t>
            </a:r>
          </a:p>
        </p:txBody>
      </p:sp>
      <p:graphicFrame>
        <p:nvGraphicFramePr>
          <p:cNvPr id="7" name="Table 6">
            <a:extLst>
              <a:ext uri="{FF2B5EF4-FFF2-40B4-BE49-F238E27FC236}">
                <a16:creationId xmlns:a16="http://schemas.microsoft.com/office/drawing/2014/main" id="{865A33C2-54EE-4FEC-9F0D-559C73E581EB}"/>
              </a:ext>
            </a:extLst>
          </p:cNvPr>
          <p:cNvGraphicFramePr>
            <a:graphicFrameLocks noGrp="1"/>
          </p:cNvGraphicFramePr>
          <p:nvPr/>
        </p:nvGraphicFramePr>
        <p:xfrm>
          <a:off x="132586" y="1285450"/>
          <a:ext cx="8794523" cy="5115344"/>
        </p:xfrm>
        <a:graphic>
          <a:graphicData uri="http://schemas.openxmlformats.org/drawingml/2006/table">
            <a:tbl>
              <a:tblPr>
                <a:tableStyleId>{5940675A-B579-460E-94D1-54222C63F5DA}</a:tableStyleId>
              </a:tblPr>
              <a:tblGrid>
                <a:gridCol w="1470154">
                  <a:extLst>
                    <a:ext uri="{9D8B030D-6E8A-4147-A177-3AD203B41FA5}">
                      <a16:colId xmlns:a16="http://schemas.microsoft.com/office/drawing/2014/main" val="2546617345"/>
                    </a:ext>
                  </a:extLst>
                </a:gridCol>
                <a:gridCol w="563413">
                  <a:extLst>
                    <a:ext uri="{9D8B030D-6E8A-4147-A177-3AD203B41FA5}">
                      <a16:colId xmlns:a16="http://schemas.microsoft.com/office/drawing/2014/main" val="82170870"/>
                    </a:ext>
                  </a:extLst>
                </a:gridCol>
                <a:gridCol w="563413">
                  <a:extLst>
                    <a:ext uri="{9D8B030D-6E8A-4147-A177-3AD203B41FA5}">
                      <a16:colId xmlns:a16="http://schemas.microsoft.com/office/drawing/2014/main" val="3380243027"/>
                    </a:ext>
                  </a:extLst>
                </a:gridCol>
                <a:gridCol w="563413">
                  <a:extLst>
                    <a:ext uri="{9D8B030D-6E8A-4147-A177-3AD203B41FA5}">
                      <a16:colId xmlns:a16="http://schemas.microsoft.com/office/drawing/2014/main" val="1124059270"/>
                    </a:ext>
                  </a:extLst>
                </a:gridCol>
                <a:gridCol w="563413">
                  <a:extLst>
                    <a:ext uri="{9D8B030D-6E8A-4147-A177-3AD203B41FA5}">
                      <a16:colId xmlns:a16="http://schemas.microsoft.com/office/drawing/2014/main" val="1570585755"/>
                    </a:ext>
                  </a:extLst>
                </a:gridCol>
                <a:gridCol w="563413">
                  <a:extLst>
                    <a:ext uri="{9D8B030D-6E8A-4147-A177-3AD203B41FA5}">
                      <a16:colId xmlns:a16="http://schemas.microsoft.com/office/drawing/2014/main" val="2200060425"/>
                    </a:ext>
                  </a:extLst>
                </a:gridCol>
                <a:gridCol w="563413">
                  <a:extLst>
                    <a:ext uri="{9D8B030D-6E8A-4147-A177-3AD203B41FA5}">
                      <a16:colId xmlns:a16="http://schemas.microsoft.com/office/drawing/2014/main" val="4288938939"/>
                    </a:ext>
                  </a:extLst>
                </a:gridCol>
                <a:gridCol w="563413">
                  <a:extLst>
                    <a:ext uri="{9D8B030D-6E8A-4147-A177-3AD203B41FA5}">
                      <a16:colId xmlns:a16="http://schemas.microsoft.com/office/drawing/2014/main" val="4085010043"/>
                    </a:ext>
                  </a:extLst>
                </a:gridCol>
                <a:gridCol w="563413">
                  <a:extLst>
                    <a:ext uri="{9D8B030D-6E8A-4147-A177-3AD203B41FA5}">
                      <a16:colId xmlns:a16="http://schemas.microsoft.com/office/drawing/2014/main" val="1088827350"/>
                    </a:ext>
                  </a:extLst>
                </a:gridCol>
                <a:gridCol w="563413">
                  <a:extLst>
                    <a:ext uri="{9D8B030D-6E8A-4147-A177-3AD203B41FA5}">
                      <a16:colId xmlns:a16="http://schemas.microsoft.com/office/drawing/2014/main" val="1888239691"/>
                    </a:ext>
                  </a:extLst>
                </a:gridCol>
                <a:gridCol w="563413">
                  <a:extLst>
                    <a:ext uri="{9D8B030D-6E8A-4147-A177-3AD203B41FA5}">
                      <a16:colId xmlns:a16="http://schemas.microsoft.com/office/drawing/2014/main" val="3167858240"/>
                    </a:ext>
                  </a:extLst>
                </a:gridCol>
                <a:gridCol w="563413">
                  <a:extLst>
                    <a:ext uri="{9D8B030D-6E8A-4147-A177-3AD203B41FA5}">
                      <a16:colId xmlns:a16="http://schemas.microsoft.com/office/drawing/2014/main" val="4235249343"/>
                    </a:ext>
                  </a:extLst>
                </a:gridCol>
                <a:gridCol w="563413">
                  <a:extLst>
                    <a:ext uri="{9D8B030D-6E8A-4147-A177-3AD203B41FA5}">
                      <a16:colId xmlns:a16="http://schemas.microsoft.com/office/drawing/2014/main" val="371118774"/>
                    </a:ext>
                  </a:extLst>
                </a:gridCol>
                <a:gridCol w="563413">
                  <a:extLst>
                    <a:ext uri="{9D8B030D-6E8A-4147-A177-3AD203B41FA5}">
                      <a16:colId xmlns:a16="http://schemas.microsoft.com/office/drawing/2014/main" val="1561842016"/>
                    </a:ext>
                  </a:extLst>
                </a:gridCol>
              </a:tblGrid>
              <a:tr h="393488">
                <a:tc gridSpan="2">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By Type</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hMerge="1">
                  <a:txBody>
                    <a:bodyPr/>
                    <a:lstStyle/>
                    <a:p>
                      <a:endParaRPr lang="en-IN"/>
                    </a:p>
                  </a:txBody>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2017</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2021</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2022E</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2023F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2024F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2026F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2027F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2028F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2029F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2030F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extLst>
                  <a:ext uri="{0D108BD9-81ED-4DB2-BD59-A6C34878D82A}">
                    <a16:rowId xmlns:a16="http://schemas.microsoft.com/office/drawing/2014/main" val="736095236"/>
                  </a:ext>
                </a:extLst>
              </a:tr>
              <a:tr h="393488">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Calcium Nitrate (15.5-0-0-19)</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48.85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57.00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60.32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63.96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68.48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72.81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77.96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83.43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89.31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95.48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102.08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136.59</a:t>
                      </a:r>
                    </a:p>
                  </a:txBody>
                  <a:tcPr marL="9525" marR="9525" marT="9525" marB="0" anchor="ctr"/>
                </a:tc>
                <a:extLst>
                  <a:ext uri="{0D108BD9-81ED-4DB2-BD59-A6C34878D82A}">
                    <a16:rowId xmlns:a16="http://schemas.microsoft.com/office/drawing/2014/main" val="2833964604"/>
                  </a:ext>
                </a:extLst>
              </a:tr>
              <a:tr h="393488">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40.83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46.97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49.65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52.35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55.66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59.11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62.98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67.25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71.68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76.15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80.90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106.94</a:t>
                      </a:r>
                    </a:p>
                  </a:txBody>
                  <a:tcPr marL="9525" marR="9525" marT="9525" marB="0" anchor="ctr"/>
                </a:tc>
                <a:extLst>
                  <a:ext uri="{0D108BD9-81ED-4DB2-BD59-A6C34878D82A}">
                    <a16:rowId xmlns:a16="http://schemas.microsoft.com/office/drawing/2014/main" val="1372216856"/>
                  </a:ext>
                </a:extLst>
              </a:tr>
              <a:tr h="393488">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Potassium Nitrate (13-0-45)</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21.62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23.51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24.84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26.55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28.46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30.43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32.76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35.28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37.94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40.65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43.62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58.84</a:t>
                      </a:r>
                    </a:p>
                  </a:txBody>
                  <a:tcPr marL="9525" marR="9525" marT="9525" marB="0" anchor="ctr"/>
                </a:tc>
                <a:extLst>
                  <a:ext uri="{0D108BD9-81ED-4DB2-BD59-A6C34878D82A}">
                    <a16:rowId xmlns:a16="http://schemas.microsoft.com/office/drawing/2014/main" val="2259304797"/>
                  </a:ext>
                </a:extLst>
              </a:tr>
              <a:tr h="393488">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14.61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15.57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16.44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17.48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18.62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19.89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21.32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22.92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24.56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26.15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27.89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37.16</a:t>
                      </a:r>
                    </a:p>
                  </a:txBody>
                  <a:tcPr marL="9525" marR="9525" marT="9525" marB="0" anchor="ctr"/>
                </a:tc>
                <a:extLst>
                  <a:ext uri="{0D108BD9-81ED-4DB2-BD59-A6C34878D82A}">
                    <a16:rowId xmlns:a16="http://schemas.microsoft.com/office/drawing/2014/main" val="3399116827"/>
                  </a:ext>
                </a:extLst>
              </a:tr>
              <a:tr h="393488">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Potassium Sulphate (0-0-50)</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13.45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13.30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13.73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14.49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15.26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16.02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16.92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17.89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18.88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20.27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21.75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29.69</a:t>
                      </a:r>
                    </a:p>
                  </a:txBody>
                  <a:tcPr marL="9525" marR="9525" marT="9525" marB="0" anchor="ctr"/>
                </a:tc>
                <a:extLst>
                  <a:ext uri="{0D108BD9-81ED-4DB2-BD59-A6C34878D82A}">
                    <a16:rowId xmlns:a16="http://schemas.microsoft.com/office/drawing/2014/main" val="1110602595"/>
                  </a:ext>
                </a:extLst>
              </a:tr>
              <a:tr h="393488">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7.94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7.39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7.58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7.92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8.25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8.61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9.00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9.45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9.87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10.55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11.26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15.27</a:t>
                      </a:r>
                    </a:p>
                  </a:txBody>
                  <a:tcPr marL="9525" marR="9525" marT="9525" marB="0" anchor="ctr"/>
                </a:tc>
                <a:extLst>
                  <a:ext uri="{0D108BD9-81ED-4DB2-BD59-A6C34878D82A}">
                    <a16:rowId xmlns:a16="http://schemas.microsoft.com/office/drawing/2014/main" val="1316181384"/>
                  </a:ext>
                </a:extLst>
              </a:tr>
              <a:tr h="393488">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Mono Ammonium Phosphate (12-61-0)</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43.42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51.35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53.68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56.86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60.40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64.19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68.54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73.16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78.05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83.27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88.93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118.81</a:t>
                      </a:r>
                    </a:p>
                  </a:txBody>
                  <a:tcPr marL="9525" marR="9525" marT="9525" marB="0" anchor="ctr"/>
                </a:tc>
                <a:extLst>
                  <a:ext uri="{0D108BD9-81ED-4DB2-BD59-A6C34878D82A}">
                    <a16:rowId xmlns:a16="http://schemas.microsoft.com/office/drawing/2014/main" val="986280555"/>
                  </a:ext>
                </a:extLst>
              </a:tr>
              <a:tr h="393488">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31.43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36.70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38.34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40.35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42.58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45.18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48.00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51.11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54.29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57.55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61.06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80.54</a:t>
                      </a:r>
                    </a:p>
                  </a:txBody>
                  <a:tcPr marL="9525" marR="9525" marT="9525" marB="0" anchor="ctr"/>
                </a:tc>
                <a:extLst>
                  <a:ext uri="{0D108BD9-81ED-4DB2-BD59-A6C34878D82A}">
                    <a16:rowId xmlns:a16="http://schemas.microsoft.com/office/drawing/2014/main" val="1388743580"/>
                  </a:ext>
                </a:extLst>
              </a:tr>
              <a:tr h="393488">
                <a:tc rowSpan="2">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Mono Potassium Phosphate (0- 52-34)</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13.23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17.65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18.88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20.37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22.05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23.81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25.92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28.14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30.63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32.81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35.19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47.79</a:t>
                      </a:r>
                    </a:p>
                  </a:txBody>
                  <a:tcPr marL="9525" marR="9525" marT="9525" marB="0" anchor="ctr"/>
                </a:tc>
                <a:extLst>
                  <a:ext uri="{0D108BD9-81ED-4DB2-BD59-A6C34878D82A}">
                    <a16:rowId xmlns:a16="http://schemas.microsoft.com/office/drawing/2014/main" val="2233664863"/>
                  </a:ext>
                </a:extLst>
              </a:tr>
              <a:tr h="393488">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10.52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13.75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14.68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15.74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16.92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18.23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19.73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21.36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23.12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24.61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26.23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35.15</a:t>
                      </a:r>
                    </a:p>
                  </a:txBody>
                  <a:tcPr marL="9525" marR="9525" marT="9525" marB="0" anchor="ctr"/>
                </a:tc>
                <a:extLst>
                  <a:ext uri="{0D108BD9-81ED-4DB2-BD59-A6C34878D82A}">
                    <a16:rowId xmlns:a16="http://schemas.microsoft.com/office/drawing/2014/main" val="1558120228"/>
                  </a:ext>
                </a:extLst>
              </a:tr>
              <a:tr h="393488">
                <a:tc rowSpan="2">
                  <a:txBody>
                    <a:bodyPr/>
                    <a:lstStyle/>
                    <a:p>
                      <a:pPr algn="ctr" fontAlgn="ctr"/>
                      <a:r>
                        <a:rPr lang="en-IN" sz="900" b="1" i="0" u="none" strike="noStrike" dirty="0">
                          <a:solidFill>
                            <a:srgbClr val="000000"/>
                          </a:solidFill>
                          <a:effectLst/>
                          <a:latin typeface="Verdana" panose="020B0604030504040204" pitchFamily="34" charset="0"/>
                          <a:ea typeface="Verdana" panose="020B0604030504040204" pitchFamily="34" charset="0"/>
                        </a:rPr>
                        <a:t>Total</a:t>
                      </a:r>
                    </a:p>
                  </a:txBody>
                  <a:tcPr marL="9525" marR="9525" marT="9525" marB="0" anchor="ct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140.57</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162.82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171.46</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182.23</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194.66</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207.26</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222.10</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237.91</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254.81</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272.48</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291.57</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391.72</a:t>
                      </a:r>
                    </a:p>
                  </a:txBody>
                  <a:tcPr marL="9525" marR="9525" marT="9525" marB="0" anchor="ctr"/>
                </a:tc>
                <a:extLst>
                  <a:ext uri="{0D108BD9-81ED-4DB2-BD59-A6C34878D82A}">
                    <a16:rowId xmlns:a16="http://schemas.microsoft.com/office/drawing/2014/main" val="892287102"/>
                  </a:ext>
                </a:extLst>
              </a:tr>
              <a:tr h="393488">
                <a:tc vMerge="1">
                  <a:txBody>
                    <a:bodyPr/>
                    <a:lstStyle/>
                    <a:p>
                      <a:endParaRPr lang="en-IN" dirty="0"/>
                    </a:p>
                  </a:txBody>
                  <a:tcP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105.33</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120.38</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126.69</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133.84</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142.03</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151.01</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161.02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172.08</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183.52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195.02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207.34</a:t>
                      </a:r>
                    </a:p>
                  </a:txBody>
                  <a:tcPr marL="9525" marR="9525" marT="9525" marB="0" anchor="ctr"/>
                </a:tc>
                <a:tc>
                  <a:txBody>
                    <a:bodyPr/>
                    <a:lstStyle/>
                    <a:p>
                      <a:pPr algn="ctr" fontAlgn="ctr"/>
                      <a:r>
                        <a:rPr lang="en-IN" sz="900" b="1" i="0" u="none" strike="noStrike" dirty="0">
                          <a:solidFill>
                            <a:srgbClr val="000000"/>
                          </a:solidFill>
                          <a:effectLst/>
                          <a:latin typeface="Verdana" panose="020B0604030504040204" pitchFamily="34" charset="0"/>
                          <a:ea typeface="Verdana" panose="020B0604030504040204" pitchFamily="34" charset="0"/>
                        </a:rPr>
                        <a:t>275.05</a:t>
                      </a:r>
                    </a:p>
                  </a:txBody>
                  <a:tcPr marL="9525" marR="9525" marT="9525" marB="0" anchor="ctr"/>
                </a:tc>
                <a:extLst>
                  <a:ext uri="{0D108BD9-81ED-4DB2-BD59-A6C34878D82A}">
                    <a16:rowId xmlns:a16="http://schemas.microsoft.com/office/drawing/2014/main" val="1430352171"/>
                  </a:ext>
                </a:extLst>
              </a:tr>
            </a:tbl>
          </a:graphicData>
        </a:graphic>
      </p:graphicFrame>
      <p:sp>
        <p:nvSpPr>
          <p:cNvPr id="2" name="Footer Placeholder 1">
            <a:extLst>
              <a:ext uri="{FF2B5EF4-FFF2-40B4-BE49-F238E27FC236}">
                <a16:creationId xmlns:a16="http://schemas.microsoft.com/office/drawing/2014/main" id="{7C5E4985-8347-4D8A-81E7-F3FBCC0BA511}"/>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4" name="Slide Number Placeholder 3">
            <a:extLst>
              <a:ext uri="{FF2B5EF4-FFF2-40B4-BE49-F238E27FC236}">
                <a16:creationId xmlns:a16="http://schemas.microsoft.com/office/drawing/2014/main" id="{4BFFD53D-1A33-4AC1-A1F7-F9039FF852D1}"/>
              </a:ext>
            </a:extLst>
          </p:cNvPr>
          <p:cNvSpPr>
            <a:spLocks noGrp="1"/>
          </p:cNvSpPr>
          <p:nvPr>
            <p:ph type="sldNum" sz="quarter" idx="7"/>
          </p:nvPr>
        </p:nvSpPr>
        <p:spPr/>
        <p:txBody>
          <a:bodyPr/>
          <a:lstStyle/>
          <a:p>
            <a:pPr marL="38100">
              <a:lnSpc>
                <a:spcPts val="1150"/>
              </a:lnSpc>
            </a:pPr>
            <a:r>
              <a:rPr lang="en-IN" dirty="0"/>
              <a:t>50</a:t>
            </a:r>
          </a:p>
        </p:txBody>
      </p:sp>
    </p:spTree>
    <p:extLst>
      <p:ext uri="{BB962C8B-B14F-4D97-AF65-F5344CB8AC3E}">
        <p14:creationId xmlns:p14="http://schemas.microsoft.com/office/powerpoint/2010/main" val="33944191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4294967295"/>
          </p:nvPr>
        </p:nvSpPr>
        <p:spPr>
          <a:xfrm>
            <a:off x="320983" y="201112"/>
            <a:ext cx="5927417" cy="246221"/>
          </a:xfrm>
        </p:spPr>
        <p:txBody>
          <a:bodyPr wrap="square" lIns="0" tIns="0" rIns="0" bIns="0">
            <a:spAutoFit/>
          </a:bodyPr>
          <a:lstStyle/>
          <a:p>
            <a:pPr algn="l" rtl="0"/>
            <a:r>
              <a:rPr lang="en-US" sz="1600" b="1" kern="1200" dirty="0">
                <a:solidFill>
                  <a:prstClr val="black"/>
                </a:solidFill>
                <a:latin typeface="Arial" panose="020B0604020202020204" pitchFamily="34" charset="0"/>
                <a:cs typeface="Arial" panose="020B0604020202020204" pitchFamily="34" charset="0"/>
              </a:rPr>
              <a:t>West India Water Soluble Fertilizer </a:t>
            </a:r>
            <a:r>
              <a:rPr lang="en-IN" sz="1600" b="1" kern="1200" dirty="0">
                <a:solidFill>
                  <a:prstClr val="black"/>
                </a:solidFill>
                <a:latin typeface="Arial" panose="020B0604020202020204" pitchFamily="34" charset="0"/>
                <a:cs typeface="Arial" panose="020B0604020202020204" pitchFamily="34" charset="0"/>
              </a:rPr>
              <a:t>Market Share, By End Use</a:t>
            </a:r>
          </a:p>
        </p:txBody>
      </p:sp>
      <p:sp>
        <p:nvSpPr>
          <p:cNvPr id="8" name="Slide Number Placeholder 7">
            <a:extLst>
              <a:ext uri="{FF2B5EF4-FFF2-40B4-BE49-F238E27FC236}">
                <a16:creationId xmlns:a16="http://schemas.microsoft.com/office/drawing/2014/main" id="{0B961F7D-3BD9-44E7-9209-12390C56400D}"/>
              </a:ext>
            </a:extLst>
          </p:cNvPr>
          <p:cNvSpPr txBox="1">
            <a:spLocks/>
          </p:cNvSpPr>
          <p:nvPr/>
        </p:nvSpPr>
        <p:spPr>
          <a:xfrm>
            <a:off x="8679478" y="6581361"/>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45</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6298D9FA-B917-42D4-85F8-A132B2AB6CE6}"/>
              </a:ext>
            </a:extLst>
          </p:cNvPr>
          <p:cNvSpPr txBox="1"/>
          <p:nvPr/>
        </p:nvSpPr>
        <p:spPr>
          <a:xfrm>
            <a:off x="7495" y="704327"/>
            <a:ext cx="9201081" cy="436410"/>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Table 10: West </a:t>
            </a: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India Water Soluble Fertilizer Market Share, By </a:t>
            </a:r>
            <a:r>
              <a:rPr lang="en-IN" sz="1050" b="1" dirty="0">
                <a:solidFill>
                  <a:prstClr val="black"/>
                </a:solidFill>
                <a:latin typeface="Verdana" panose="020B0604030504040204" pitchFamily="34" charset="0"/>
                <a:ea typeface="Verdana" panose="020B0604030504040204" pitchFamily="34" charset="0"/>
                <a:cs typeface="Verdana" panose="020B0604030504040204" pitchFamily="34" charset="0"/>
              </a:rPr>
              <a:t>End Use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Value (USD Million) &amp; By Volume (</a:t>
            </a:r>
            <a:r>
              <a:rPr kumimoji="0" lang="en-US" sz="1050" b="1"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Kilotonnes</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2017-2035F</a:t>
            </a:r>
          </a:p>
        </p:txBody>
      </p:sp>
      <p:sp>
        <p:nvSpPr>
          <p:cNvPr id="5" name="TextBox 4">
            <a:extLst>
              <a:ext uri="{FF2B5EF4-FFF2-40B4-BE49-F238E27FC236}">
                <a16:creationId xmlns:a16="http://schemas.microsoft.com/office/drawing/2014/main" id="{F172E082-716E-427F-BE14-DE9291F61716}"/>
              </a:ext>
            </a:extLst>
          </p:cNvPr>
          <p:cNvSpPr txBox="1"/>
          <p:nvPr/>
        </p:nvSpPr>
        <p:spPr>
          <a:xfrm>
            <a:off x="7461977" y="6482438"/>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6" name="Table 5">
            <a:extLst>
              <a:ext uri="{FF2B5EF4-FFF2-40B4-BE49-F238E27FC236}">
                <a16:creationId xmlns:a16="http://schemas.microsoft.com/office/drawing/2014/main" id="{9384C8B6-9983-4F34-A984-F73B5D68FF27}"/>
              </a:ext>
            </a:extLst>
          </p:cNvPr>
          <p:cNvGraphicFramePr>
            <a:graphicFrameLocks noGrp="1"/>
          </p:cNvGraphicFramePr>
          <p:nvPr/>
        </p:nvGraphicFramePr>
        <p:xfrm>
          <a:off x="111250" y="1303737"/>
          <a:ext cx="8794523" cy="4896419"/>
        </p:xfrm>
        <a:graphic>
          <a:graphicData uri="http://schemas.openxmlformats.org/drawingml/2006/table">
            <a:tbl>
              <a:tblPr>
                <a:tableStyleId>{5940675A-B579-460E-94D1-54222C63F5DA}</a:tableStyleId>
              </a:tblPr>
              <a:tblGrid>
                <a:gridCol w="1470154">
                  <a:extLst>
                    <a:ext uri="{9D8B030D-6E8A-4147-A177-3AD203B41FA5}">
                      <a16:colId xmlns:a16="http://schemas.microsoft.com/office/drawing/2014/main" val="2546617345"/>
                    </a:ext>
                  </a:extLst>
                </a:gridCol>
                <a:gridCol w="563413">
                  <a:extLst>
                    <a:ext uri="{9D8B030D-6E8A-4147-A177-3AD203B41FA5}">
                      <a16:colId xmlns:a16="http://schemas.microsoft.com/office/drawing/2014/main" val="82170870"/>
                    </a:ext>
                  </a:extLst>
                </a:gridCol>
                <a:gridCol w="563413">
                  <a:extLst>
                    <a:ext uri="{9D8B030D-6E8A-4147-A177-3AD203B41FA5}">
                      <a16:colId xmlns:a16="http://schemas.microsoft.com/office/drawing/2014/main" val="3380243027"/>
                    </a:ext>
                  </a:extLst>
                </a:gridCol>
                <a:gridCol w="563413">
                  <a:extLst>
                    <a:ext uri="{9D8B030D-6E8A-4147-A177-3AD203B41FA5}">
                      <a16:colId xmlns:a16="http://schemas.microsoft.com/office/drawing/2014/main" val="1124059270"/>
                    </a:ext>
                  </a:extLst>
                </a:gridCol>
                <a:gridCol w="563413">
                  <a:extLst>
                    <a:ext uri="{9D8B030D-6E8A-4147-A177-3AD203B41FA5}">
                      <a16:colId xmlns:a16="http://schemas.microsoft.com/office/drawing/2014/main" val="1570585755"/>
                    </a:ext>
                  </a:extLst>
                </a:gridCol>
                <a:gridCol w="563413">
                  <a:extLst>
                    <a:ext uri="{9D8B030D-6E8A-4147-A177-3AD203B41FA5}">
                      <a16:colId xmlns:a16="http://schemas.microsoft.com/office/drawing/2014/main" val="2200060425"/>
                    </a:ext>
                  </a:extLst>
                </a:gridCol>
                <a:gridCol w="563413">
                  <a:extLst>
                    <a:ext uri="{9D8B030D-6E8A-4147-A177-3AD203B41FA5}">
                      <a16:colId xmlns:a16="http://schemas.microsoft.com/office/drawing/2014/main" val="4288938939"/>
                    </a:ext>
                  </a:extLst>
                </a:gridCol>
                <a:gridCol w="563413">
                  <a:extLst>
                    <a:ext uri="{9D8B030D-6E8A-4147-A177-3AD203B41FA5}">
                      <a16:colId xmlns:a16="http://schemas.microsoft.com/office/drawing/2014/main" val="4085010043"/>
                    </a:ext>
                  </a:extLst>
                </a:gridCol>
                <a:gridCol w="563413">
                  <a:extLst>
                    <a:ext uri="{9D8B030D-6E8A-4147-A177-3AD203B41FA5}">
                      <a16:colId xmlns:a16="http://schemas.microsoft.com/office/drawing/2014/main" val="1088827350"/>
                    </a:ext>
                  </a:extLst>
                </a:gridCol>
                <a:gridCol w="563413">
                  <a:extLst>
                    <a:ext uri="{9D8B030D-6E8A-4147-A177-3AD203B41FA5}">
                      <a16:colId xmlns:a16="http://schemas.microsoft.com/office/drawing/2014/main" val="1888239691"/>
                    </a:ext>
                  </a:extLst>
                </a:gridCol>
                <a:gridCol w="563413">
                  <a:extLst>
                    <a:ext uri="{9D8B030D-6E8A-4147-A177-3AD203B41FA5}">
                      <a16:colId xmlns:a16="http://schemas.microsoft.com/office/drawing/2014/main" val="3167858240"/>
                    </a:ext>
                  </a:extLst>
                </a:gridCol>
                <a:gridCol w="563413">
                  <a:extLst>
                    <a:ext uri="{9D8B030D-6E8A-4147-A177-3AD203B41FA5}">
                      <a16:colId xmlns:a16="http://schemas.microsoft.com/office/drawing/2014/main" val="4235249343"/>
                    </a:ext>
                  </a:extLst>
                </a:gridCol>
                <a:gridCol w="563413">
                  <a:extLst>
                    <a:ext uri="{9D8B030D-6E8A-4147-A177-3AD203B41FA5}">
                      <a16:colId xmlns:a16="http://schemas.microsoft.com/office/drawing/2014/main" val="371118774"/>
                    </a:ext>
                  </a:extLst>
                </a:gridCol>
                <a:gridCol w="563413">
                  <a:extLst>
                    <a:ext uri="{9D8B030D-6E8A-4147-A177-3AD203B41FA5}">
                      <a16:colId xmlns:a16="http://schemas.microsoft.com/office/drawing/2014/main" val="1561842016"/>
                    </a:ext>
                  </a:extLst>
                </a:gridCol>
              </a:tblGrid>
              <a:tr h="445129">
                <a:tc gridSpan="2">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By Type</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hMerge="1">
                  <a:txBody>
                    <a:bodyPr/>
                    <a:lstStyle/>
                    <a:p>
                      <a:endParaRPr lang="en-IN"/>
                    </a:p>
                  </a:txBody>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2017</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2021</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2022E</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2023F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2024F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2026F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2027F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2028F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2029F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2030F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extLst>
                  <a:ext uri="{0D108BD9-81ED-4DB2-BD59-A6C34878D82A}">
                    <a16:rowId xmlns:a16="http://schemas.microsoft.com/office/drawing/2014/main" val="736095236"/>
                  </a:ext>
                </a:extLst>
              </a:tr>
              <a:tr h="445129">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Gardening &amp; Horticulture</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56.18</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65.21</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68.69</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73.07</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78.12</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83.24</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89.24</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95.66</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102.53</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109.70</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117.47</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158.10</a:t>
                      </a:r>
                    </a:p>
                  </a:txBody>
                  <a:tcPr marL="9525" marR="9525" marT="9525" marB="0" anchor="ctr"/>
                </a:tc>
                <a:extLst>
                  <a:ext uri="{0D108BD9-81ED-4DB2-BD59-A6C34878D82A}">
                    <a16:rowId xmlns:a16="http://schemas.microsoft.com/office/drawing/2014/main" val="2833964604"/>
                  </a:ext>
                </a:extLst>
              </a:tr>
              <a:tr h="445129">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46.63</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53.39</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56.20</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59.41</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63.03</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67.06</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71.53</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76.41</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81.56</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86.65</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92.18</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122.37</a:t>
                      </a:r>
                    </a:p>
                  </a:txBody>
                  <a:tcPr marL="9525" marR="9525" marT="9525" marB="0" anchor="ctr"/>
                </a:tc>
                <a:extLst>
                  <a:ext uri="{0D108BD9-81ED-4DB2-BD59-A6C34878D82A}">
                    <a16:rowId xmlns:a16="http://schemas.microsoft.com/office/drawing/2014/main" val="1372216856"/>
                  </a:ext>
                </a:extLst>
              </a:tr>
              <a:tr h="445129">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Foliage Crops</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33.96</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39.37</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41.49</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44.14</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47.20</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50.30</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53.88</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57.79</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61.87</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66.13</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70.70</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94.72</a:t>
                      </a:r>
                    </a:p>
                  </a:txBody>
                  <a:tcPr marL="9525" marR="9525" marT="9525" marB="0" anchor="ctr"/>
                </a:tc>
                <a:extLst>
                  <a:ext uri="{0D108BD9-81ED-4DB2-BD59-A6C34878D82A}">
                    <a16:rowId xmlns:a16="http://schemas.microsoft.com/office/drawing/2014/main" val="2259304797"/>
                  </a:ext>
                </a:extLst>
              </a:tr>
              <a:tr h="445129">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21.96</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25.12</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26.47</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27.99</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29.74</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31.65</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33.73</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36.10</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38.48</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40.88</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43.42</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57.40</a:t>
                      </a:r>
                    </a:p>
                  </a:txBody>
                  <a:tcPr marL="9525" marR="9525" marT="9525" marB="0" anchor="ctr"/>
                </a:tc>
                <a:extLst>
                  <a:ext uri="{0D108BD9-81ED-4DB2-BD59-A6C34878D82A}">
                    <a16:rowId xmlns:a16="http://schemas.microsoft.com/office/drawing/2014/main" val="3399116827"/>
                  </a:ext>
                </a:extLst>
              </a:tr>
              <a:tr h="445129">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Fruits &amp; Vegetable</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38.33</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44.46</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46.89</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49.88</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53.26</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56.77</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60.81</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65.19</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69.84</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74.77</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80.03</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107.61</a:t>
                      </a:r>
                    </a:p>
                  </a:txBody>
                  <a:tcPr marL="9525" marR="9525" marT="9525" marB="0" anchor="ctr"/>
                </a:tc>
                <a:extLst>
                  <a:ext uri="{0D108BD9-81ED-4DB2-BD59-A6C34878D82A}">
                    <a16:rowId xmlns:a16="http://schemas.microsoft.com/office/drawing/2014/main" val="1110602595"/>
                  </a:ext>
                </a:extLst>
              </a:tr>
              <a:tr h="445129">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25.56</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29.29</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30.85</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32.62</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34.60</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36.83</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39.26</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41.99</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44.80</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47.66</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50.69</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67.47</a:t>
                      </a:r>
                    </a:p>
                  </a:txBody>
                  <a:tcPr marL="9525" marR="9525" marT="9525" marB="0" anchor="ctr"/>
                </a:tc>
                <a:extLst>
                  <a:ext uri="{0D108BD9-81ED-4DB2-BD59-A6C34878D82A}">
                    <a16:rowId xmlns:a16="http://schemas.microsoft.com/office/drawing/2014/main" val="1316181384"/>
                  </a:ext>
                </a:extLst>
              </a:tr>
              <a:tr h="445129">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Field &amp; Cash Crops</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12.09</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13.77</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14.39</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15.14</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16.08</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16.95</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18.17</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19.27</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20.56</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21.88</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23.35</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31.30</a:t>
                      </a:r>
                    </a:p>
                  </a:txBody>
                  <a:tcPr marL="9525" marR="9525" marT="9525" marB="0" anchor="ctr"/>
                </a:tc>
                <a:extLst>
                  <a:ext uri="{0D108BD9-81ED-4DB2-BD59-A6C34878D82A}">
                    <a16:rowId xmlns:a16="http://schemas.microsoft.com/office/drawing/2014/main" val="986280555"/>
                  </a:ext>
                </a:extLst>
              </a:tr>
              <a:tr h="445129">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11.18</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12.58</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13.18</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13.83</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14.66</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15.46</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16.50</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17.59</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18.68</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19.83</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21.04</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27.81</a:t>
                      </a:r>
                    </a:p>
                  </a:txBody>
                  <a:tcPr marL="9525" marR="9525" marT="9525" marB="0" anchor="ctr"/>
                </a:tc>
                <a:extLst>
                  <a:ext uri="{0D108BD9-81ED-4DB2-BD59-A6C34878D82A}">
                    <a16:rowId xmlns:a16="http://schemas.microsoft.com/office/drawing/2014/main" val="1388743580"/>
                  </a:ext>
                </a:extLst>
              </a:tr>
              <a:tr h="445129">
                <a:tc rowSpan="2">
                  <a:txBody>
                    <a:bodyPr/>
                    <a:lstStyle/>
                    <a:p>
                      <a:pPr algn="ctr" fontAlgn="ctr"/>
                      <a:r>
                        <a:rPr lang="en-IN" sz="900" b="1" i="0" u="none" strike="noStrike" dirty="0">
                          <a:solidFill>
                            <a:srgbClr val="000000"/>
                          </a:solidFill>
                          <a:effectLst/>
                          <a:latin typeface="Verdana" panose="020B0604030504040204" pitchFamily="34" charset="0"/>
                          <a:ea typeface="Verdana" panose="020B0604030504040204" pitchFamily="34" charset="0"/>
                        </a:rPr>
                        <a:t>Total</a:t>
                      </a:r>
                    </a:p>
                  </a:txBody>
                  <a:tcPr marL="9525" marR="9525" marT="9525" marB="0" anchor="ct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140.57</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162.82</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171.46</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182.23</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194.66</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207.26</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222.10</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237.91</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254.81</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272.48</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291.57</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391.72</a:t>
                      </a:r>
                    </a:p>
                  </a:txBody>
                  <a:tcPr marL="9525" marR="9525" marT="9525" marB="0" anchor="ctr"/>
                </a:tc>
                <a:extLst>
                  <a:ext uri="{0D108BD9-81ED-4DB2-BD59-A6C34878D82A}">
                    <a16:rowId xmlns:a16="http://schemas.microsoft.com/office/drawing/2014/main" val="892287102"/>
                  </a:ext>
                </a:extLst>
              </a:tr>
              <a:tr h="445129">
                <a:tc vMerge="1">
                  <a:txBody>
                    <a:bodyPr/>
                    <a:lstStyle/>
                    <a:p>
                      <a:endParaRPr lang="en-IN"/>
                    </a:p>
                  </a:txBody>
                  <a:tcP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105.33</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120.38</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126.69</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133.84</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142.03</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151.01</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161.02</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172.08</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183.52</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195.02</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207.34</a:t>
                      </a:r>
                    </a:p>
                  </a:txBody>
                  <a:tcPr marL="9525" marR="9525" marT="9525" marB="0" anchor="ctr"/>
                </a:tc>
                <a:tc>
                  <a:txBody>
                    <a:bodyPr/>
                    <a:lstStyle/>
                    <a:p>
                      <a:pPr algn="ctr" fontAlgn="b"/>
                      <a:r>
                        <a:rPr lang="en-IN" sz="900" b="1" i="0" u="none" strike="noStrike" dirty="0">
                          <a:solidFill>
                            <a:srgbClr val="000000"/>
                          </a:solidFill>
                          <a:effectLst/>
                          <a:latin typeface="Verdana" panose="020B0604030504040204" pitchFamily="34" charset="0"/>
                          <a:ea typeface="Verdana" panose="020B0604030504040204" pitchFamily="34" charset="0"/>
                        </a:rPr>
                        <a:t>275.05</a:t>
                      </a:r>
                    </a:p>
                  </a:txBody>
                  <a:tcPr marL="9525" marR="9525" marT="9525" marB="0" anchor="ctr"/>
                </a:tc>
                <a:extLst>
                  <a:ext uri="{0D108BD9-81ED-4DB2-BD59-A6C34878D82A}">
                    <a16:rowId xmlns:a16="http://schemas.microsoft.com/office/drawing/2014/main" val="1430352171"/>
                  </a:ext>
                </a:extLst>
              </a:tr>
            </a:tbl>
          </a:graphicData>
        </a:graphic>
      </p:graphicFrame>
      <p:sp>
        <p:nvSpPr>
          <p:cNvPr id="2" name="Footer Placeholder 1">
            <a:extLst>
              <a:ext uri="{FF2B5EF4-FFF2-40B4-BE49-F238E27FC236}">
                <a16:creationId xmlns:a16="http://schemas.microsoft.com/office/drawing/2014/main" id="{1A53051A-3A0D-4524-B3E8-B6267FFAAA3B}"/>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7" name="Slide Number Placeholder 6">
            <a:extLst>
              <a:ext uri="{FF2B5EF4-FFF2-40B4-BE49-F238E27FC236}">
                <a16:creationId xmlns:a16="http://schemas.microsoft.com/office/drawing/2014/main" id="{E7495FBA-83FF-4E0E-898E-D62BB5DA8FA9}"/>
              </a:ext>
            </a:extLst>
          </p:cNvPr>
          <p:cNvSpPr>
            <a:spLocks noGrp="1"/>
          </p:cNvSpPr>
          <p:nvPr>
            <p:ph type="sldNum" sz="quarter" idx="7"/>
          </p:nvPr>
        </p:nvSpPr>
        <p:spPr/>
        <p:txBody>
          <a:bodyPr/>
          <a:lstStyle/>
          <a:p>
            <a:pPr marL="38100">
              <a:lnSpc>
                <a:spcPts val="1150"/>
              </a:lnSpc>
            </a:pPr>
            <a:r>
              <a:rPr lang="en-IN" dirty="0"/>
              <a:t>51</a:t>
            </a:r>
          </a:p>
        </p:txBody>
      </p:sp>
    </p:spTree>
    <p:extLst>
      <p:ext uri="{BB962C8B-B14F-4D97-AF65-F5344CB8AC3E}">
        <p14:creationId xmlns:p14="http://schemas.microsoft.com/office/powerpoint/2010/main" val="42771553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sz="half" idx="4294967295"/>
          </p:nvPr>
        </p:nvSpPr>
        <p:spPr>
          <a:xfrm>
            <a:off x="362383" y="152401"/>
            <a:ext cx="5962217" cy="292068"/>
          </a:xfrm>
        </p:spPr>
        <p:txBody>
          <a:bodyPr wrap="square" lIns="0" tIns="0" rIns="0" bIns="0">
            <a:spAutoFit/>
          </a:bodyPr>
          <a:lstStyle/>
          <a:p>
            <a:pPr algn="l" rtl="0"/>
            <a:r>
              <a:rPr lang="en-US" sz="1600" b="1" kern="1200" dirty="0">
                <a:solidFill>
                  <a:prstClr val="black"/>
                </a:solidFill>
                <a:latin typeface="Arial" panose="020B0604020202020204" pitchFamily="34" charset="0"/>
                <a:cs typeface="Arial" panose="020B0604020202020204" pitchFamily="34" charset="0"/>
              </a:rPr>
              <a:t>West India Water Soluble Fertilizer </a:t>
            </a:r>
            <a:r>
              <a:rPr lang="en-IN" sz="1600" b="1" kern="1200" dirty="0">
                <a:solidFill>
                  <a:prstClr val="black"/>
                </a:solidFill>
                <a:latin typeface="Arial" panose="020B0604020202020204" pitchFamily="34" charset="0"/>
                <a:cs typeface="Arial" panose="020B0604020202020204" pitchFamily="34" charset="0"/>
              </a:rPr>
              <a:t>Market Share, By Type</a:t>
            </a:r>
          </a:p>
        </p:txBody>
      </p:sp>
      <p:sp>
        <p:nvSpPr>
          <p:cNvPr id="8" name="Slide Number Placeholder 7">
            <a:extLst>
              <a:ext uri="{FF2B5EF4-FFF2-40B4-BE49-F238E27FC236}">
                <a16:creationId xmlns:a16="http://schemas.microsoft.com/office/drawing/2014/main" id="{0B961F7D-3BD9-44E7-9209-12390C56400D}"/>
              </a:ext>
            </a:extLst>
          </p:cNvPr>
          <p:cNvSpPr txBox="1">
            <a:spLocks/>
          </p:cNvSpPr>
          <p:nvPr/>
        </p:nvSpPr>
        <p:spPr>
          <a:xfrm>
            <a:off x="8679478" y="6581361"/>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46</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36F54838-DCC4-4118-A715-895564CAB047}"/>
              </a:ext>
            </a:extLst>
          </p:cNvPr>
          <p:cNvSpPr txBox="1"/>
          <p:nvPr/>
        </p:nvSpPr>
        <p:spPr>
          <a:xfrm>
            <a:off x="324908" y="524699"/>
            <a:ext cx="7772698" cy="292068"/>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30</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West India Water Soluble Fertilizer Market Share, By Type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 2017-2035F</a:t>
            </a:r>
          </a:p>
        </p:txBody>
      </p:sp>
      <p:sp>
        <p:nvSpPr>
          <p:cNvPr id="12" name="TextBox 11">
            <a:extLst>
              <a:ext uri="{FF2B5EF4-FFF2-40B4-BE49-F238E27FC236}">
                <a16:creationId xmlns:a16="http://schemas.microsoft.com/office/drawing/2014/main" id="{D7CC7456-CD95-4041-BAED-0CD33653F4CD}"/>
              </a:ext>
            </a:extLst>
          </p:cNvPr>
          <p:cNvSpPr txBox="1"/>
          <p:nvPr/>
        </p:nvSpPr>
        <p:spPr>
          <a:xfrm>
            <a:off x="7681092" y="6517939"/>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3" name="TextBox 12">
            <a:extLst>
              <a:ext uri="{FF2B5EF4-FFF2-40B4-BE49-F238E27FC236}">
                <a16:creationId xmlns:a16="http://schemas.microsoft.com/office/drawing/2014/main" id="{1B9D484A-AEF0-4991-A1E0-55D4E9B555E6}"/>
              </a:ext>
            </a:extLst>
          </p:cNvPr>
          <p:cNvSpPr txBox="1"/>
          <p:nvPr/>
        </p:nvSpPr>
        <p:spPr>
          <a:xfrm>
            <a:off x="7551132" y="3370995"/>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1" name="Chart 10">
            <a:extLst>
              <a:ext uri="{FF2B5EF4-FFF2-40B4-BE49-F238E27FC236}">
                <a16:creationId xmlns:a16="http://schemas.microsoft.com/office/drawing/2014/main" id="{99C8E522-0E61-4E68-9CA8-305C133A5397}"/>
              </a:ext>
            </a:extLst>
          </p:cNvPr>
          <p:cNvGraphicFramePr/>
          <p:nvPr>
            <p:extLst>
              <p:ext uri="{D42A27DB-BD31-4B8C-83A1-F6EECF244321}">
                <p14:modId xmlns:p14="http://schemas.microsoft.com/office/powerpoint/2010/main" val="3705215612"/>
              </p:ext>
            </p:extLst>
          </p:nvPr>
        </p:nvGraphicFramePr>
        <p:xfrm>
          <a:off x="201758" y="539602"/>
          <a:ext cx="8617334" cy="2799682"/>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E4A34DCD-8064-4564-992F-CF85C6EBE1AB}"/>
              </a:ext>
            </a:extLst>
          </p:cNvPr>
          <p:cNvSpPr txBox="1"/>
          <p:nvPr/>
        </p:nvSpPr>
        <p:spPr>
          <a:xfrm>
            <a:off x="224203" y="3533977"/>
            <a:ext cx="7772698" cy="292068"/>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31</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West India Water Soluble Fertilizer Market Share, By End Use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 2017-2035F</a:t>
            </a:r>
          </a:p>
        </p:txBody>
      </p:sp>
      <p:graphicFrame>
        <p:nvGraphicFramePr>
          <p:cNvPr id="15" name="Chart 14">
            <a:extLst>
              <a:ext uri="{FF2B5EF4-FFF2-40B4-BE49-F238E27FC236}">
                <a16:creationId xmlns:a16="http://schemas.microsoft.com/office/drawing/2014/main" id="{3925C852-A53F-4B6C-93FD-F4E41280EEBB}"/>
              </a:ext>
            </a:extLst>
          </p:cNvPr>
          <p:cNvGraphicFramePr/>
          <p:nvPr>
            <p:extLst>
              <p:ext uri="{D42A27DB-BD31-4B8C-83A1-F6EECF244321}">
                <p14:modId xmlns:p14="http://schemas.microsoft.com/office/powerpoint/2010/main" val="2861177829"/>
              </p:ext>
            </p:extLst>
          </p:nvPr>
        </p:nvGraphicFramePr>
        <p:xfrm>
          <a:off x="318662" y="3680011"/>
          <a:ext cx="8660354" cy="2833521"/>
        </p:xfrm>
        <a:graphic>
          <a:graphicData uri="http://schemas.openxmlformats.org/drawingml/2006/chart">
            <c:chart xmlns:c="http://schemas.openxmlformats.org/drawingml/2006/chart" xmlns:r="http://schemas.openxmlformats.org/officeDocument/2006/relationships" r:id="rId4"/>
          </a:graphicData>
        </a:graphic>
      </p:graphicFrame>
      <p:sp>
        <p:nvSpPr>
          <p:cNvPr id="2" name="Footer Placeholder 1">
            <a:extLst>
              <a:ext uri="{FF2B5EF4-FFF2-40B4-BE49-F238E27FC236}">
                <a16:creationId xmlns:a16="http://schemas.microsoft.com/office/drawing/2014/main" id="{757C2740-75AD-4B63-89D4-FCA76CC2C75C}"/>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5" name="Slide Number Placeholder 4">
            <a:extLst>
              <a:ext uri="{FF2B5EF4-FFF2-40B4-BE49-F238E27FC236}">
                <a16:creationId xmlns:a16="http://schemas.microsoft.com/office/drawing/2014/main" id="{568E8E66-13AD-478F-AF07-61FB8C9ED7A9}"/>
              </a:ext>
            </a:extLst>
          </p:cNvPr>
          <p:cNvSpPr>
            <a:spLocks noGrp="1"/>
          </p:cNvSpPr>
          <p:nvPr>
            <p:ph type="sldNum" sz="quarter" idx="7"/>
          </p:nvPr>
        </p:nvSpPr>
        <p:spPr/>
        <p:txBody>
          <a:bodyPr/>
          <a:lstStyle/>
          <a:p>
            <a:pPr marL="38100">
              <a:lnSpc>
                <a:spcPts val="1150"/>
              </a:lnSpc>
            </a:pPr>
            <a:r>
              <a:rPr lang="en-IN" dirty="0"/>
              <a:t>52</a:t>
            </a:r>
          </a:p>
        </p:txBody>
      </p:sp>
    </p:spTree>
    <p:extLst>
      <p:ext uri="{BB962C8B-B14F-4D97-AF65-F5344CB8AC3E}">
        <p14:creationId xmlns:p14="http://schemas.microsoft.com/office/powerpoint/2010/main" val="9903819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7FD6211-C904-4F69-9BFA-D33CB22FD4DD}"/>
              </a:ext>
            </a:extLst>
          </p:cNvPr>
          <p:cNvSpPr txBox="1">
            <a:spLocks/>
          </p:cNvSpPr>
          <p:nvPr/>
        </p:nvSpPr>
        <p:spPr>
          <a:xfrm>
            <a:off x="343490" y="182472"/>
            <a:ext cx="7863840" cy="246221"/>
          </a:xfrm>
          <a:prstGeom prst="rect">
            <a:avLst/>
          </a:prstGeom>
        </p:spPr>
        <p:txBody>
          <a:bodyPr wrap="square" lIns="0" tIns="0" rIns="0" bIns="0">
            <a:spAutoFit/>
          </a:bodyPr>
          <a:lstStyle>
            <a:defPPr>
              <a:defRPr lang="en-US"/>
            </a:defPPr>
            <a:lvl1pPr>
              <a:defRPr sz="1600" b="1" i="0">
                <a:solidFill>
                  <a:prstClr val="black"/>
                </a:solidFill>
                <a:latin typeface="Arial" panose="020B0604020202020204" pitchFamily="34" charset="0"/>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t>West India Water Soluble Fertilizer Market : Key Takeaways</a:t>
            </a:r>
          </a:p>
        </p:txBody>
      </p:sp>
      <p:sp>
        <p:nvSpPr>
          <p:cNvPr id="5" name="Slide Number Placeholder 7">
            <a:extLst>
              <a:ext uri="{FF2B5EF4-FFF2-40B4-BE49-F238E27FC236}">
                <a16:creationId xmlns:a16="http://schemas.microsoft.com/office/drawing/2014/main" id="{ABC03E15-064C-4A1A-9666-B15D7A1AE3E6}"/>
              </a:ext>
            </a:extLst>
          </p:cNvPr>
          <p:cNvSpPr txBox="1">
            <a:spLocks/>
          </p:cNvSpPr>
          <p:nvPr/>
        </p:nvSpPr>
        <p:spPr>
          <a:xfrm>
            <a:off x="8679482" y="658136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47</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Folded Corner 11">
            <a:extLst>
              <a:ext uri="{FF2B5EF4-FFF2-40B4-BE49-F238E27FC236}">
                <a16:creationId xmlns:a16="http://schemas.microsoft.com/office/drawing/2014/main" id="{53933380-E26F-4B7A-8020-2FBD99AF47D7}"/>
              </a:ext>
            </a:extLst>
          </p:cNvPr>
          <p:cNvSpPr/>
          <p:nvPr/>
        </p:nvSpPr>
        <p:spPr>
          <a:xfrm>
            <a:off x="211849" y="919354"/>
            <a:ext cx="8627351" cy="3271646"/>
          </a:xfrm>
          <a:prstGeom prst="foldedCorner">
            <a:avLst>
              <a:gd name="adj" fmla="val 11836"/>
            </a:avLst>
          </a:prstGeom>
          <a:solidFill>
            <a:schemeClr val="accent1">
              <a:lumMod val="40000"/>
              <a:lumOff val="60000"/>
            </a:schemeClr>
          </a:solidFill>
          <a:ln>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lnSpc>
                <a:spcPct val="150000"/>
              </a:lnSpc>
              <a:spcBef>
                <a:spcPts val="600"/>
              </a:spcBef>
              <a:buFont typeface="Arial" panose="020B0604020202020204" pitchFamily="34" charset="0"/>
              <a:buChar char="•"/>
            </a:pPr>
            <a:r>
              <a:rPr lang="en-IN" sz="1050" dirty="0">
                <a:solidFill>
                  <a:schemeClr val="tx1"/>
                </a:solidFill>
                <a:latin typeface="Verdana" panose="020B0604030504040204" pitchFamily="34" charset="0"/>
                <a:ea typeface="Verdana" panose="020B0604030504040204" pitchFamily="34" charset="0"/>
                <a:cs typeface="Verdana" panose="020B0604030504040204" pitchFamily="34" charset="0"/>
              </a:rPr>
              <a:t>The primary fertiliser-consuming states in the west zone include Gujarat, Madhya Pradesh, Chhattisgarh, Maharashtra, and Rajasthan. These five states together account for 31% of the country's total fertiliser use. Goa, Daman and Diu, and Dadra Nagar Haveli have a tiny share of the zone (0.03 per cent). Maharashtra is ranked third in terms of overall consumption, accounting for 12% of total consumption in India.</a:t>
            </a:r>
          </a:p>
          <a:p>
            <a:pPr marL="171450" indent="-171450" algn="just">
              <a:lnSpc>
                <a:spcPct val="150000"/>
              </a:lnSpc>
              <a:spcBef>
                <a:spcPts val="600"/>
              </a:spcBef>
              <a:buFont typeface="Arial" panose="020B0604020202020204" pitchFamily="34" charset="0"/>
              <a:buChar char="•"/>
            </a:pPr>
            <a:r>
              <a:rPr lang="en-IN" sz="1050" dirty="0">
                <a:solidFill>
                  <a:schemeClr val="tx1"/>
                </a:solidFill>
                <a:latin typeface="Verdana" panose="020B0604030504040204" pitchFamily="34" charset="0"/>
                <a:ea typeface="Verdana" panose="020B0604030504040204" pitchFamily="34" charset="0"/>
                <a:cs typeface="Verdana" panose="020B0604030504040204" pitchFamily="34" charset="0"/>
              </a:rPr>
              <a:t>Except in Rajasthan and Madhya Pradesh, soil fertility in the west zone is low to medium in terms of N and P and medium to high in terms of K, with an NPK ratio that is more or less balanced. The zone's overall NPK utilisation ratio is 7.3:4:1.</a:t>
            </a:r>
          </a:p>
          <a:p>
            <a:pPr marL="171450" indent="-171450" algn="just">
              <a:lnSpc>
                <a:spcPct val="150000"/>
              </a:lnSpc>
              <a:spcBef>
                <a:spcPts val="600"/>
              </a:spcBef>
              <a:buFont typeface="Arial" panose="020B0604020202020204" pitchFamily="34" charset="0"/>
              <a:buChar char="•"/>
            </a:pPr>
            <a:r>
              <a:rPr lang="en-IN" sz="1050" dirty="0">
                <a:solidFill>
                  <a:schemeClr val="tx1"/>
                </a:solidFill>
                <a:latin typeface="Verdana" panose="020B0604030504040204" pitchFamily="34" charset="0"/>
                <a:ea typeface="Verdana" panose="020B0604030504040204" pitchFamily="34" charset="0"/>
                <a:cs typeface="Verdana" panose="020B0604030504040204" pitchFamily="34" charset="0"/>
              </a:rPr>
              <a:t>Gardening &amp; horticulture followed by Fruits and Vegetables are expected to lead the demand share for water soluble fertilizers in terms of consumption, whereas Cash and Field Crops is also likely to remain as a prominent end user as compared to other regions e.g. cotton, groundnut, sugarcane</a:t>
            </a:r>
          </a:p>
        </p:txBody>
      </p:sp>
      <p:sp>
        <p:nvSpPr>
          <p:cNvPr id="2" name="Footer Placeholder 1">
            <a:extLst>
              <a:ext uri="{FF2B5EF4-FFF2-40B4-BE49-F238E27FC236}">
                <a16:creationId xmlns:a16="http://schemas.microsoft.com/office/drawing/2014/main" id="{0A2F689D-1F44-4039-AFBE-FC2FDA1B09A3}"/>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3" name="Slide Number Placeholder 2">
            <a:extLst>
              <a:ext uri="{FF2B5EF4-FFF2-40B4-BE49-F238E27FC236}">
                <a16:creationId xmlns:a16="http://schemas.microsoft.com/office/drawing/2014/main" id="{FF95905C-DB46-431F-8374-FE42F8CB6A13}"/>
              </a:ext>
            </a:extLst>
          </p:cNvPr>
          <p:cNvSpPr>
            <a:spLocks noGrp="1"/>
          </p:cNvSpPr>
          <p:nvPr>
            <p:ph type="sldNum" sz="quarter" idx="7"/>
          </p:nvPr>
        </p:nvSpPr>
        <p:spPr/>
        <p:txBody>
          <a:bodyPr/>
          <a:lstStyle/>
          <a:p>
            <a:pPr marL="38100">
              <a:lnSpc>
                <a:spcPts val="1150"/>
              </a:lnSpc>
            </a:pPr>
            <a:r>
              <a:rPr lang="en-IN" dirty="0"/>
              <a:t>53</a:t>
            </a:r>
          </a:p>
        </p:txBody>
      </p:sp>
    </p:spTree>
    <p:extLst>
      <p:ext uri="{BB962C8B-B14F-4D97-AF65-F5344CB8AC3E}">
        <p14:creationId xmlns:p14="http://schemas.microsoft.com/office/powerpoint/2010/main" val="20508133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ext&#10;&#10;Description automatically generated">
            <a:extLst>
              <a:ext uri="{FF2B5EF4-FFF2-40B4-BE49-F238E27FC236}">
                <a16:creationId xmlns:a16="http://schemas.microsoft.com/office/drawing/2014/main" id="{45583966-5582-472F-BCE9-C17A7AE990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5154" y="0"/>
            <a:ext cx="2028825" cy="523875"/>
          </a:xfrm>
          <a:prstGeom prst="rect">
            <a:avLst/>
          </a:prstGeom>
        </p:spPr>
      </p:pic>
      <p:sp>
        <p:nvSpPr>
          <p:cNvPr id="3" name="object 3"/>
          <p:cNvSpPr txBox="1">
            <a:spLocks noGrp="1"/>
          </p:cNvSpPr>
          <p:nvPr>
            <p:ph type="title"/>
          </p:nvPr>
        </p:nvSpPr>
        <p:spPr>
          <a:xfrm>
            <a:off x="0" y="685800"/>
            <a:ext cx="9126511" cy="319318"/>
          </a:xfrm>
          <a:prstGeom prst="rect">
            <a:avLst/>
          </a:prstGeom>
        </p:spPr>
        <p:txBody>
          <a:bodyPr vert="horz" wrap="square" lIns="0" tIns="11430" rIns="0" bIns="0" rtlCol="0">
            <a:spAutoFit/>
          </a:bodyPr>
          <a:lstStyle/>
          <a:p>
            <a:pPr marL="12700" algn="ctr">
              <a:lnSpc>
                <a:spcPct val="100000"/>
              </a:lnSpc>
              <a:spcBef>
                <a:spcPts val="90"/>
              </a:spcBef>
              <a:tabLst>
                <a:tab pos="3808095" algn="l"/>
              </a:tabLst>
            </a:pPr>
            <a:r>
              <a:rPr lang="en-US" sz="2000" spc="-30" dirty="0">
                <a:solidFill>
                  <a:schemeClr val="tx1"/>
                </a:solidFill>
                <a:latin typeface="Arial"/>
                <a:cs typeface="Arial"/>
              </a:rPr>
              <a:t>South India WSF Market Outlook (2022-2035)</a:t>
            </a:r>
          </a:p>
        </p:txBody>
      </p:sp>
      <p:pic>
        <p:nvPicPr>
          <p:cNvPr id="5" name="Picture 4" descr="Rows of plants in rows&#10;&#10;Description automatically generated with low confidence">
            <a:extLst>
              <a:ext uri="{FF2B5EF4-FFF2-40B4-BE49-F238E27FC236}">
                <a16:creationId xmlns:a16="http://schemas.microsoft.com/office/drawing/2014/main" id="{703ABAC9-410A-417C-B3FE-AFE405B4BCED}"/>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810000" y="1570269"/>
            <a:ext cx="4956615" cy="3717461"/>
          </a:xfrm>
          <a:prstGeom prst="rect">
            <a:avLst/>
          </a:prstGeom>
          <a:scene3d>
            <a:camera prst="orthographicFront"/>
            <a:lightRig rig="threePt" dir="t"/>
          </a:scene3d>
          <a:sp3d>
            <a:bevelT w="165100" prst="coolSlant"/>
          </a:sp3d>
        </p:spPr>
      </p:pic>
      <p:grpSp>
        <p:nvGrpSpPr>
          <p:cNvPr id="7" name="Group 6">
            <a:extLst>
              <a:ext uri="{FF2B5EF4-FFF2-40B4-BE49-F238E27FC236}">
                <a16:creationId xmlns:a16="http://schemas.microsoft.com/office/drawing/2014/main" id="{DCEBDF6D-8DC6-4C45-93AE-1EB813FD9749}"/>
              </a:ext>
            </a:extLst>
          </p:cNvPr>
          <p:cNvGrpSpPr/>
          <p:nvPr/>
        </p:nvGrpSpPr>
        <p:grpSpPr>
          <a:xfrm>
            <a:off x="228600" y="2133600"/>
            <a:ext cx="3581400" cy="3154130"/>
            <a:chOff x="657393" y="2346104"/>
            <a:chExt cx="2565239" cy="2220591"/>
          </a:xfrm>
        </p:grpSpPr>
        <p:grpSp>
          <p:nvGrpSpPr>
            <p:cNvPr id="6" name="Group 5">
              <a:extLst>
                <a:ext uri="{FF2B5EF4-FFF2-40B4-BE49-F238E27FC236}">
                  <a16:creationId xmlns:a16="http://schemas.microsoft.com/office/drawing/2014/main" id="{43C5CFFD-1EDB-47F8-AF36-0552984E0C72}"/>
                </a:ext>
              </a:extLst>
            </p:cNvPr>
            <p:cNvGrpSpPr/>
            <p:nvPr/>
          </p:nvGrpSpPr>
          <p:grpSpPr>
            <a:xfrm>
              <a:off x="931110" y="2399682"/>
              <a:ext cx="2291522" cy="2167013"/>
              <a:chOff x="579663" y="4766991"/>
              <a:chExt cx="1526451" cy="1238507"/>
            </a:xfrm>
          </p:grpSpPr>
          <p:sp>
            <p:nvSpPr>
              <p:cNvPr id="61" name="Oval 25">
                <a:extLst>
                  <a:ext uri="{FF2B5EF4-FFF2-40B4-BE49-F238E27FC236}">
                    <a16:creationId xmlns:a16="http://schemas.microsoft.com/office/drawing/2014/main" id="{4099EF37-3C8D-48C5-A2E3-2E884513097D}"/>
                  </a:ext>
                </a:extLst>
              </p:cNvPr>
              <p:cNvSpPr>
                <a:spLocks noChangeArrowheads="1"/>
              </p:cNvSpPr>
              <p:nvPr/>
            </p:nvSpPr>
            <p:spPr bwMode="gray">
              <a:xfrm>
                <a:off x="1524000" y="4887442"/>
                <a:ext cx="81569" cy="65558"/>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itchFamily="34" charset="0"/>
                  <a:ea typeface="等线" panose="02010600030101010101" pitchFamily="2" charset="-122"/>
                  <a:cs typeface="+mn-cs"/>
                </a:endParaRPr>
              </a:p>
            </p:txBody>
          </p:sp>
          <p:sp>
            <p:nvSpPr>
              <p:cNvPr id="65" name="TextBox 64">
                <a:extLst>
                  <a:ext uri="{FF2B5EF4-FFF2-40B4-BE49-F238E27FC236}">
                    <a16:creationId xmlns:a16="http://schemas.microsoft.com/office/drawing/2014/main" id="{A6C9D09E-8813-49E2-9C9C-223FAF6B9D18}"/>
                  </a:ext>
                </a:extLst>
              </p:cNvPr>
              <p:cNvSpPr txBox="1"/>
              <p:nvPr/>
            </p:nvSpPr>
            <p:spPr>
              <a:xfrm>
                <a:off x="579663" y="5726237"/>
                <a:ext cx="1217069" cy="175903"/>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Kerala</a:t>
                </a:r>
                <a:endParaRPr lang="en-IN" sz="1400" dirty="0">
                  <a:latin typeface="Arial" panose="020B0604020202020204" pitchFamily="34" charset="0"/>
                  <a:cs typeface="Arial" panose="020B0604020202020204" pitchFamily="34" charset="0"/>
                </a:endParaRPr>
              </a:p>
            </p:txBody>
          </p:sp>
          <p:sp>
            <p:nvSpPr>
              <p:cNvPr id="44" name="Freeform 7">
                <a:extLst>
                  <a:ext uri="{FF2B5EF4-FFF2-40B4-BE49-F238E27FC236}">
                    <a16:creationId xmlns:a16="http://schemas.microsoft.com/office/drawing/2014/main" id="{4FE224C5-056C-43D5-802D-5F8E1A431D2D}"/>
                  </a:ext>
                </a:extLst>
              </p:cNvPr>
              <p:cNvSpPr>
                <a:spLocks/>
              </p:cNvSpPr>
              <p:nvPr/>
            </p:nvSpPr>
            <p:spPr bwMode="auto">
              <a:xfrm>
                <a:off x="779340" y="4922880"/>
                <a:ext cx="552129" cy="711544"/>
              </a:xfrm>
              <a:custGeom>
                <a:avLst/>
                <a:gdLst>
                  <a:gd name="T0" fmla="*/ 0 w 2321"/>
                  <a:gd name="T1" fmla="*/ 0 h 3721"/>
                  <a:gd name="T2" fmla="*/ 0 w 2321"/>
                  <a:gd name="T3" fmla="*/ 0 h 3721"/>
                  <a:gd name="T4" fmla="*/ 0 w 2321"/>
                  <a:gd name="T5" fmla="*/ 0 h 3721"/>
                  <a:gd name="T6" fmla="*/ 0 w 2321"/>
                  <a:gd name="T7" fmla="*/ 0 h 3721"/>
                  <a:gd name="T8" fmla="*/ 0 w 2321"/>
                  <a:gd name="T9" fmla="*/ 0 h 3721"/>
                  <a:gd name="T10" fmla="*/ 0 w 2321"/>
                  <a:gd name="T11" fmla="*/ 0 h 3721"/>
                  <a:gd name="T12" fmla="*/ 0 w 2321"/>
                  <a:gd name="T13" fmla="*/ 0 h 3721"/>
                  <a:gd name="T14" fmla="*/ 0 w 2321"/>
                  <a:gd name="T15" fmla="*/ 0 h 3721"/>
                  <a:gd name="T16" fmla="*/ 0 w 2321"/>
                  <a:gd name="T17" fmla="*/ 0 h 3721"/>
                  <a:gd name="T18" fmla="*/ 0 w 2321"/>
                  <a:gd name="T19" fmla="*/ 0 h 3721"/>
                  <a:gd name="T20" fmla="*/ 0 w 2321"/>
                  <a:gd name="T21" fmla="*/ 0 h 3721"/>
                  <a:gd name="T22" fmla="*/ 0 w 2321"/>
                  <a:gd name="T23" fmla="*/ 0 h 3721"/>
                  <a:gd name="T24" fmla="*/ 0 w 2321"/>
                  <a:gd name="T25" fmla="*/ 0 h 3721"/>
                  <a:gd name="T26" fmla="*/ 0 w 2321"/>
                  <a:gd name="T27" fmla="*/ 0 h 3721"/>
                  <a:gd name="T28" fmla="*/ 0 w 2321"/>
                  <a:gd name="T29" fmla="*/ 0 h 3721"/>
                  <a:gd name="T30" fmla="*/ 0 w 2321"/>
                  <a:gd name="T31" fmla="*/ 0 h 3721"/>
                  <a:gd name="T32" fmla="*/ 0 w 2321"/>
                  <a:gd name="T33" fmla="*/ 0 h 3721"/>
                  <a:gd name="T34" fmla="*/ 0 w 2321"/>
                  <a:gd name="T35" fmla="*/ 0 h 3721"/>
                  <a:gd name="T36" fmla="*/ 0 w 2321"/>
                  <a:gd name="T37" fmla="*/ 0 h 3721"/>
                  <a:gd name="T38" fmla="*/ 0 w 2321"/>
                  <a:gd name="T39" fmla="*/ 0 h 3721"/>
                  <a:gd name="T40" fmla="*/ 0 w 2321"/>
                  <a:gd name="T41" fmla="*/ 0 h 3721"/>
                  <a:gd name="T42" fmla="*/ 0 w 2321"/>
                  <a:gd name="T43" fmla="*/ 0 h 3721"/>
                  <a:gd name="T44" fmla="*/ 0 w 2321"/>
                  <a:gd name="T45" fmla="*/ 0 h 3721"/>
                  <a:gd name="T46" fmla="*/ 0 w 2321"/>
                  <a:gd name="T47" fmla="*/ 0 h 3721"/>
                  <a:gd name="T48" fmla="*/ 0 w 2321"/>
                  <a:gd name="T49" fmla="*/ 0 h 3721"/>
                  <a:gd name="T50" fmla="*/ 0 w 2321"/>
                  <a:gd name="T51" fmla="*/ 0 h 3721"/>
                  <a:gd name="T52" fmla="*/ 0 w 2321"/>
                  <a:gd name="T53" fmla="*/ 0 h 3721"/>
                  <a:gd name="T54" fmla="*/ 0 w 2321"/>
                  <a:gd name="T55" fmla="*/ 0 h 3721"/>
                  <a:gd name="T56" fmla="*/ 0 w 2321"/>
                  <a:gd name="T57" fmla="*/ 0 h 3721"/>
                  <a:gd name="T58" fmla="*/ 0 w 2321"/>
                  <a:gd name="T59" fmla="*/ 0 h 3721"/>
                  <a:gd name="T60" fmla="*/ 0 w 2321"/>
                  <a:gd name="T61" fmla="*/ 0 h 3721"/>
                  <a:gd name="T62" fmla="*/ 0 w 2321"/>
                  <a:gd name="T63" fmla="*/ 0 h 3721"/>
                  <a:gd name="T64" fmla="*/ 0 w 2321"/>
                  <a:gd name="T65" fmla="*/ 0 h 3721"/>
                  <a:gd name="T66" fmla="*/ 0 w 2321"/>
                  <a:gd name="T67" fmla="*/ 0 h 3721"/>
                  <a:gd name="T68" fmla="*/ 0 w 2321"/>
                  <a:gd name="T69" fmla="*/ 0 h 3721"/>
                  <a:gd name="T70" fmla="*/ 0 w 2321"/>
                  <a:gd name="T71" fmla="*/ 0 h 3721"/>
                  <a:gd name="T72" fmla="*/ 0 w 2321"/>
                  <a:gd name="T73" fmla="*/ 0 h 3721"/>
                  <a:gd name="T74" fmla="*/ 0 w 2321"/>
                  <a:gd name="T75" fmla="*/ 0 h 3721"/>
                  <a:gd name="T76" fmla="*/ 0 w 2321"/>
                  <a:gd name="T77" fmla="*/ 0 h 3721"/>
                  <a:gd name="T78" fmla="*/ 0 w 2321"/>
                  <a:gd name="T79" fmla="*/ 0 h 3721"/>
                  <a:gd name="T80" fmla="*/ 0 w 2321"/>
                  <a:gd name="T81" fmla="*/ 0 h 3721"/>
                  <a:gd name="T82" fmla="*/ 0 w 2321"/>
                  <a:gd name="T83" fmla="*/ 0 h 3721"/>
                  <a:gd name="T84" fmla="*/ 0 w 2321"/>
                  <a:gd name="T85" fmla="*/ 0 h 3721"/>
                  <a:gd name="T86" fmla="*/ 0 w 2321"/>
                  <a:gd name="T87" fmla="*/ 0 h 3721"/>
                  <a:gd name="T88" fmla="*/ 0 w 2321"/>
                  <a:gd name="T89" fmla="*/ 0 h 3721"/>
                  <a:gd name="T90" fmla="*/ 0 w 2321"/>
                  <a:gd name="T91" fmla="*/ 0 h 3721"/>
                  <a:gd name="T92" fmla="*/ 0 w 2321"/>
                  <a:gd name="T93" fmla="*/ 0 h 3721"/>
                  <a:gd name="T94" fmla="*/ 0 w 2321"/>
                  <a:gd name="T95" fmla="*/ 0 h 372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321" h="3721">
                    <a:moveTo>
                      <a:pt x="880" y="3510"/>
                    </a:moveTo>
                    <a:lnTo>
                      <a:pt x="610" y="3325"/>
                    </a:lnTo>
                    <a:lnTo>
                      <a:pt x="479" y="3120"/>
                    </a:lnTo>
                    <a:lnTo>
                      <a:pt x="339" y="3070"/>
                    </a:lnTo>
                    <a:lnTo>
                      <a:pt x="239" y="2740"/>
                    </a:lnTo>
                    <a:lnTo>
                      <a:pt x="269" y="2625"/>
                    </a:lnTo>
                    <a:lnTo>
                      <a:pt x="249" y="2515"/>
                    </a:lnTo>
                    <a:lnTo>
                      <a:pt x="104" y="2100"/>
                    </a:lnTo>
                    <a:lnTo>
                      <a:pt x="0" y="1888"/>
                    </a:lnTo>
                    <a:lnTo>
                      <a:pt x="59" y="1770"/>
                    </a:lnTo>
                    <a:lnTo>
                      <a:pt x="69" y="1635"/>
                    </a:lnTo>
                    <a:lnTo>
                      <a:pt x="15" y="1437"/>
                    </a:lnTo>
                    <a:lnTo>
                      <a:pt x="99" y="1405"/>
                    </a:lnTo>
                    <a:lnTo>
                      <a:pt x="129" y="1255"/>
                    </a:lnTo>
                    <a:lnTo>
                      <a:pt x="179" y="1185"/>
                    </a:lnTo>
                    <a:lnTo>
                      <a:pt x="119" y="1095"/>
                    </a:lnTo>
                    <a:lnTo>
                      <a:pt x="104" y="955"/>
                    </a:lnTo>
                    <a:lnTo>
                      <a:pt x="415" y="852"/>
                    </a:lnTo>
                    <a:lnTo>
                      <a:pt x="434" y="730"/>
                    </a:lnTo>
                    <a:lnTo>
                      <a:pt x="585" y="805"/>
                    </a:lnTo>
                    <a:lnTo>
                      <a:pt x="705" y="760"/>
                    </a:lnTo>
                    <a:lnTo>
                      <a:pt x="850" y="775"/>
                    </a:lnTo>
                    <a:lnTo>
                      <a:pt x="805" y="640"/>
                    </a:lnTo>
                    <a:lnTo>
                      <a:pt x="805" y="495"/>
                    </a:lnTo>
                    <a:lnTo>
                      <a:pt x="960" y="565"/>
                    </a:lnTo>
                    <a:lnTo>
                      <a:pt x="1075" y="555"/>
                    </a:lnTo>
                    <a:lnTo>
                      <a:pt x="1185" y="540"/>
                    </a:lnTo>
                    <a:lnTo>
                      <a:pt x="1170" y="445"/>
                    </a:lnTo>
                    <a:lnTo>
                      <a:pt x="1285" y="360"/>
                    </a:lnTo>
                    <a:lnTo>
                      <a:pt x="1375" y="375"/>
                    </a:lnTo>
                    <a:lnTo>
                      <a:pt x="1405" y="285"/>
                    </a:lnTo>
                    <a:lnTo>
                      <a:pt x="1500" y="220"/>
                    </a:lnTo>
                    <a:lnTo>
                      <a:pt x="1485" y="120"/>
                    </a:lnTo>
                    <a:lnTo>
                      <a:pt x="1630" y="115"/>
                    </a:lnTo>
                    <a:lnTo>
                      <a:pt x="1665" y="0"/>
                    </a:lnTo>
                    <a:lnTo>
                      <a:pt x="1841" y="60"/>
                    </a:lnTo>
                    <a:lnTo>
                      <a:pt x="1831" y="195"/>
                    </a:lnTo>
                    <a:lnTo>
                      <a:pt x="1901" y="270"/>
                    </a:lnTo>
                    <a:lnTo>
                      <a:pt x="1811" y="345"/>
                    </a:lnTo>
                    <a:lnTo>
                      <a:pt x="1766" y="445"/>
                    </a:lnTo>
                    <a:lnTo>
                      <a:pt x="1856" y="495"/>
                    </a:lnTo>
                    <a:lnTo>
                      <a:pt x="1756" y="625"/>
                    </a:lnTo>
                    <a:lnTo>
                      <a:pt x="1725" y="675"/>
                    </a:lnTo>
                    <a:lnTo>
                      <a:pt x="1796" y="750"/>
                    </a:lnTo>
                    <a:lnTo>
                      <a:pt x="1771" y="865"/>
                    </a:lnTo>
                    <a:lnTo>
                      <a:pt x="1781" y="1030"/>
                    </a:lnTo>
                    <a:lnTo>
                      <a:pt x="1695" y="1110"/>
                    </a:lnTo>
                    <a:lnTo>
                      <a:pt x="1841" y="1150"/>
                    </a:lnTo>
                    <a:lnTo>
                      <a:pt x="1771" y="1230"/>
                    </a:lnTo>
                    <a:lnTo>
                      <a:pt x="1781" y="1315"/>
                    </a:lnTo>
                    <a:lnTo>
                      <a:pt x="1605" y="1320"/>
                    </a:lnTo>
                    <a:lnTo>
                      <a:pt x="1530" y="1395"/>
                    </a:lnTo>
                    <a:lnTo>
                      <a:pt x="1525" y="1530"/>
                    </a:lnTo>
                    <a:lnTo>
                      <a:pt x="1540" y="1630"/>
                    </a:lnTo>
                    <a:lnTo>
                      <a:pt x="1585" y="1740"/>
                    </a:lnTo>
                    <a:lnTo>
                      <a:pt x="1555" y="1860"/>
                    </a:lnTo>
                    <a:lnTo>
                      <a:pt x="1440" y="1860"/>
                    </a:lnTo>
                    <a:lnTo>
                      <a:pt x="1395" y="1950"/>
                    </a:lnTo>
                    <a:lnTo>
                      <a:pt x="1360" y="2080"/>
                    </a:lnTo>
                    <a:lnTo>
                      <a:pt x="1470" y="2175"/>
                    </a:lnTo>
                    <a:lnTo>
                      <a:pt x="1455" y="2265"/>
                    </a:lnTo>
                    <a:lnTo>
                      <a:pt x="1495" y="2325"/>
                    </a:lnTo>
                    <a:lnTo>
                      <a:pt x="1575" y="2215"/>
                    </a:lnTo>
                    <a:lnTo>
                      <a:pt x="1720" y="2250"/>
                    </a:lnTo>
                    <a:lnTo>
                      <a:pt x="1735" y="2340"/>
                    </a:lnTo>
                    <a:lnTo>
                      <a:pt x="1605" y="2400"/>
                    </a:lnTo>
                    <a:lnTo>
                      <a:pt x="1480" y="2365"/>
                    </a:lnTo>
                    <a:lnTo>
                      <a:pt x="1495" y="2455"/>
                    </a:lnTo>
                    <a:lnTo>
                      <a:pt x="1455" y="2530"/>
                    </a:lnTo>
                    <a:lnTo>
                      <a:pt x="1540" y="2545"/>
                    </a:lnTo>
                    <a:lnTo>
                      <a:pt x="1575" y="2500"/>
                    </a:lnTo>
                    <a:lnTo>
                      <a:pt x="1695" y="2485"/>
                    </a:lnTo>
                    <a:lnTo>
                      <a:pt x="1695" y="2560"/>
                    </a:lnTo>
                    <a:lnTo>
                      <a:pt x="1901" y="2530"/>
                    </a:lnTo>
                    <a:lnTo>
                      <a:pt x="1946" y="2460"/>
                    </a:lnTo>
                    <a:lnTo>
                      <a:pt x="2041" y="2475"/>
                    </a:lnTo>
                    <a:lnTo>
                      <a:pt x="2066" y="2590"/>
                    </a:lnTo>
                    <a:lnTo>
                      <a:pt x="2146" y="2655"/>
                    </a:lnTo>
                    <a:lnTo>
                      <a:pt x="2236" y="2665"/>
                    </a:lnTo>
                    <a:lnTo>
                      <a:pt x="2236" y="2785"/>
                    </a:lnTo>
                    <a:lnTo>
                      <a:pt x="2321" y="2815"/>
                    </a:lnTo>
                    <a:lnTo>
                      <a:pt x="2311" y="2910"/>
                    </a:lnTo>
                    <a:lnTo>
                      <a:pt x="2246" y="3000"/>
                    </a:lnTo>
                    <a:lnTo>
                      <a:pt x="2146" y="3075"/>
                    </a:lnTo>
                    <a:lnTo>
                      <a:pt x="1998" y="3060"/>
                    </a:lnTo>
                    <a:lnTo>
                      <a:pt x="1906" y="3015"/>
                    </a:lnTo>
                    <a:lnTo>
                      <a:pt x="1875" y="3120"/>
                    </a:lnTo>
                    <a:lnTo>
                      <a:pt x="1770" y="3207"/>
                    </a:lnTo>
                    <a:lnTo>
                      <a:pt x="1802" y="3310"/>
                    </a:lnTo>
                    <a:lnTo>
                      <a:pt x="1735" y="3390"/>
                    </a:lnTo>
                    <a:lnTo>
                      <a:pt x="1946" y="3460"/>
                    </a:lnTo>
                    <a:lnTo>
                      <a:pt x="1682" y="3630"/>
                    </a:lnTo>
                    <a:lnTo>
                      <a:pt x="1440" y="3625"/>
                    </a:lnTo>
                    <a:lnTo>
                      <a:pt x="1316" y="3721"/>
                    </a:lnTo>
                    <a:lnTo>
                      <a:pt x="1148" y="3691"/>
                    </a:lnTo>
                    <a:lnTo>
                      <a:pt x="990" y="3540"/>
                    </a:lnTo>
                    <a:lnTo>
                      <a:pt x="880" y="3510"/>
                    </a:lnTo>
                    <a:close/>
                  </a:path>
                </a:pathLst>
              </a:custGeom>
              <a:solidFill>
                <a:srgbClr val="4BAFC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69" name="Freeform 18">
                <a:extLst>
                  <a:ext uri="{FF2B5EF4-FFF2-40B4-BE49-F238E27FC236}">
                    <a16:creationId xmlns:a16="http://schemas.microsoft.com/office/drawing/2014/main" id="{F382E34B-DE1E-4DEC-A247-45DD532B9272}"/>
                  </a:ext>
                </a:extLst>
              </p:cNvPr>
              <p:cNvSpPr>
                <a:spLocks/>
              </p:cNvSpPr>
              <p:nvPr/>
            </p:nvSpPr>
            <p:spPr bwMode="auto">
              <a:xfrm>
                <a:off x="1028035" y="5430716"/>
                <a:ext cx="528330" cy="574782"/>
              </a:xfrm>
              <a:custGeom>
                <a:avLst/>
                <a:gdLst>
                  <a:gd name="T0" fmla="*/ 0 w 2218"/>
                  <a:gd name="T1" fmla="*/ 0 h 3005"/>
                  <a:gd name="T2" fmla="*/ 0 w 2218"/>
                  <a:gd name="T3" fmla="*/ 0 h 3005"/>
                  <a:gd name="T4" fmla="*/ 0 w 2218"/>
                  <a:gd name="T5" fmla="*/ 0 h 3005"/>
                  <a:gd name="T6" fmla="*/ 0 w 2218"/>
                  <a:gd name="T7" fmla="*/ 0 h 3005"/>
                  <a:gd name="T8" fmla="*/ 0 w 2218"/>
                  <a:gd name="T9" fmla="*/ 0 h 3005"/>
                  <a:gd name="T10" fmla="*/ 0 w 2218"/>
                  <a:gd name="T11" fmla="*/ 0 h 3005"/>
                  <a:gd name="T12" fmla="*/ 0 w 2218"/>
                  <a:gd name="T13" fmla="*/ 0 h 3005"/>
                  <a:gd name="T14" fmla="*/ 0 w 2218"/>
                  <a:gd name="T15" fmla="*/ 0 h 3005"/>
                  <a:gd name="T16" fmla="*/ 0 w 2218"/>
                  <a:gd name="T17" fmla="*/ 0 h 3005"/>
                  <a:gd name="T18" fmla="*/ 0 w 2218"/>
                  <a:gd name="T19" fmla="*/ 0 h 3005"/>
                  <a:gd name="T20" fmla="*/ 0 w 2218"/>
                  <a:gd name="T21" fmla="*/ 0 h 3005"/>
                  <a:gd name="T22" fmla="*/ 0 w 2218"/>
                  <a:gd name="T23" fmla="*/ 0 h 3005"/>
                  <a:gd name="T24" fmla="*/ 0 w 2218"/>
                  <a:gd name="T25" fmla="*/ 0 h 3005"/>
                  <a:gd name="T26" fmla="*/ 0 w 2218"/>
                  <a:gd name="T27" fmla="*/ 0 h 3005"/>
                  <a:gd name="T28" fmla="*/ 0 w 2218"/>
                  <a:gd name="T29" fmla="*/ 0 h 3005"/>
                  <a:gd name="T30" fmla="*/ 0 w 2218"/>
                  <a:gd name="T31" fmla="*/ 0 h 3005"/>
                  <a:gd name="T32" fmla="*/ 0 w 2218"/>
                  <a:gd name="T33" fmla="*/ 0 h 3005"/>
                  <a:gd name="T34" fmla="*/ 0 w 2218"/>
                  <a:gd name="T35" fmla="*/ 0 h 3005"/>
                  <a:gd name="T36" fmla="*/ 0 w 2218"/>
                  <a:gd name="T37" fmla="*/ 0 h 3005"/>
                  <a:gd name="T38" fmla="*/ 0 w 2218"/>
                  <a:gd name="T39" fmla="*/ 0 h 3005"/>
                  <a:gd name="T40" fmla="*/ 0 w 2218"/>
                  <a:gd name="T41" fmla="*/ 0 h 3005"/>
                  <a:gd name="T42" fmla="*/ 0 w 2218"/>
                  <a:gd name="T43" fmla="*/ 0 h 3005"/>
                  <a:gd name="T44" fmla="*/ 0 w 2218"/>
                  <a:gd name="T45" fmla="*/ 0 h 3005"/>
                  <a:gd name="T46" fmla="*/ 0 w 2218"/>
                  <a:gd name="T47" fmla="*/ 0 h 3005"/>
                  <a:gd name="T48" fmla="*/ 0 w 2218"/>
                  <a:gd name="T49" fmla="*/ 0 h 3005"/>
                  <a:gd name="T50" fmla="*/ 0 w 2218"/>
                  <a:gd name="T51" fmla="*/ 0 h 3005"/>
                  <a:gd name="T52" fmla="*/ 0 w 2218"/>
                  <a:gd name="T53" fmla="*/ 0 h 3005"/>
                  <a:gd name="T54" fmla="*/ 0 w 2218"/>
                  <a:gd name="T55" fmla="*/ 0 h 3005"/>
                  <a:gd name="T56" fmla="*/ 0 w 2218"/>
                  <a:gd name="T57" fmla="*/ 0 h 3005"/>
                  <a:gd name="T58" fmla="*/ 0 w 2218"/>
                  <a:gd name="T59" fmla="*/ 0 h 3005"/>
                  <a:gd name="T60" fmla="*/ 0 w 2218"/>
                  <a:gd name="T61" fmla="*/ 0 h 3005"/>
                  <a:gd name="T62" fmla="*/ 0 w 2218"/>
                  <a:gd name="T63" fmla="*/ 0 h 3005"/>
                  <a:gd name="T64" fmla="*/ 0 w 2218"/>
                  <a:gd name="T65" fmla="*/ 0 h 3005"/>
                  <a:gd name="T66" fmla="*/ 0 w 2218"/>
                  <a:gd name="T67" fmla="*/ 0 h 3005"/>
                  <a:gd name="T68" fmla="*/ 0 w 2218"/>
                  <a:gd name="T69" fmla="*/ 0 h 300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218" h="3005">
                    <a:moveTo>
                      <a:pt x="0" y="1120"/>
                    </a:moveTo>
                    <a:lnTo>
                      <a:pt x="120" y="1210"/>
                    </a:lnTo>
                    <a:lnTo>
                      <a:pt x="120" y="1315"/>
                    </a:lnTo>
                    <a:lnTo>
                      <a:pt x="215" y="1305"/>
                    </a:lnTo>
                    <a:lnTo>
                      <a:pt x="275" y="1395"/>
                    </a:lnTo>
                    <a:lnTo>
                      <a:pt x="210" y="1455"/>
                    </a:lnTo>
                    <a:lnTo>
                      <a:pt x="345" y="1561"/>
                    </a:lnTo>
                    <a:lnTo>
                      <a:pt x="285" y="1646"/>
                    </a:lnTo>
                    <a:lnTo>
                      <a:pt x="305" y="1831"/>
                    </a:lnTo>
                    <a:lnTo>
                      <a:pt x="375" y="1856"/>
                    </a:lnTo>
                    <a:lnTo>
                      <a:pt x="495" y="1796"/>
                    </a:lnTo>
                    <a:lnTo>
                      <a:pt x="540" y="1891"/>
                    </a:lnTo>
                    <a:lnTo>
                      <a:pt x="510" y="1981"/>
                    </a:lnTo>
                    <a:lnTo>
                      <a:pt x="530" y="2111"/>
                    </a:lnTo>
                    <a:lnTo>
                      <a:pt x="450" y="2166"/>
                    </a:lnTo>
                    <a:lnTo>
                      <a:pt x="545" y="2191"/>
                    </a:lnTo>
                    <a:lnTo>
                      <a:pt x="630" y="2261"/>
                    </a:lnTo>
                    <a:lnTo>
                      <a:pt x="570" y="2351"/>
                    </a:lnTo>
                    <a:lnTo>
                      <a:pt x="470" y="2501"/>
                    </a:lnTo>
                    <a:lnTo>
                      <a:pt x="495" y="2607"/>
                    </a:lnTo>
                    <a:lnTo>
                      <a:pt x="481" y="2695"/>
                    </a:lnTo>
                    <a:lnTo>
                      <a:pt x="514" y="2800"/>
                    </a:lnTo>
                    <a:lnTo>
                      <a:pt x="465" y="2953"/>
                    </a:lnTo>
                    <a:lnTo>
                      <a:pt x="562" y="2993"/>
                    </a:lnTo>
                    <a:lnTo>
                      <a:pt x="670" y="3005"/>
                    </a:lnTo>
                    <a:lnTo>
                      <a:pt x="750" y="2937"/>
                    </a:lnTo>
                    <a:lnTo>
                      <a:pt x="930" y="2833"/>
                    </a:lnTo>
                    <a:lnTo>
                      <a:pt x="1010" y="2746"/>
                    </a:lnTo>
                    <a:lnTo>
                      <a:pt x="1026" y="2632"/>
                    </a:lnTo>
                    <a:lnTo>
                      <a:pt x="1018" y="2541"/>
                    </a:lnTo>
                    <a:lnTo>
                      <a:pt x="1086" y="2461"/>
                    </a:lnTo>
                    <a:lnTo>
                      <a:pt x="1186" y="2401"/>
                    </a:lnTo>
                    <a:lnTo>
                      <a:pt x="1334" y="2349"/>
                    </a:lnTo>
                    <a:lnTo>
                      <a:pt x="1542" y="2329"/>
                    </a:lnTo>
                    <a:lnTo>
                      <a:pt x="1498" y="2289"/>
                    </a:lnTo>
                    <a:lnTo>
                      <a:pt x="1422" y="2205"/>
                    </a:lnTo>
                    <a:lnTo>
                      <a:pt x="1486" y="2089"/>
                    </a:lnTo>
                    <a:lnTo>
                      <a:pt x="1554" y="1981"/>
                    </a:lnTo>
                    <a:lnTo>
                      <a:pt x="1650" y="1861"/>
                    </a:lnTo>
                    <a:lnTo>
                      <a:pt x="1682" y="1753"/>
                    </a:lnTo>
                    <a:lnTo>
                      <a:pt x="1810" y="1741"/>
                    </a:lnTo>
                    <a:lnTo>
                      <a:pt x="1950" y="1793"/>
                    </a:lnTo>
                    <a:lnTo>
                      <a:pt x="1966" y="1677"/>
                    </a:lnTo>
                    <a:lnTo>
                      <a:pt x="1970" y="1470"/>
                    </a:lnTo>
                    <a:lnTo>
                      <a:pt x="1902" y="1441"/>
                    </a:lnTo>
                    <a:lnTo>
                      <a:pt x="1842" y="1397"/>
                    </a:lnTo>
                    <a:lnTo>
                      <a:pt x="1874" y="1353"/>
                    </a:lnTo>
                    <a:lnTo>
                      <a:pt x="1958" y="1349"/>
                    </a:lnTo>
                    <a:lnTo>
                      <a:pt x="1954" y="1257"/>
                    </a:lnTo>
                    <a:lnTo>
                      <a:pt x="1925" y="1135"/>
                    </a:lnTo>
                    <a:lnTo>
                      <a:pt x="1893" y="945"/>
                    </a:lnTo>
                    <a:lnTo>
                      <a:pt x="1854" y="942"/>
                    </a:lnTo>
                    <a:lnTo>
                      <a:pt x="1821" y="918"/>
                    </a:lnTo>
                    <a:lnTo>
                      <a:pt x="1806" y="873"/>
                    </a:lnTo>
                    <a:lnTo>
                      <a:pt x="1830" y="834"/>
                    </a:lnTo>
                    <a:lnTo>
                      <a:pt x="1842" y="792"/>
                    </a:lnTo>
                    <a:lnTo>
                      <a:pt x="1887" y="807"/>
                    </a:lnTo>
                    <a:lnTo>
                      <a:pt x="1932" y="843"/>
                    </a:lnTo>
                    <a:lnTo>
                      <a:pt x="1947" y="750"/>
                    </a:lnTo>
                    <a:lnTo>
                      <a:pt x="2105" y="645"/>
                    </a:lnTo>
                    <a:lnTo>
                      <a:pt x="2138" y="485"/>
                    </a:lnTo>
                    <a:lnTo>
                      <a:pt x="2190" y="321"/>
                    </a:lnTo>
                    <a:lnTo>
                      <a:pt x="2218" y="161"/>
                    </a:lnTo>
                    <a:lnTo>
                      <a:pt x="2182" y="45"/>
                    </a:lnTo>
                    <a:lnTo>
                      <a:pt x="2115" y="0"/>
                    </a:lnTo>
                    <a:lnTo>
                      <a:pt x="1978" y="130"/>
                    </a:lnTo>
                    <a:lnTo>
                      <a:pt x="1798" y="120"/>
                    </a:lnTo>
                    <a:lnTo>
                      <a:pt x="1638" y="268"/>
                    </a:lnTo>
                    <a:lnTo>
                      <a:pt x="1485" y="280"/>
                    </a:lnTo>
                    <a:lnTo>
                      <a:pt x="1355" y="265"/>
                    </a:lnTo>
                    <a:lnTo>
                      <a:pt x="1205" y="495"/>
                    </a:lnTo>
                    <a:lnTo>
                      <a:pt x="1115" y="490"/>
                    </a:lnTo>
                    <a:lnTo>
                      <a:pt x="1104" y="421"/>
                    </a:lnTo>
                    <a:lnTo>
                      <a:pt x="950" y="405"/>
                    </a:lnTo>
                    <a:lnTo>
                      <a:pt x="860" y="360"/>
                    </a:lnTo>
                    <a:lnTo>
                      <a:pt x="830" y="465"/>
                    </a:lnTo>
                    <a:lnTo>
                      <a:pt x="725" y="550"/>
                    </a:lnTo>
                    <a:lnTo>
                      <a:pt x="755" y="655"/>
                    </a:lnTo>
                    <a:lnTo>
                      <a:pt x="690" y="735"/>
                    </a:lnTo>
                    <a:lnTo>
                      <a:pt x="900" y="805"/>
                    </a:lnTo>
                    <a:lnTo>
                      <a:pt x="635" y="975"/>
                    </a:lnTo>
                    <a:lnTo>
                      <a:pt x="395" y="970"/>
                    </a:lnTo>
                    <a:lnTo>
                      <a:pt x="270" y="1065"/>
                    </a:lnTo>
                    <a:lnTo>
                      <a:pt x="105" y="1035"/>
                    </a:lnTo>
                    <a:lnTo>
                      <a:pt x="0" y="1120"/>
                    </a:lnTo>
                    <a:close/>
                  </a:path>
                </a:pathLst>
              </a:custGeom>
              <a:solidFill>
                <a:srgbClr val="4BAFC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70" name="Freeform 19">
                <a:extLst>
                  <a:ext uri="{FF2B5EF4-FFF2-40B4-BE49-F238E27FC236}">
                    <a16:creationId xmlns:a16="http://schemas.microsoft.com/office/drawing/2014/main" id="{B7CA161E-F449-4CAA-842A-9042D451F01E}"/>
                  </a:ext>
                </a:extLst>
              </p:cNvPr>
              <p:cNvSpPr>
                <a:spLocks/>
              </p:cNvSpPr>
              <p:nvPr/>
            </p:nvSpPr>
            <p:spPr bwMode="auto">
              <a:xfrm>
                <a:off x="860255" y="5510094"/>
                <a:ext cx="317712" cy="484883"/>
              </a:xfrm>
              <a:custGeom>
                <a:avLst/>
                <a:gdLst>
                  <a:gd name="T0" fmla="*/ 0 w 1336"/>
                  <a:gd name="T1" fmla="*/ 0 h 2535"/>
                  <a:gd name="T2" fmla="*/ 0 w 1336"/>
                  <a:gd name="T3" fmla="*/ 0 h 2535"/>
                  <a:gd name="T4" fmla="*/ 0 w 1336"/>
                  <a:gd name="T5" fmla="*/ 0 h 2535"/>
                  <a:gd name="T6" fmla="*/ 0 w 1336"/>
                  <a:gd name="T7" fmla="*/ 0 h 2535"/>
                  <a:gd name="T8" fmla="*/ 0 w 1336"/>
                  <a:gd name="T9" fmla="*/ 0 h 2535"/>
                  <a:gd name="T10" fmla="*/ 0 w 1336"/>
                  <a:gd name="T11" fmla="*/ 0 h 2535"/>
                  <a:gd name="T12" fmla="*/ 0 w 1336"/>
                  <a:gd name="T13" fmla="*/ 0 h 2535"/>
                  <a:gd name="T14" fmla="*/ 0 w 1336"/>
                  <a:gd name="T15" fmla="*/ 0 h 2535"/>
                  <a:gd name="T16" fmla="*/ 0 w 1336"/>
                  <a:gd name="T17" fmla="*/ 0 h 2535"/>
                  <a:gd name="T18" fmla="*/ 0 w 1336"/>
                  <a:gd name="T19" fmla="*/ 0 h 2535"/>
                  <a:gd name="T20" fmla="*/ 0 w 1336"/>
                  <a:gd name="T21" fmla="*/ 0 h 2535"/>
                  <a:gd name="T22" fmla="*/ 0 w 1336"/>
                  <a:gd name="T23" fmla="*/ 0 h 2535"/>
                  <a:gd name="T24" fmla="*/ 0 w 1336"/>
                  <a:gd name="T25" fmla="*/ 0 h 2535"/>
                  <a:gd name="T26" fmla="*/ 0 w 1336"/>
                  <a:gd name="T27" fmla="*/ 0 h 2535"/>
                  <a:gd name="T28" fmla="*/ 0 w 1336"/>
                  <a:gd name="T29" fmla="*/ 0 h 2535"/>
                  <a:gd name="T30" fmla="*/ 0 w 1336"/>
                  <a:gd name="T31" fmla="*/ 0 h 2535"/>
                  <a:gd name="T32" fmla="*/ 0 w 1336"/>
                  <a:gd name="T33" fmla="*/ 0 h 2535"/>
                  <a:gd name="T34" fmla="*/ 0 w 1336"/>
                  <a:gd name="T35" fmla="*/ 0 h 2535"/>
                  <a:gd name="T36" fmla="*/ 0 w 1336"/>
                  <a:gd name="T37" fmla="*/ 0 h 2535"/>
                  <a:gd name="T38" fmla="*/ 0 w 1336"/>
                  <a:gd name="T39" fmla="*/ 0 h 2535"/>
                  <a:gd name="T40" fmla="*/ 0 w 1336"/>
                  <a:gd name="T41" fmla="*/ 0 h 2535"/>
                  <a:gd name="T42" fmla="*/ 0 w 1336"/>
                  <a:gd name="T43" fmla="*/ 0 h 2535"/>
                  <a:gd name="T44" fmla="*/ 0 w 1336"/>
                  <a:gd name="T45" fmla="*/ 0 h 2535"/>
                  <a:gd name="T46" fmla="*/ 0 w 1336"/>
                  <a:gd name="T47" fmla="*/ 0 h 2535"/>
                  <a:gd name="T48" fmla="*/ 0 w 1336"/>
                  <a:gd name="T49" fmla="*/ 0 h 2535"/>
                  <a:gd name="T50" fmla="*/ 0 w 1336"/>
                  <a:gd name="T51" fmla="*/ 0 h 2535"/>
                  <a:gd name="T52" fmla="*/ 0 w 1336"/>
                  <a:gd name="T53" fmla="*/ 0 h 2535"/>
                  <a:gd name="T54" fmla="*/ 0 w 1336"/>
                  <a:gd name="T55" fmla="*/ 0 h 2535"/>
                  <a:gd name="T56" fmla="*/ 0 w 1336"/>
                  <a:gd name="T57" fmla="*/ 0 h 2535"/>
                  <a:gd name="T58" fmla="*/ 0 w 1336"/>
                  <a:gd name="T59" fmla="*/ 0 h 2535"/>
                  <a:gd name="T60" fmla="*/ 0 w 1336"/>
                  <a:gd name="T61" fmla="*/ 0 h 2535"/>
                  <a:gd name="T62" fmla="*/ 0 w 1336"/>
                  <a:gd name="T63" fmla="*/ 0 h 2535"/>
                  <a:gd name="T64" fmla="*/ 0 w 1336"/>
                  <a:gd name="T65" fmla="*/ 0 h 2535"/>
                  <a:gd name="T66" fmla="*/ 0 w 1336"/>
                  <a:gd name="T67" fmla="*/ 0 h 2535"/>
                  <a:gd name="T68" fmla="*/ 0 w 1336"/>
                  <a:gd name="T69" fmla="*/ 0 h 2535"/>
                  <a:gd name="T70" fmla="*/ 0 w 1336"/>
                  <a:gd name="T71" fmla="*/ 0 h 2535"/>
                  <a:gd name="T72" fmla="*/ 0 w 1336"/>
                  <a:gd name="T73" fmla="*/ 0 h 2535"/>
                  <a:gd name="T74" fmla="*/ 0 w 1336"/>
                  <a:gd name="T75" fmla="*/ 0 h 2535"/>
                  <a:gd name="T76" fmla="*/ 0 w 1336"/>
                  <a:gd name="T77" fmla="*/ 0 h 2535"/>
                  <a:gd name="T78" fmla="*/ 0 w 1336"/>
                  <a:gd name="T79" fmla="*/ 0 h 253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336" h="2535">
                    <a:moveTo>
                      <a:pt x="0" y="0"/>
                    </a:moveTo>
                    <a:lnTo>
                      <a:pt x="135" y="391"/>
                    </a:lnTo>
                    <a:lnTo>
                      <a:pt x="225" y="457"/>
                    </a:lnTo>
                    <a:lnTo>
                      <a:pt x="273" y="492"/>
                    </a:lnTo>
                    <a:lnTo>
                      <a:pt x="301" y="478"/>
                    </a:lnTo>
                    <a:lnTo>
                      <a:pt x="333" y="487"/>
                    </a:lnTo>
                    <a:lnTo>
                      <a:pt x="339" y="531"/>
                    </a:lnTo>
                    <a:lnTo>
                      <a:pt x="301" y="547"/>
                    </a:lnTo>
                    <a:lnTo>
                      <a:pt x="320" y="635"/>
                    </a:lnTo>
                    <a:lnTo>
                      <a:pt x="454" y="860"/>
                    </a:lnTo>
                    <a:lnTo>
                      <a:pt x="510" y="1145"/>
                    </a:lnTo>
                    <a:lnTo>
                      <a:pt x="683" y="1491"/>
                    </a:lnTo>
                    <a:lnTo>
                      <a:pt x="707" y="1668"/>
                    </a:lnTo>
                    <a:lnTo>
                      <a:pt x="766" y="1793"/>
                    </a:lnTo>
                    <a:lnTo>
                      <a:pt x="741" y="1881"/>
                    </a:lnTo>
                    <a:lnTo>
                      <a:pt x="861" y="2180"/>
                    </a:lnTo>
                    <a:lnTo>
                      <a:pt x="966" y="2360"/>
                    </a:lnTo>
                    <a:lnTo>
                      <a:pt x="981" y="2430"/>
                    </a:lnTo>
                    <a:lnTo>
                      <a:pt x="1171" y="2535"/>
                    </a:lnTo>
                    <a:lnTo>
                      <a:pt x="1221" y="2385"/>
                    </a:lnTo>
                    <a:lnTo>
                      <a:pt x="1186" y="2280"/>
                    </a:lnTo>
                    <a:lnTo>
                      <a:pt x="1201" y="2190"/>
                    </a:lnTo>
                    <a:lnTo>
                      <a:pt x="1176" y="2085"/>
                    </a:lnTo>
                    <a:lnTo>
                      <a:pt x="1336" y="1845"/>
                    </a:lnTo>
                    <a:lnTo>
                      <a:pt x="1252" y="1776"/>
                    </a:lnTo>
                    <a:lnTo>
                      <a:pt x="1154" y="1752"/>
                    </a:lnTo>
                    <a:lnTo>
                      <a:pt x="1236" y="1696"/>
                    </a:lnTo>
                    <a:lnTo>
                      <a:pt x="1216" y="1569"/>
                    </a:lnTo>
                    <a:lnTo>
                      <a:pt x="1246" y="1475"/>
                    </a:lnTo>
                    <a:lnTo>
                      <a:pt x="1201" y="1380"/>
                    </a:lnTo>
                    <a:lnTo>
                      <a:pt x="1081" y="1440"/>
                    </a:lnTo>
                    <a:lnTo>
                      <a:pt x="1013" y="1418"/>
                    </a:lnTo>
                    <a:lnTo>
                      <a:pt x="992" y="1232"/>
                    </a:lnTo>
                    <a:lnTo>
                      <a:pt x="1052" y="1146"/>
                    </a:lnTo>
                    <a:lnTo>
                      <a:pt x="917" y="1040"/>
                    </a:lnTo>
                    <a:lnTo>
                      <a:pt x="981" y="980"/>
                    </a:lnTo>
                    <a:lnTo>
                      <a:pt x="920" y="890"/>
                    </a:lnTo>
                    <a:lnTo>
                      <a:pt x="824" y="899"/>
                    </a:lnTo>
                    <a:lnTo>
                      <a:pt x="827" y="794"/>
                    </a:lnTo>
                    <a:lnTo>
                      <a:pt x="707" y="704"/>
                    </a:lnTo>
                    <a:lnTo>
                      <a:pt x="808" y="622"/>
                    </a:lnTo>
                    <a:lnTo>
                      <a:pt x="650" y="471"/>
                    </a:lnTo>
                    <a:lnTo>
                      <a:pt x="541" y="442"/>
                    </a:lnTo>
                    <a:lnTo>
                      <a:pt x="270" y="255"/>
                    </a:lnTo>
                    <a:lnTo>
                      <a:pt x="138" y="49"/>
                    </a:lnTo>
                    <a:lnTo>
                      <a:pt x="0" y="0"/>
                    </a:lnTo>
                    <a:close/>
                  </a:path>
                </a:pathLst>
              </a:custGeom>
              <a:solidFill>
                <a:srgbClr val="4BAFC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84" name="Freeform 42">
                <a:extLst>
                  <a:ext uri="{FF2B5EF4-FFF2-40B4-BE49-F238E27FC236}">
                    <a16:creationId xmlns:a16="http://schemas.microsoft.com/office/drawing/2014/main" id="{C76F8694-B960-4BC1-AFDC-3862A0E80DC5}"/>
                  </a:ext>
                </a:extLst>
              </p:cNvPr>
              <p:cNvSpPr>
                <a:spLocks/>
              </p:cNvSpPr>
              <p:nvPr/>
            </p:nvSpPr>
            <p:spPr bwMode="auto">
              <a:xfrm>
                <a:off x="1467121" y="5688937"/>
                <a:ext cx="29749" cy="22953"/>
              </a:xfrm>
              <a:custGeom>
                <a:avLst/>
                <a:gdLst>
                  <a:gd name="T0" fmla="*/ 22 w 125"/>
                  <a:gd name="T1" fmla="*/ 0 h 120"/>
                  <a:gd name="T2" fmla="*/ 5 w 125"/>
                  <a:gd name="T3" fmla="*/ 1 h 120"/>
                  <a:gd name="T4" fmla="*/ 0 w 125"/>
                  <a:gd name="T5" fmla="*/ 10 h 120"/>
                  <a:gd name="T6" fmla="*/ 6 w 125"/>
                  <a:gd name="T7" fmla="*/ 15 h 120"/>
                  <a:gd name="T8" fmla="*/ 12 w 125"/>
                  <a:gd name="T9" fmla="*/ 18 h 120"/>
                  <a:gd name="T10" fmla="*/ 25 w 125"/>
                  <a:gd name="T11" fmla="*/ 24 h 120"/>
                  <a:gd name="T12" fmla="*/ 23 w 125"/>
                  <a:gd name="T13" fmla="*/ 11 h 120"/>
                  <a:gd name="T14" fmla="*/ 22 w 125"/>
                  <a:gd name="T15" fmla="*/ 0 h 1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5" h="120">
                    <a:moveTo>
                      <a:pt x="111" y="0"/>
                    </a:moveTo>
                    <a:lnTo>
                      <a:pt x="27" y="3"/>
                    </a:lnTo>
                    <a:lnTo>
                      <a:pt x="0" y="48"/>
                    </a:lnTo>
                    <a:lnTo>
                      <a:pt x="32" y="76"/>
                    </a:lnTo>
                    <a:lnTo>
                      <a:pt x="59" y="91"/>
                    </a:lnTo>
                    <a:lnTo>
                      <a:pt x="125" y="120"/>
                    </a:lnTo>
                    <a:lnTo>
                      <a:pt x="116" y="57"/>
                    </a:lnTo>
                    <a:lnTo>
                      <a:pt x="111" y="0"/>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85" name="Freeform 43">
                <a:extLst>
                  <a:ext uri="{FF2B5EF4-FFF2-40B4-BE49-F238E27FC236}">
                    <a16:creationId xmlns:a16="http://schemas.microsoft.com/office/drawing/2014/main" id="{B52E823A-D9F1-4F07-A92B-5DE1F5D75EB5}"/>
                  </a:ext>
                </a:extLst>
              </p:cNvPr>
              <p:cNvSpPr>
                <a:spLocks/>
              </p:cNvSpPr>
              <p:nvPr/>
            </p:nvSpPr>
            <p:spPr bwMode="auto">
              <a:xfrm>
                <a:off x="1457601" y="5581823"/>
                <a:ext cx="29749" cy="29648"/>
              </a:xfrm>
              <a:custGeom>
                <a:avLst/>
                <a:gdLst>
                  <a:gd name="T0" fmla="*/ 25 w 126"/>
                  <a:gd name="T1" fmla="*/ 10 h 152"/>
                  <a:gd name="T2" fmla="*/ 16 w 126"/>
                  <a:gd name="T3" fmla="*/ 3 h 152"/>
                  <a:gd name="T4" fmla="*/ 7 w 126"/>
                  <a:gd name="T5" fmla="*/ 0 h 152"/>
                  <a:gd name="T6" fmla="*/ 4 w 126"/>
                  <a:gd name="T7" fmla="*/ 9 h 152"/>
                  <a:gd name="T8" fmla="*/ 0 w 126"/>
                  <a:gd name="T9" fmla="*/ 16 h 152"/>
                  <a:gd name="T10" fmla="*/ 2 w 126"/>
                  <a:gd name="T11" fmla="*/ 25 h 152"/>
                  <a:gd name="T12" fmla="*/ 10 w 126"/>
                  <a:gd name="T13" fmla="*/ 31 h 152"/>
                  <a:gd name="T14" fmla="*/ 17 w 126"/>
                  <a:gd name="T15" fmla="*/ 31 h 152"/>
                  <a:gd name="T16" fmla="*/ 23 w 126"/>
                  <a:gd name="T17" fmla="*/ 26 h 152"/>
                  <a:gd name="T18" fmla="*/ 24 w 126"/>
                  <a:gd name="T19" fmla="*/ 18 h 152"/>
                  <a:gd name="T20" fmla="*/ 25 w 126"/>
                  <a:gd name="T21" fmla="*/ 10 h 1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6" h="152">
                    <a:moveTo>
                      <a:pt x="126" y="50"/>
                    </a:moveTo>
                    <a:lnTo>
                      <a:pt x="80" y="15"/>
                    </a:lnTo>
                    <a:lnTo>
                      <a:pt x="33" y="0"/>
                    </a:lnTo>
                    <a:lnTo>
                      <a:pt x="21" y="42"/>
                    </a:lnTo>
                    <a:lnTo>
                      <a:pt x="0" y="80"/>
                    </a:lnTo>
                    <a:lnTo>
                      <a:pt x="12" y="125"/>
                    </a:lnTo>
                    <a:lnTo>
                      <a:pt x="48" y="152"/>
                    </a:lnTo>
                    <a:lnTo>
                      <a:pt x="86" y="152"/>
                    </a:lnTo>
                    <a:lnTo>
                      <a:pt x="114" y="126"/>
                    </a:lnTo>
                    <a:lnTo>
                      <a:pt x="122" y="87"/>
                    </a:lnTo>
                    <a:lnTo>
                      <a:pt x="126" y="50"/>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86" name="Freeform 44">
                <a:extLst>
                  <a:ext uri="{FF2B5EF4-FFF2-40B4-BE49-F238E27FC236}">
                    <a16:creationId xmlns:a16="http://schemas.microsoft.com/office/drawing/2014/main" id="{83BFF262-DF5C-4671-936A-2296046EBCA7}"/>
                  </a:ext>
                </a:extLst>
              </p:cNvPr>
              <p:cNvSpPr>
                <a:spLocks/>
              </p:cNvSpPr>
              <p:nvPr/>
            </p:nvSpPr>
            <p:spPr bwMode="auto">
              <a:xfrm>
                <a:off x="1786023" y="5086420"/>
                <a:ext cx="21419" cy="15302"/>
              </a:xfrm>
              <a:custGeom>
                <a:avLst/>
                <a:gdLst>
                  <a:gd name="T0" fmla="*/ 0 w 92"/>
                  <a:gd name="T1" fmla="*/ 6 h 80"/>
                  <a:gd name="T2" fmla="*/ 9 w 92"/>
                  <a:gd name="T3" fmla="*/ 16 h 80"/>
                  <a:gd name="T4" fmla="*/ 18 w 92"/>
                  <a:gd name="T5" fmla="*/ 7 h 80"/>
                  <a:gd name="T6" fmla="*/ 7 w 92"/>
                  <a:gd name="T7" fmla="*/ 0 h 80"/>
                  <a:gd name="T8" fmla="*/ 0 w 92"/>
                  <a:gd name="T9" fmla="*/ 6 h 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80">
                    <a:moveTo>
                      <a:pt x="0" y="29"/>
                    </a:moveTo>
                    <a:lnTo>
                      <a:pt x="45" y="80"/>
                    </a:lnTo>
                    <a:lnTo>
                      <a:pt x="92" y="35"/>
                    </a:lnTo>
                    <a:lnTo>
                      <a:pt x="35" y="0"/>
                    </a:lnTo>
                    <a:lnTo>
                      <a:pt x="0" y="29"/>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87" name="Freeform 45">
                <a:extLst>
                  <a:ext uri="{FF2B5EF4-FFF2-40B4-BE49-F238E27FC236}">
                    <a16:creationId xmlns:a16="http://schemas.microsoft.com/office/drawing/2014/main" id="{B4E92728-D827-48CF-8765-21A40E361ED7}"/>
                  </a:ext>
                </a:extLst>
              </p:cNvPr>
              <p:cNvSpPr>
                <a:spLocks/>
              </p:cNvSpPr>
              <p:nvPr/>
            </p:nvSpPr>
            <p:spPr bwMode="auto">
              <a:xfrm>
                <a:off x="925702" y="5601907"/>
                <a:ext cx="15470" cy="12433"/>
              </a:xfrm>
              <a:custGeom>
                <a:avLst/>
                <a:gdLst>
                  <a:gd name="T0" fmla="*/ 0 w 65"/>
                  <a:gd name="T1" fmla="*/ 3 h 66"/>
                  <a:gd name="T2" fmla="*/ 6 w 65"/>
                  <a:gd name="T3" fmla="*/ 13 h 66"/>
                  <a:gd name="T4" fmla="*/ 13 w 65"/>
                  <a:gd name="T5" fmla="*/ 11 h 66"/>
                  <a:gd name="T6" fmla="*/ 12 w 65"/>
                  <a:gd name="T7" fmla="*/ 2 h 66"/>
                  <a:gd name="T8" fmla="*/ 5 w 65"/>
                  <a:gd name="T9" fmla="*/ 0 h 66"/>
                  <a:gd name="T10" fmla="*/ 0 w 65"/>
                  <a:gd name="T11" fmla="*/ 3 h 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5" h="66">
                    <a:moveTo>
                      <a:pt x="0" y="15"/>
                    </a:moveTo>
                    <a:lnTo>
                      <a:pt x="29" y="66"/>
                    </a:lnTo>
                    <a:lnTo>
                      <a:pt x="65" y="56"/>
                    </a:lnTo>
                    <a:lnTo>
                      <a:pt x="60" y="9"/>
                    </a:lnTo>
                    <a:lnTo>
                      <a:pt x="26" y="0"/>
                    </a:lnTo>
                    <a:lnTo>
                      <a:pt x="0" y="15"/>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91" name="Freeform 4">
                <a:extLst>
                  <a:ext uri="{FF2B5EF4-FFF2-40B4-BE49-F238E27FC236}">
                    <a16:creationId xmlns:a16="http://schemas.microsoft.com/office/drawing/2014/main" id="{D4C303A9-7F7D-4E48-B0AC-FEDFF1694E21}"/>
                  </a:ext>
                </a:extLst>
              </p:cNvPr>
              <p:cNvSpPr>
                <a:spLocks/>
              </p:cNvSpPr>
              <p:nvPr/>
            </p:nvSpPr>
            <p:spPr bwMode="auto">
              <a:xfrm>
                <a:off x="1182726" y="4766991"/>
                <a:ext cx="553319" cy="417936"/>
              </a:xfrm>
              <a:custGeom>
                <a:avLst/>
                <a:gdLst>
                  <a:gd name="T0" fmla="*/ 138 w 2324"/>
                  <a:gd name="T1" fmla="*/ 10 h 2186"/>
                  <a:gd name="T2" fmla="*/ 167 w 2324"/>
                  <a:gd name="T3" fmla="*/ 43 h 2186"/>
                  <a:gd name="T4" fmla="*/ 204 w 2324"/>
                  <a:gd name="T5" fmla="*/ 39 h 2186"/>
                  <a:gd name="T6" fmla="*/ 255 w 2324"/>
                  <a:gd name="T7" fmla="*/ 37 h 2186"/>
                  <a:gd name="T8" fmla="*/ 273 w 2324"/>
                  <a:gd name="T9" fmla="*/ 92 h 2186"/>
                  <a:gd name="T10" fmla="*/ 303 w 2324"/>
                  <a:gd name="T11" fmla="*/ 129 h 2186"/>
                  <a:gd name="T12" fmla="*/ 365 w 2324"/>
                  <a:gd name="T13" fmla="*/ 189 h 2186"/>
                  <a:gd name="T14" fmla="*/ 389 w 2324"/>
                  <a:gd name="T15" fmla="*/ 225 h 2186"/>
                  <a:gd name="T16" fmla="*/ 429 w 2324"/>
                  <a:gd name="T17" fmla="*/ 229 h 2186"/>
                  <a:gd name="T18" fmla="*/ 461 w 2324"/>
                  <a:gd name="T19" fmla="*/ 210 h 2186"/>
                  <a:gd name="T20" fmla="*/ 465 w 2324"/>
                  <a:gd name="T21" fmla="*/ 220 h 2186"/>
                  <a:gd name="T22" fmla="*/ 447 w 2324"/>
                  <a:gd name="T23" fmla="*/ 236 h 2186"/>
                  <a:gd name="T24" fmla="*/ 437 w 2324"/>
                  <a:gd name="T25" fmla="*/ 256 h 2186"/>
                  <a:gd name="T26" fmla="*/ 435 w 2324"/>
                  <a:gd name="T27" fmla="*/ 268 h 2186"/>
                  <a:gd name="T28" fmla="*/ 420 w 2324"/>
                  <a:gd name="T29" fmla="*/ 272 h 2186"/>
                  <a:gd name="T30" fmla="*/ 406 w 2324"/>
                  <a:gd name="T31" fmla="*/ 280 h 2186"/>
                  <a:gd name="T32" fmla="*/ 390 w 2324"/>
                  <a:gd name="T33" fmla="*/ 294 h 2186"/>
                  <a:gd name="T34" fmla="*/ 373 w 2324"/>
                  <a:gd name="T35" fmla="*/ 300 h 2186"/>
                  <a:gd name="T36" fmla="*/ 365 w 2324"/>
                  <a:gd name="T37" fmla="*/ 309 h 2186"/>
                  <a:gd name="T38" fmla="*/ 339 w 2324"/>
                  <a:gd name="T39" fmla="*/ 300 h 2186"/>
                  <a:gd name="T40" fmla="*/ 324 w 2324"/>
                  <a:gd name="T41" fmla="*/ 308 h 2186"/>
                  <a:gd name="T42" fmla="*/ 333 w 2324"/>
                  <a:gd name="T43" fmla="*/ 322 h 2186"/>
                  <a:gd name="T44" fmla="*/ 343 w 2324"/>
                  <a:gd name="T45" fmla="*/ 330 h 2186"/>
                  <a:gd name="T46" fmla="*/ 332 w 2324"/>
                  <a:gd name="T47" fmla="*/ 337 h 2186"/>
                  <a:gd name="T48" fmla="*/ 318 w 2324"/>
                  <a:gd name="T49" fmla="*/ 330 h 2186"/>
                  <a:gd name="T50" fmla="*/ 306 w 2324"/>
                  <a:gd name="T51" fmla="*/ 316 h 2186"/>
                  <a:gd name="T52" fmla="*/ 291 w 2324"/>
                  <a:gd name="T53" fmla="*/ 320 h 2186"/>
                  <a:gd name="T54" fmla="*/ 288 w 2324"/>
                  <a:gd name="T55" fmla="*/ 336 h 2186"/>
                  <a:gd name="T56" fmla="*/ 277 w 2324"/>
                  <a:gd name="T57" fmla="*/ 354 h 2186"/>
                  <a:gd name="T58" fmla="*/ 256 w 2324"/>
                  <a:gd name="T59" fmla="*/ 346 h 2186"/>
                  <a:gd name="T60" fmla="*/ 238 w 2324"/>
                  <a:gd name="T61" fmla="*/ 355 h 2186"/>
                  <a:gd name="T62" fmla="*/ 220 w 2324"/>
                  <a:gd name="T63" fmla="*/ 362 h 2186"/>
                  <a:gd name="T64" fmla="*/ 199 w 2324"/>
                  <a:gd name="T65" fmla="*/ 369 h 2186"/>
                  <a:gd name="T66" fmla="*/ 201 w 2324"/>
                  <a:gd name="T67" fmla="*/ 391 h 2186"/>
                  <a:gd name="T68" fmla="*/ 184 w 2324"/>
                  <a:gd name="T69" fmla="*/ 397 h 2186"/>
                  <a:gd name="T70" fmla="*/ 169 w 2324"/>
                  <a:gd name="T71" fmla="*/ 405 h 2186"/>
                  <a:gd name="T72" fmla="*/ 161 w 2324"/>
                  <a:gd name="T73" fmla="*/ 408 h 2186"/>
                  <a:gd name="T74" fmla="*/ 147 w 2324"/>
                  <a:gd name="T75" fmla="*/ 420 h 2186"/>
                  <a:gd name="T76" fmla="*/ 130 w 2324"/>
                  <a:gd name="T77" fmla="*/ 417 h 2186"/>
                  <a:gd name="T78" fmla="*/ 114 w 2324"/>
                  <a:gd name="T79" fmla="*/ 415 h 2186"/>
                  <a:gd name="T80" fmla="*/ 100 w 2324"/>
                  <a:gd name="T81" fmla="*/ 422 h 2186"/>
                  <a:gd name="T82" fmla="*/ 90 w 2324"/>
                  <a:gd name="T83" fmla="*/ 432 h 2186"/>
                  <a:gd name="T84" fmla="*/ 75 w 2324"/>
                  <a:gd name="T85" fmla="*/ 433 h 2186"/>
                  <a:gd name="T86" fmla="*/ 55 w 2324"/>
                  <a:gd name="T87" fmla="*/ 436 h 2186"/>
                  <a:gd name="T88" fmla="*/ 29 w 2324"/>
                  <a:gd name="T89" fmla="*/ 433 h 2186"/>
                  <a:gd name="T90" fmla="*/ 17 w 2324"/>
                  <a:gd name="T91" fmla="*/ 426 h 2186"/>
                  <a:gd name="T92" fmla="*/ 29 w 2324"/>
                  <a:gd name="T93" fmla="*/ 393 h 2186"/>
                  <a:gd name="T94" fmla="*/ 17 w 2324"/>
                  <a:gd name="T95" fmla="*/ 369 h 2186"/>
                  <a:gd name="T96" fmla="*/ 20 w 2324"/>
                  <a:gd name="T97" fmla="*/ 313 h 2186"/>
                  <a:gd name="T98" fmla="*/ 13 w 2324"/>
                  <a:gd name="T99" fmla="*/ 286 h 2186"/>
                  <a:gd name="T100" fmla="*/ 14 w 2324"/>
                  <a:gd name="T101" fmla="*/ 252 h 2186"/>
                  <a:gd name="T102" fmla="*/ 41 w 2324"/>
                  <a:gd name="T103" fmla="*/ 217 h 2186"/>
                  <a:gd name="T104" fmla="*/ 29 w 2324"/>
                  <a:gd name="T105" fmla="*/ 175 h 2186"/>
                  <a:gd name="T106" fmla="*/ 47 w 2324"/>
                  <a:gd name="T107" fmla="*/ 142 h 2186"/>
                  <a:gd name="T108" fmla="*/ 45 w 2324"/>
                  <a:gd name="T109" fmla="*/ 97 h 2186"/>
                  <a:gd name="T110" fmla="*/ 62 w 2324"/>
                  <a:gd name="T111" fmla="*/ 63 h 2186"/>
                  <a:gd name="T112" fmla="*/ 104 w 2324"/>
                  <a:gd name="T113" fmla="*/ 48 h 2186"/>
                  <a:gd name="T114" fmla="*/ 110 w 2324"/>
                  <a:gd name="T115" fmla="*/ 0 h 218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324" h="2186">
                    <a:moveTo>
                      <a:pt x="549" y="0"/>
                    </a:moveTo>
                    <a:lnTo>
                      <a:pt x="690" y="48"/>
                    </a:lnTo>
                    <a:lnTo>
                      <a:pt x="775" y="106"/>
                    </a:lnTo>
                    <a:lnTo>
                      <a:pt x="835" y="217"/>
                    </a:lnTo>
                    <a:lnTo>
                      <a:pt x="999" y="241"/>
                    </a:lnTo>
                    <a:lnTo>
                      <a:pt x="1018" y="196"/>
                    </a:lnTo>
                    <a:lnTo>
                      <a:pt x="1159" y="201"/>
                    </a:lnTo>
                    <a:lnTo>
                      <a:pt x="1276" y="186"/>
                    </a:lnTo>
                    <a:lnTo>
                      <a:pt x="1390" y="262"/>
                    </a:lnTo>
                    <a:lnTo>
                      <a:pt x="1363" y="459"/>
                    </a:lnTo>
                    <a:lnTo>
                      <a:pt x="1394" y="616"/>
                    </a:lnTo>
                    <a:lnTo>
                      <a:pt x="1516" y="645"/>
                    </a:lnTo>
                    <a:lnTo>
                      <a:pt x="1755" y="753"/>
                    </a:lnTo>
                    <a:lnTo>
                      <a:pt x="1825" y="946"/>
                    </a:lnTo>
                    <a:lnTo>
                      <a:pt x="1903" y="933"/>
                    </a:lnTo>
                    <a:lnTo>
                      <a:pt x="1944" y="1128"/>
                    </a:lnTo>
                    <a:lnTo>
                      <a:pt x="2050" y="1101"/>
                    </a:lnTo>
                    <a:lnTo>
                      <a:pt x="2145" y="1147"/>
                    </a:lnTo>
                    <a:lnTo>
                      <a:pt x="2242" y="1126"/>
                    </a:lnTo>
                    <a:lnTo>
                      <a:pt x="2306" y="1051"/>
                    </a:lnTo>
                    <a:lnTo>
                      <a:pt x="2324" y="1047"/>
                    </a:lnTo>
                    <a:lnTo>
                      <a:pt x="2322" y="1100"/>
                    </a:lnTo>
                    <a:cubicBezTo>
                      <a:pt x="2320" y="1114"/>
                      <a:pt x="2316" y="1120"/>
                      <a:pt x="2313" y="1130"/>
                    </a:cubicBezTo>
                    <a:lnTo>
                      <a:pt x="2235" y="1181"/>
                    </a:lnTo>
                    <a:cubicBezTo>
                      <a:pt x="2229" y="1195"/>
                      <a:pt x="2223" y="1209"/>
                      <a:pt x="2217" y="1223"/>
                    </a:cubicBezTo>
                    <a:lnTo>
                      <a:pt x="2184" y="1280"/>
                    </a:lnTo>
                    <a:cubicBezTo>
                      <a:pt x="2190" y="1289"/>
                      <a:pt x="2196" y="1298"/>
                      <a:pt x="2202" y="1307"/>
                    </a:cubicBezTo>
                    <a:cubicBezTo>
                      <a:pt x="2193" y="1318"/>
                      <a:pt x="2184" y="1329"/>
                      <a:pt x="2175" y="1340"/>
                    </a:cubicBezTo>
                    <a:lnTo>
                      <a:pt x="2133" y="1373"/>
                    </a:lnTo>
                    <a:cubicBezTo>
                      <a:pt x="2121" y="1369"/>
                      <a:pt x="2109" y="1365"/>
                      <a:pt x="2097" y="1361"/>
                    </a:cubicBezTo>
                    <a:cubicBezTo>
                      <a:pt x="2092" y="1370"/>
                      <a:pt x="2087" y="1379"/>
                      <a:pt x="2082" y="1388"/>
                    </a:cubicBezTo>
                    <a:lnTo>
                      <a:pt x="2028" y="1403"/>
                    </a:lnTo>
                    <a:lnTo>
                      <a:pt x="2016" y="1451"/>
                    </a:lnTo>
                    <a:lnTo>
                      <a:pt x="1950" y="1472"/>
                    </a:lnTo>
                    <a:lnTo>
                      <a:pt x="1884" y="1463"/>
                    </a:lnTo>
                    <a:cubicBezTo>
                      <a:pt x="1878" y="1475"/>
                      <a:pt x="1872" y="1487"/>
                      <a:pt x="1866" y="1499"/>
                    </a:cubicBezTo>
                    <a:cubicBezTo>
                      <a:pt x="1863" y="1521"/>
                      <a:pt x="1860" y="1543"/>
                      <a:pt x="1857" y="1565"/>
                    </a:cubicBezTo>
                    <a:lnTo>
                      <a:pt x="1824" y="1544"/>
                    </a:lnTo>
                    <a:lnTo>
                      <a:pt x="1758" y="1526"/>
                    </a:lnTo>
                    <a:lnTo>
                      <a:pt x="1695" y="1499"/>
                    </a:lnTo>
                    <a:cubicBezTo>
                      <a:pt x="1685" y="1514"/>
                      <a:pt x="1675" y="1529"/>
                      <a:pt x="1665" y="1544"/>
                    </a:cubicBezTo>
                    <a:lnTo>
                      <a:pt x="1617" y="1541"/>
                    </a:lnTo>
                    <a:cubicBezTo>
                      <a:pt x="1618" y="1557"/>
                      <a:pt x="1619" y="1573"/>
                      <a:pt x="1620" y="1589"/>
                    </a:cubicBezTo>
                    <a:lnTo>
                      <a:pt x="1665" y="1613"/>
                    </a:lnTo>
                    <a:lnTo>
                      <a:pt x="1704" y="1601"/>
                    </a:lnTo>
                    <a:cubicBezTo>
                      <a:pt x="1707" y="1617"/>
                      <a:pt x="1710" y="1633"/>
                      <a:pt x="1713" y="1649"/>
                    </a:cubicBezTo>
                    <a:cubicBezTo>
                      <a:pt x="1718" y="1664"/>
                      <a:pt x="1723" y="1679"/>
                      <a:pt x="1728" y="1694"/>
                    </a:cubicBezTo>
                    <a:lnTo>
                      <a:pt x="1659" y="1688"/>
                    </a:lnTo>
                    <a:lnTo>
                      <a:pt x="1617" y="1676"/>
                    </a:lnTo>
                    <a:lnTo>
                      <a:pt x="1587" y="1652"/>
                    </a:lnTo>
                    <a:cubicBezTo>
                      <a:pt x="1581" y="1634"/>
                      <a:pt x="1575" y="1616"/>
                      <a:pt x="1569" y="1598"/>
                    </a:cubicBezTo>
                    <a:lnTo>
                      <a:pt x="1530" y="1580"/>
                    </a:lnTo>
                    <a:cubicBezTo>
                      <a:pt x="1520" y="1571"/>
                      <a:pt x="1510" y="1562"/>
                      <a:pt x="1500" y="1553"/>
                    </a:cubicBezTo>
                    <a:lnTo>
                      <a:pt x="1452" y="1601"/>
                    </a:lnTo>
                    <a:lnTo>
                      <a:pt x="1410" y="1640"/>
                    </a:lnTo>
                    <a:cubicBezTo>
                      <a:pt x="1420" y="1654"/>
                      <a:pt x="1430" y="1668"/>
                      <a:pt x="1440" y="1682"/>
                    </a:cubicBezTo>
                    <a:cubicBezTo>
                      <a:pt x="1436" y="1698"/>
                      <a:pt x="1432" y="1714"/>
                      <a:pt x="1428" y="1730"/>
                    </a:cubicBezTo>
                    <a:lnTo>
                      <a:pt x="1386" y="1769"/>
                    </a:lnTo>
                    <a:lnTo>
                      <a:pt x="1314" y="1742"/>
                    </a:lnTo>
                    <a:lnTo>
                      <a:pt x="1281" y="1733"/>
                    </a:lnTo>
                    <a:lnTo>
                      <a:pt x="1230" y="1757"/>
                    </a:lnTo>
                    <a:lnTo>
                      <a:pt x="1188" y="1775"/>
                    </a:lnTo>
                    <a:lnTo>
                      <a:pt x="1134" y="1784"/>
                    </a:lnTo>
                    <a:lnTo>
                      <a:pt x="1101" y="1811"/>
                    </a:lnTo>
                    <a:lnTo>
                      <a:pt x="1029" y="1808"/>
                    </a:lnTo>
                    <a:lnTo>
                      <a:pt x="993" y="1844"/>
                    </a:lnTo>
                    <a:cubicBezTo>
                      <a:pt x="991" y="1869"/>
                      <a:pt x="989" y="1894"/>
                      <a:pt x="987" y="1919"/>
                    </a:cubicBezTo>
                    <a:cubicBezTo>
                      <a:pt x="993" y="1932"/>
                      <a:pt x="999" y="1945"/>
                      <a:pt x="1005" y="1958"/>
                    </a:cubicBezTo>
                    <a:cubicBezTo>
                      <a:pt x="1000" y="1972"/>
                      <a:pt x="995" y="1986"/>
                      <a:pt x="990" y="2000"/>
                    </a:cubicBezTo>
                    <a:lnTo>
                      <a:pt x="921" y="1988"/>
                    </a:lnTo>
                    <a:lnTo>
                      <a:pt x="870" y="1997"/>
                    </a:lnTo>
                    <a:cubicBezTo>
                      <a:pt x="862" y="2007"/>
                      <a:pt x="854" y="2017"/>
                      <a:pt x="846" y="2027"/>
                    </a:cubicBezTo>
                    <a:cubicBezTo>
                      <a:pt x="845" y="2041"/>
                      <a:pt x="844" y="2055"/>
                      <a:pt x="843" y="2069"/>
                    </a:cubicBezTo>
                    <a:lnTo>
                      <a:pt x="807" y="2042"/>
                    </a:lnTo>
                    <a:cubicBezTo>
                      <a:pt x="801" y="2059"/>
                      <a:pt x="795" y="2076"/>
                      <a:pt x="789" y="2093"/>
                    </a:cubicBezTo>
                    <a:lnTo>
                      <a:pt x="735" y="2099"/>
                    </a:lnTo>
                    <a:lnTo>
                      <a:pt x="690" y="2075"/>
                    </a:lnTo>
                    <a:lnTo>
                      <a:pt x="651" y="2084"/>
                    </a:lnTo>
                    <a:cubicBezTo>
                      <a:pt x="641" y="2081"/>
                      <a:pt x="631" y="2078"/>
                      <a:pt x="621" y="2075"/>
                    </a:cubicBezTo>
                    <a:lnTo>
                      <a:pt x="570" y="2075"/>
                    </a:lnTo>
                    <a:cubicBezTo>
                      <a:pt x="556" y="2083"/>
                      <a:pt x="542" y="2091"/>
                      <a:pt x="528" y="2099"/>
                    </a:cubicBezTo>
                    <a:lnTo>
                      <a:pt x="501" y="2111"/>
                    </a:lnTo>
                    <a:cubicBezTo>
                      <a:pt x="497" y="2124"/>
                      <a:pt x="493" y="2137"/>
                      <a:pt x="489" y="2150"/>
                    </a:cubicBezTo>
                    <a:lnTo>
                      <a:pt x="450" y="2162"/>
                    </a:lnTo>
                    <a:lnTo>
                      <a:pt x="411" y="2186"/>
                    </a:lnTo>
                    <a:lnTo>
                      <a:pt x="375" y="2165"/>
                    </a:lnTo>
                    <a:lnTo>
                      <a:pt x="315" y="2171"/>
                    </a:lnTo>
                    <a:lnTo>
                      <a:pt x="273" y="2183"/>
                    </a:lnTo>
                    <a:lnTo>
                      <a:pt x="193" y="2183"/>
                    </a:lnTo>
                    <a:lnTo>
                      <a:pt x="147" y="2165"/>
                    </a:lnTo>
                    <a:lnTo>
                      <a:pt x="109" y="2151"/>
                    </a:lnTo>
                    <a:lnTo>
                      <a:pt x="84" y="2129"/>
                    </a:lnTo>
                    <a:lnTo>
                      <a:pt x="73" y="2045"/>
                    </a:lnTo>
                    <a:lnTo>
                      <a:pt x="144" y="1966"/>
                    </a:lnTo>
                    <a:lnTo>
                      <a:pt x="0" y="1926"/>
                    </a:lnTo>
                    <a:lnTo>
                      <a:pt x="85" y="1846"/>
                    </a:lnTo>
                    <a:lnTo>
                      <a:pt x="73" y="1681"/>
                    </a:lnTo>
                    <a:lnTo>
                      <a:pt x="100" y="1567"/>
                    </a:lnTo>
                    <a:lnTo>
                      <a:pt x="30" y="1492"/>
                    </a:lnTo>
                    <a:lnTo>
                      <a:pt x="64" y="1431"/>
                    </a:lnTo>
                    <a:lnTo>
                      <a:pt x="159" y="1309"/>
                    </a:lnTo>
                    <a:lnTo>
                      <a:pt x="70" y="1261"/>
                    </a:lnTo>
                    <a:lnTo>
                      <a:pt x="114" y="1161"/>
                    </a:lnTo>
                    <a:lnTo>
                      <a:pt x="204" y="1086"/>
                    </a:lnTo>
                    <a:lnTo>
                      <a:pt x="134" y="1011"/>
                    </a:lnTo>
                    <a:lnTo>
                      <a:pt x="144" y="876"/>
                    </a:lnTo>
                    <a:lnTo>
                      <a:pt x="117" y="765"/>
                    </a:lnTo>
                    <a:lnTo>
                      <a:pt x="237" y="712"/>
                    </a:lnTo>
                    <a:lnTo>
                      <a:pt x="295" y="591"/>
                    </a:lnTo>
                    <a:lnTo>
                      <a:pt x="225" y="486"/>
                    </a:lnTo>
                    <a:lnTo>
                      <a:pt x="282" y="408"/>
                    </a:lnTo>
                    <a:lnTo>
                      <a:pt x="309" y="316"/>
                    </a:lnTo>
                    <a:lnTo>
                      <a:pt x="434" y="346"/>
                    </a:lnTo>
                    <a:lnTo>
                      <a:pt x="519" y="238"/>
                    </a:lnTo>
                    <a:lnTo>
                      <a:pt x="541" y="120"/>
                    </a:lnTo>
                    <a:lnTo>
                      <a:pt x="549" y="0"/>
                    </a:lnTo>
                    <a:close/>
                  </a:path>
                </a:pathLst>
              </a:custGeom>
              <a:solidFill>
                <a:srgbClr val="4BAFC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92" name="Freeform 4">
                <a:extLst>
                  <a:ext uri="{FF2B5EF4-FFF2-40B4-BE49-F238E27FC236}">
                    <a16:creationId xmlns:a16="http://schemas.microsoft.com/office/drawing/2014/main" id="{592B8BB3-005F-453D-A0A2-21ABD688018F}"/>
                  </a:ext>
                </a:extLst>
              </p:cNvPr>
              <p:cNvSpPr>
                <a:spLocks/>
              </p:cNvSpPr>
              <p:nvPr/>
            </p:nvSpPr>
            <p:spPr bwMode="auto">
              <a:xfrm>
                <a:off x="1103001" y="4835850"/>
                <a:ext cx="1003113" cy="689547"/>
              </a:xfrm>
              <a:custGeom>
                <a:avLst/>
                <a:gdLst>
                  <a:gd name="T0" fmla="*/ 771 w 4215"/>
                  <a:gd name="T1" fmla="*/ 100 h 3605"/>
                  <a:gd name="T2" fmla="*/ 688 w 4215"/>
                  <a:gd name="T3" fmla="*/ 175 h 3605"/>
                  <a:gd name="T4" fmla="*/ 586 w 4215"/>
                  <a:gd name="T5" fmla="*/ 252 h 3605"/>
                  <a:gd name="T6" fmla="*/ 574 w 4215"/>
                  <a:gd name="T7" fmla="*/ 268 h 3605"/>
                  <a:gd name="T8" fmla="*/ 567 w 4215"/>
                  <a:gd name="T9" fmla="*/ 301 h 3605"/>
                  <a:gd name="T10" fmla="*/ 481 w 4215"/>
                  <a:gd name="T11" fmla="*/ 321 h 3605"/>
                  <a:gd name="T12" fmla="*/ 452 w 4215"/>
                  <a:gd name="T13" fmla="*/ 380 h 3605"/>
                  <a:gd name="T14" fmla="*/ 411 w 4215"/>
                  <a:gd name="T15" fmla="*/ 369 h 3605"/>
                  <a:gd name="T16" fmla="*/ 357 w 4215"/>
                  <a:gd name="T17" fmla="*/ 429 h 3605"/>
                  <a:gd name="T18" fmla="*/ 369 w 4215"/>
                  <a:gd name="T19" fmla="*/ 526 h 3605"/>
                  <a:gd name="T20" fmla="*/ 360 w 4215"/>
                  <a:gd name="T21" fmla="*/ 622 h 3605"/>
                  <a:gd name="T22" fmla="*/ 264 w 4215"/>
                  <a:gd name="T23" fmla="*/ 676 h 3605"/>
                  <a:gd name="T24" fmla="*/ 178 w 4215"/>
                  <a:gd name="T25" fmla="*/ 721 h 3605"/>
                  <a:gd name="T26" fmla="*/ 177 w 4215"/>
                  <a:gd name="T27" fmla="*/ 691 h 3605"/>
                  <a:gd name="T28" fmla="*/ 175 w 4215"/>
                  <a:gd name="T29" fmla="*/ 648 h 3605"/>
                  <a:gd name="T30" fmla="*/ 141 w 4215"/>
                  <a:gd name="T31" fmla="*/ 609 h 3605"/>
                  <a:gd name="T32" fmla="*/ 108 w 4215"/>
                  <a:gd name="T33" fmla="*/ 597 h 3605"/>
                  <a:gd name="T34" fmla="*/ 43 w 4215"/>
                  <a:gd name="T35" fmla="*/ 591 h 3605"/>
                  <a:gd name="T36" fmla="*/ 27 w 4215"/>
                  <a:gd name="T37" fmla="*/ 582 h 3605"/>
                  <a:gd name="T38" fmla="*/ 75 w 4215"/>
                  <a:gd name="T39" fmla="*/ 559 h 3605"/>
                  <a:gd name="T40" fmla="*/ 27 w 4215"/>
                  <a:gd name="T41" fmla="*/ 556 h 3605"/>
                  <a:gd name="T42" fmla="*/ 0 w 4215"/>
                  <a:gd name="T43" fmla="*/ 507 h 3605"/>
                  <a:gd name="T44" fmla="*/ 39 w 4215"/>
                  <a:gd name="T45" fmla="*/ 463 h 3605"/>
                  <a:gd name="T46" fmla="*/ 33 w 4215"/>
                  <a:gd name="T47" fmla="*/ 398 h 3605"/>
                  <a:gd name="T48" fmla="*/ 84 w 4215"/>
                  <a:gd name="T49" fmla="*/ 354 h 3605"/>
                  <a:gd name="T50" fmla="*/ 89 w 4215"/>
                  <a:gd name="T51" fmla="*/ 358 h 3605"/>
                  <a:gd name="T52" fmla="*/ 122 w 4215"/>
                  <a:gd name="T53" fmla="*/ 364 h 3605"/>
                  <a:gd name="T54" fmla="*/ 149 w 4215"/>
                  <a:gd name="T55" fmla="*/ 365 h 3605"/>
                  <a:gd name="T56" fmla="*/ 167 w 4215"/>
                  <a:gd name="T57" fmla="*/ 350 h 3605"/>
                  <a:gd name="T58" fmla="*/ 191 w 4215"/>
                  <a:gd name="T59" fmla="*/ 343 h 3605"/>
                  <a:gd name="T60" fmla="*/ 214 w 4215"/>
                  <a:gd name="T61" fmla="*/ 348 h 3605"/>
                  <a:gd name="T62" fmla="*/ 236 w 4215"/>
                  <a:gd name="T63" fmla="*/ 342 h 3605"/>
                  <a:gd name="T64" fmla="*/ 251 w 4215"/>
                  <a:gd name="T65" fmla="*/ 325 h 3605"/>
                  <a:gd name="T66" fmla="*/ 265 w 4215"/>
                  <a:gd name="T67" fmla="*/ 312 h 3605"/>
                  <a:gd name="T68" fmla="*/ 287 w 4215"/>
                  <a:gd name="T69" fmla="*/ 290 h 3605"/>
                  <a:gd name="T70" fmla="*/ 313 w 4215"/>
                  <a:gd name="T71" fmla="*/ 279 h 3605"/>
                  <a:gd name="T72" fmla="*/ 344 w 4215"/>
                  <a:gd name="T73" fmla="*/ 282 h 3605"/>
                  <a:gd name="T74" fmla="*/ 349 w 4215"/>
                  <a:gd name="T75" fmla="*/ 256 h 3605"/>
                  <a:gd name="T76" fmla="*/ 373 w 4215"/>
                  <a:gd name="T77" fmla="*/ 244 h 3605"/>
                  <a:gd name="T78" fmla="*/ 391 w 4215"/>
                  <a:gd name="T79" fmla="*/ 263 h 3605"/>
                  <a:gd name="T80" fmla="*/ 410 w 4215"/>
                  <a:gd name="T81" fmla="*/ 258 h 3605"/>
                  <a:gd name="T82" fmla="*/ 391 w 4215"/>
                  <a:gd name="T83" fmla="*/ 246 h 3605"/>
                  <a:gd name="T84" fmla="*/ 406 w 4215"/>
                  <a:gd name="T85" fmla="*/ 228 h 3605"/>
                  <a:gd name="T86" fmla="*/ 439 w 4215"/>
                  <a:gd name="T87" fmla="*/ 241 h 3605"/>
                  <a:gd name="T88" fmla="*/ 457 w 4215"/>
                  <a:gd name="T89" fmla="*/ 222 h 3605"/>
                  <a:gd name="T90" fmla="*/ 484 w 4215"/>
                  <a:gd name="T91" fmla="*/ 205 h 3605"/>
                  <a:gd name="T92" fmla="*/ 502 w 4215"/>
                  <a:gd name="T93" fmla="*/ 196 h 3605"/>
                  <a:gd name="T94" fmla="*/ 511 w 4215"/>
                  <a:gd name="T95" fmla="*/ 172 h 3605"/>
                  <a:gd name="T96" fmla="*/ 532 w 4215"/>
                  <a:gd name="T97" fmla="*/ 148 h 3605"/>
                  <a:gd name="T98" fmla="*/ 589 w 4215"/>
                  <a:gd name="T99" fmla="*/ 124 h 3605"/>
                  <a:gd name="T100" fmla="*/ 607 w 4215"/>
                  <a:gd name="T101" fmla="*/ 70 h 3605"/>
                  <a:gd name="T102" fmla="*/ 667 w 4215"/>
                  <a:gd name="T103" fmla="*/ 91 h 3605"/>
                  <a:gd name="T104" fmla="*/ 694 w 4215"/>
                  <a:gd name="T105" fmla="*/ 42 h 3605"/>
                  <a:gd name="T106" fmla="*/ 741 w 4215"/>
                  <a:gd name="T107" fmla="*/ 27 h 3605"/>
                  <a:gd name="T108" fmla="*/ 808 w 4215"/>
                  <a:gd name="T109" fmla="*/ 16 h 360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215" h="3605">
                    <a:moveTo>
                      <a:pt x="4170" y="0"/>
                    </a:moveTo>
                    <a:lnTo>
                      <a:pt x="4215" y="60"/>
                    </a:lnTo>
                    <a:lnTo>
                      <a:pt x="3855" y="500"/>
                    </a:lnTo>
                    <a:lnTo>
                      <a:pt x="3690" y="585"/>
                    </a:lnTo>
                    <a:lnTo>
                      <a:pt x="3510" y="740"/>
                    </a:lnTo>
                    <a:lnTo>
                      <a:pt x="3440" y="875"/>
                    </a:lnTo>
                    <a:lnTo>
                      <a:pt x="3260" y="975"/>
                    </a:lnTo>
                    <a:lnTo>
                      <a:pt x="3035" y="1115"/>
                    </a:lnTo>
                    <a:lnTo>
                      <a:pt x="2930" y="1260"/>
                    </a:lnTo>
                    <a:lnTo>
                      <a:pt x="2963" y="1342"/>
                    </a:lnTo>
                    <a:lnTo>
                      <a:pt x="2907" y="1310"/>
                    </a:lnTo>
                    <a:lnTo>
                      <a:pt x="2871" y="1338"/>
                    </a:lnTo>
                    <a:lnTo>
                      <a:pt x="2915" y="1390"/>
                    </a:lnTo>
                    <a:lnTo>
                      <a:pt x="2919" y="1442"/>
                    </a:lnTo>
                    <a:lnTo>
                      <a:pt x="2835" y="1506"/>
                    </a:lnTo>
                    <a:lnTo>
                      <a:pt x="2690" y="1575"/>
                    </a:lnTo>
                    <a:lnTo>
                      <a:pt x="2535" y="1575"/>
                    </a:lnTo>
                    <a:lnTo>
                      <a:pt x="2405" y="1605"/>
                    </a:lnTo>
                    <a:lnTo>
                      <a:pt x="2345" y="1814"/>
                    </a:lnTo>
                    <a:lnTo>
                      <a:pt x="2265" y="1859"/>
                    </a:lnTo>
                    <a:lnTo>
                      <a:pt x="2259" y="1898"/>
                    </a:lnTo>
                    <a:lnTo>
                      <a:pt x="2175" y="1902"/>
                    </a:lnTo>
                    <a:lnTo>
                      <a:pt x="2150" y="1859"/>
                    </a:lnTo>
                    <a:lnTo>
                      <a:pt x="2055" y="1844"/>
                    </a:lnTo>
                    <a:lnTo>
                      <a:pt x="1935" y="1934"/>
                    </a:lnTo>
                    <a:lnTo>
                      <a:pt x="1865" y="2054"/>
                    </a:lnTo>
                    <a:lnTo>
                      <a:pt x="1785" y="2144"/>
                    </a:lnTo>
                    <a:lnTo>
                      <a:pt x="1775" y="2278"/>
                    </a:lnTo>
                    <a:lnTo>
                      <a:pt x="1811" y="2434"/>
                    </a:lnTo>
                    <a:lnTo>
                      <a:pt x="1845" y="2629"/>
                    </a:lnTo>
                    <a:lnTo>
                      <a:pt x="1800" y="2764"/>
                    </a:lnTo>
                    <a:lnTo>
                      <a:pt x="1868" y="3154"/>
                    </a:lnTo>
                    <a:lnTo>
                      <a:pt x="1800" y="3109"/>
                    </a:lnTo>
                    <a:lnTo>
                      <a:pt x="1665" y="3239"/>
                    </a:lnTo>
                    <a:lnTo>
                      <a:pt x="1485" y="3229"/>
                    </a:lnTo>
                    <a:lnTo>
                      <a:pt x="1320" y="3379"/>
                    </a:lnTo>
                    <a:lnTo>
                      <a:pt x="1185" y="3389"/>
                    </a:lnTo>
                    <a:lnTo>
                      <a:pt x="1040" y="3374"/>
                    </a:lnTo>
                    <a:lnTo>
                      <a:pt x="891" y="3605"/>
                    </a:lnTo>
                    <a:lnTo>
                      <a:pt x="801" y="3598"/>
                    </a:lnTo>
                    <a:lnTo>
                      <a:pt x="787" y="3529"/>
                    </a:lnTo>
                    <a:lnTo>
                      <a:pt x="886" y="3454"/>
                    </a:lnTo>
                    <a:lnTo>
                      <a:pt x="949" y="3365"/>
                    </a:lnTo>
                    <a:lnTo>
                      <a:pt x="960" y="3269"/>
                    </a:lnTo>
                    <a:lnTo>
                      <a:pt x="876" y="3239"/>
                    </a:lnTo>
                    <a:cubicBezTo>
                      <a:pt x="876" y="3199"/>
                      <a:pt x="875" y="3159"/>
                      <a:pt x="875" y="3119"/>
                    </a:cubicBezTo>
                    <a:lnTo>
                      <a:pt x="784" y="3109"/>
                    </a:lnTo>
                    <a:lnTo>
                      <a:pt x="705" y="3044"/>
                    </a:lnTo>
                    <a:lnTo>
                      <a:pt x="679" y="2927"/>
                    </a:lnTo>
                    <a:lnTo>
                      <a:pt x="586" y="2914"/>
                    </a:lnTo>
                    <a:lnTo>
                      <a:pt x="541" y="2983"/>
                    </a:lnTo>
                    <a:lnTo>
                      <a:pt x="335" y="3014"/>
                    </a:lnTo>
                    <a:lnTo>
                      <a:pt x="335" y="2939"/>
                    </a:lnTo>
                    <a:lnTo>
                      <a:pt x="215" y="2954"/>
                    </a:lnTo>
                    <a:lnTo>
                      <a:pt x="183" y="2998"/>
                    </a:lnTo>
                    <a:lnTo>
                      <a:pt x="94" y="2983"/>
                    </a:lnTo>
                    <a:lnTo>
                      <a:pt x="135" y="2912"/>
                    </a:lnTo>
                    <a:lnTo>
                      <a:pt x="121" y="2821"/>
                    </a:lnTo>
                    <a:lnTo>
                      <a:pt x="246" y="2854"/>
                    </a:lnTo>
                    <a:lnTo>
                      <a:pt x="375" y="2794"/>
                    </a:lnTo>
                    <a:lnTo>
                      <a:pt x="360" y="2705"/>
                    </a:lnTo>
                    <a:lnTo>
                      <a:pt x="214" y="2669"/>
                    </a:lnTo>
                    <a:lnTo>
                      <a:pt x="135" y="2782"/>
                    </a:lnTo>
                    <a:lnTo>
                      <a:pt x="96" y="2719"/>
                    </a:lnTo>
                    <a:lnTo>
                      <a:pt x="108" y="2629"/>
                    </a:lnTo>
                    <a:lnTo>
                      <a:pt x="0" y="2534"/>
                    </a:lnTo>
                    <a:lnTo>
                      <a:pt x="37" y="2402"/>
                    </a:lnTo>
                    <a:lnTo>
                      <a:pt x="79" y="2315"/>
                    </a:lnTo>
                    <a:lnTo>
                      <a:pt x="195" y="2314"/>
                    </a:lnTo>
                    <a:lnTo>
                      <a:pt x="225" y="2192"/>
                    </a:lnTo>
                    <a:lnTo>
                      <a:pt x="180" y="2084"/>
                    </a:lnTo>
                    <a:lnTo>
                      <a:pt x="165" y="1991"/>
                    </a:lnTo>
                    <a:lnTo>
                      <a:pt x="171" y="1850"/>
                    </a:lnTo>
                    <a:lnTo>
                      <a:pt x="245" y="1774"/>
                    </a:lnTo>
                    <a:lnTo>
                      <a:pt x="420" y="1770"/>
                    </a:lnTo>
                    <a:lnTo>
                      <a:pt x="419" y="1763"/>
                    </a:lnTo>
                    <a:lnTo>
                      <a:pt x="420" y="1765"/>
                    </a:lnTo>
                    <a:cubicBezTo>
                      <a:pt x="428" y="1773"/>
                      <a:pt x="436" y="1782"/>
                      <a:pt x="445" y="1790"/>
                    </a:cubicBezTo>
                    <a:lnTo>
                      <a:pt x="483" y="1804"/>
                    </a:lnTo>
                    <a:lnTo>
                      <a:pt x="529" y="1822"/>
                    </a:lnTo>
                    <a:lnTo>
                      <a:pt x="609" y="1822"/>
                    </a:lnTo>
                    <a:lnTo>
                      <a:pt x="651" y="1810"/>
                    </a:lnTo>
                    <a:lnTo>
                      <a:pt x="711" y="1804"/>
                    </a:lnTo>
                    <a:lnTo>
                      <a:pt x="747" y="1825"/>
                    </a:lnTo>
                    <a:lnTo>
                      <a:pt x="786" y="1801"/>
                    </a:lnTo>
                    <a:lnTo>
                      <a:pt x="825" y="1789"/>
                    </a:lnTo>
                    <a:cubicBezTo>
                      <a:pt x="829" y="1776"/>
                      <a:pt x="833" y="1763"/>
                      <a:pt x="837" y="1750"/>
                    </a:cubicBezTo>
                    <a:lnTo>
                      <a:pt x="864" y="1738"/>
                    </a:lnTo>
                    <a:cubicBezTo>
                      <a:pt x="878" y="1730"/>
                      <a:pt x="892" y="1722"/>
                      <a:pt x="906" y="1714"/>
                    </a:cubicBezTo>
                    <a:lnTo>
                      <a:pt x="957" y="1714"/>
                    </a:lnTo>
                    <a:cubicBezTo>
                      <a:pt x="967" y="1717"/>
                      <a:pt x="977" y="1720"/>
                      <a:pt x="987" y="1723"/>
                    </a:cubicBezTo>
                    <a:lnTo>
                      <a:pt x="1026" y="1714"/>
                    </a:lnTo>
                    <a:lnTo>
                      <a:pt x="1071" y="1738"/>
                    </a:lnTo>
                    <a:lnTo>
                      <a:pt x="1125" y="1732"/>
                    </a:lnTo>
                    <a:cubicBezTo>
                      <a:pt x="1131" y="1715"/>
                      <a:pt x="1137" y="1698"/>
                      <a:pt x="1143" y="1681"/>
                    </a:cubicBezTo>
                    <a:lnTo>
                      <a:pt x="1179" y="1708"/>
                    </a:lnTo>
                    <a:cubicBezTo>
                      <a:pt x="1180" y="1694"/>
                      <a:pt x="1181" y="1680"/>
                      <a:pt x="1182" y="1666"/>
                    </a:cubicBezTo>
                    <a:cubicBezTo>
                      <a:pt x="1190" y="1656"/>
                      <a:pt x="1198" y="1646"/>
                      <a:pt x="1206" y="1636"/>
                    </a:cubicBezTo>
                    <a:lnTo>
                      <a:pt x="1257" y="1627"/>
                    </a:lnTo>
                    <a:lnTo>
                      <a:pt x="1326" y="1639"/>
                    </a:lnTo>
                    <a:cubicBezTo>
                      <a:pt x="1331" y="1625"/>
                      <a:pt x="1336" y="1611"/>
                      <a:pt x="1341" y="1597"/>
                    </a:cubicBezTo>
                    <a:cubicBezTo>
                      <a:pt x="1335" y="1584"/>
                      <a:pt x="1329" y="1571"/>
                      <a:pt x="1323" y="1558"/>
                    </a:cubicBezTo>
                    <a:cubicBezTo>
                      <a:pt x="1325" y="1533"/>
                      <a:pt x="1327" y="1508"/>
                      <a:pt x="1329" y="1483"/>
                    </a:cubicBezTo>
                    <a:lnTo>
                      <a:pt x="1365" y="1447"/>
                    </a:lnTo>
                    <a:lnTo>
                      <a:pt x="1437" y="1450"/>
                    </a:lnTo>
                    <a:lnTo>
                      <a:pt x="1470" y="1423"/>
                    </a:lnTo>
                    <a:lnTo>
                      <a:pt x="1524" y="1414"/>
                    </a:lnTo>
                    <a:lnTo>
                      <a:pt x="1566" y="1396"/>
                    </a:lnTo>
                    <a:lnTo>
                      <a:pt x="1617" y="1372"/>
                    </a:lnTo>
                    <a:lnTo>
                      <a:pt x="1650" y="1381"/>
                    </a:lnTo>
                    <a:lnTo>
                      <a:pt x="1722" y="1408"/>
                    </a:lnTo>
                    <a:lnTo>
                      <a:pt x="1764" y="1369"/>
                    </a:lnTo>
                    <a:cubicBezTo>
                      <a:pt x="1768" y="1353"/>
                      <a:pt x="1772" y="1337"/>
                      <a:pt x="1776" y="1321"/>
                    </a:cubicBezTo>
                    <a:cubicBezTo>
                      <a:pt x="1766" y="1307"/>
                      <a:pt x="1756" y="1293"/>
                      <a:pt x="1746" y="1279"/>
                    </a:cubicBezTo>
                    <a:lnTo>
                      <a:pt x="1788" y="1240"/>
                    </a:lnTo>
                    <a:lnTo>
                      <a:pt x="1836" y="1192"/>
                    </a:lnTo>
                    <a:cubicBezTo>
                      <a:pt x="1846" y="1201"/>
                      <a:pt x="1856" y="1210"/>
                      <a:pt x="1866" y="1219"/>
                    </a:cubicBezTo>
                    <a:lnTo>
                      <a:pt x="1905" y="1237"/>
                    </a:lnTo>
                    <a:cubicBezTo>
                      <a:pt x="1911" y="1255"/>
                      <a:pt x="1917" y="1273"/>
                      <a:pt x="1923" y="1291"/>
                    </a:cubicBezTo>
                    <a:lnTo>
                      <a:pt x="1953" y="1315"/>
                    </a:lnTo>
                    <a:lnTo>
                      <a:pt x="1995" y="1327"/>
                    </a:lnTo>
                    <a:lnTo>
                      <a:pt x="2064" y="1333"/>
                    </a:lnTo>
                    <a:cubicBezTo>
                      <a:pt x="2059" y="1318"/>
                      <a:pt x="2054" y="1303"/>
                      <a:pt x="2049" y="1288"/>
                    </a:cubicBezTo>
                    <a:cubicBezTo>
                      <a:pt x="2046" y="1272"/>
                      <a:pt x="2043" y="1256"/>
                      <a:pt x="2040" y="1240"/>
                    </a:cubicBezTo>
                    <a:lnTo>
                      <a:pt x="2001" y="1252"/>
                    </a:lnTo>
                    <a:lnTo>
                      <a:pt x="1956" y="1228"/>
                    </a:lnTo>
                    <a:cubicBezTo>
                      <a:pt x="1955" y="1212"/>
                      <a:pt x="1954" y="1196"/>
                      <a:pt x="1953" y="1180"/>
                    </a:cubicBezTo>
                    <a:lnTo>
                      <a:pt x="2001" y="1183"/>
                    </a:lnTo>
                    <a:cubicBezTo>
                      <a:pt x="2011" y="1168"/>
                      <a:pt x="2021" y="1153"/>
                      <a:pt x="2031" y="1138"/>
                    </a:cubicBezTo>
                    <a:lnTo>
                      <a:pt x="2094" y="1165"/>
                    </a:lnTo>
                    <a:lnTo>
                      <a:pt x="2160" y="1183"/>
                    </a:lnTo>
                    <a:lnTo>
                      <a:pt x="2193" y="1204"/>
                    </a:lnTo>
                    <a:cubicBezTo>
                      <a:pt x="2196" y="1182"/>
                      <a:pt x="2199" y="1160"/>
                      <a:pt x="2202" y="1138"/>
                    </a:cubicBezTo>
                    <a:cubicBezTo>
                      <a:pt x="2208" y="1126"/>
                      <a:pt x="2214" y="1114"/>
                      <a:pt x="2220" y="1102"/>
                    </a:cubicBezTo>
                    <a:lnTo>
                      <a:pt x="2286" y="1111"/>
                    </a:lnTo>
                    <a:lnTo>
                      <a:pt x="2352" y="1090"/>
                    </a:lnTo>
                    <a:lnTo>
                      <a:pt x="2364" y="1042"/>
                    </a:lnTo>
                    <a:lnTo>
                      <a:pt x="2418" y="1027"/>
                    </a:lnTo>
                    <a:cubicBezTo>
                      <a:pt x="2423" y="1018"/>
                      <a:pt x="2428" y="1009"/>
                      <a:pt x="2433" y="1000"/>
                    </a:cubicBezTo>
                    <a:cubicBezTo>
                      <a:pt x="2445" y="1004"/>
                      <a:pt x="2457" y="1008"/>
                      <a:pt x="2469" y="1012"/>
                    </a:cubicBezTo>
                    <a:lnTo>
                      <a:pt x="2511" y="979"/>
                    </a:lnTo>
                    <a:cubicBezTo>
                      <a:pt x="2520" y="968"/>
                      <a:pt x="2529" y="957"/>
                      <a:pt x="2538" y="946"/>
                    </a:cubicBezTo>
                    <a:cubicBezTo>
                      <a:pt x="2532" y="937"/>
                      <a:pt x="2526" y="928"/>
                      <a:pt x="2520" y="919"/>
                    </a:cubicBezTo>
                    <a:lnTo>
                      <a:pt x="2553" y="862"/>
                    </a:lnTo>
                    <a:cubicBezTo>
                      <a:pt x="2559" y="848"/>
                      <a:pt x="2565" y="834"/>
                      <a:pt x="2571" y="820"/>
                    </a:cubicBezTo>
                    <a:lnTo>
                      <a:pt x="2649" y="769"/>
                    </a:lnTo>
                    <a:cubicBezTo>
                      <a:pt x="2652" y="759"/>
                      <a:pt x="2656" y="753"/>
                      <a:pt x="2658" y="739"/>
                    </a:cubicBezTo>
                    <a:lnTo>
                      <a:pt x="2660" y="687"/>
                    </a:lnTo>
                    <a:lnTo>
                      <a:pt x="2835" y="645"/>
                    </a:lnTo>
                    <a:lnTo>
                      <a:pt x="2945" y="620"/>
                    </a:lnTo>
                    <a:lnTo>
                      <a:pt x="2975" y="515"/>
                    </a:lnTo>
                    <a:lnTo>
                      <a:pt x="2955" y="420"/>
                    </a:lnTo>
                    <a:lnTo>
                      <a:pt x="3035" y="350"/>
                    </a:lnTo>
                    <a:lnTo>
                      <a:pt x="3095" y="530"/>
                    </a:lnTo>
                    <a:lnTo>
                      <a:pt x="3225" y="425"/>
                    </a:lnTo>
                    <a:lnTo>
                      <a:pt x="3335" y="455"/>
                    </a:lnTo>
                    <a:lnTo>
                      <a:pt x="3305" y="305"/>
                    </a:lnTo>
                    <a:lnTo>
                      <a:pt x="3365" y="240"/>
                    </a:lnTo>
                    <a:lnTo>
                      <a:pt x="3470" y="210"/>
                    </a:lnTo>
                    <a:lnTo>
                      <a:pt x="3480" y="120"/>
                    </a:lnTo>
                    <a:lnTo>
                      <a:pt x="3620" y="45"/>
                    </a:lnTo>
                    <a:lnTo>
                      <a:pt x="3705" y="135"/>
                    </a:lnTo>
                    <a:lnTo>
                      <a:pt x="3840" y="210"/>
                    </a:lnTo>
                    <a:lnTo>
                      <a:pt x="3975" y="230"/>
                    </a:lnTo>
                    <a:lnTo>
                      <a:pt x="4040" y="80"/>
                    </a:lnTo>
                    <a:lnTo>
                      <a:pt x="4170" y="0"/>
                    </a:lnTo>
                    <a:close/>
                  </a:path>
                </a:pathLst>
              </a:custGeom>
              <a:solidFill>
                <a:srgbClr val="4BAFC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00" name="Oval 25">
                <a:extLst>
                  <a:ext uri="{FF2B5EF4-FFF2-40B4-BE49-F238E27FC236}">
                    <a16:creationId xmlns:a16="http://schemas.microsoft.com/office/drawing/2014/main" id="{B8122037-55E7-47EF-AFCE-F9E96F5C9220}"/>
                  </a:ext>
                </a:extLst>
              </p:cNvPr>
              <p:cNvSpPr>
                <a:spLocks noChangeArrowheads="1"/>
              </p:cNvSpPr>
              <p:nvPr/>
            </p:nvSpPr>
            <p:spPr bwMode="gray">
              <a:xfrm>
                <a:off x="1228979" y="5311169"/>
                <a:ext cx="81569" cy="65558"/>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itchFamily="34" charset="0"/>
                  <a:ea typeface="等线" panose="02010600030101010101" pitchFamily="2" charset="-122"/>
                  <a:cs typeface="+mn-cs"/>
                </a:endParaRPr>
              </a:p>
            </p:txBody>
          </p:sp>
        </p:grpSp>
        <p:sp>
          <p:nvSpPr>
            <p:cNvPr id="107" name="Oval 25">
              <a:extLst>
                <a:ext uri="{FF2B5EF4-FFF2-40B4-BE49-F238E27FC236}">
                  <a16:creationId xmlns:a16="http://schemas.microsoft.com/office/drawing/2014/main" id="{39C0DBBF-3504-49E9-AB19-CCFF76CC117C}"/>
                </a:ext>
              </a:extLst>
            </p:cNvPr>
            <p:cNvSpPr>
              <a:spLocks noChangeArrowheads="1"/>
            </p:cNvSpPr>
            <p:nvPr/>
          </p:nvSpPr>
          <p:spPr bwMode="gray">
            <a:xfrm>
              <a:off x="1325348" y="3124200"/>
              <a:ext cx="122452" cy="114707"/>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itchFamily="34" charset="0"/>
                <a:ea typeface="等线" panose="02010600030101010101" pitchFamily="2" charset="-122"/>
                <a:cs typeface="+mn-cs"/>
              </a:endParaRPr>
            </a:p>
          </p:txBody>
        </p:sp>
        <p:sp>
          <p:nvSpPr>
            <p:cNvPr id="108" name="Oval 25">
              <a:extLst>
                <a:ext uri="{FF2B5EF4-FFF2-40B4-BE49-F238E27FC236}">
                  <a16:creationId xmlns:a16="http://schemas.microsoft.com/office/drawing/2014/main" id="{6046AB58-7198-4ECA-9C81-1DFE1658EE42}"/>
                </a:ext>
              </a:extLst>
            </p:cNvPr>
            <p:cNvSpPr>
              <a:spLocks noChangeArrowheads="1"/>
            </p:cNvSpPr>
            <p:nvPr/>
          </p:nvSpPr>
          <p:spPr bwMode="gray">
            <a:xfrm>
              <a:off x="1630148" y="4152493"/>
              <a:ext cx="122452" cy="114707"/>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itchFamily="34" charset="0"/>
                <a:ea typeface="等线" panose="02010600030101010101" pitchFamily="2" charset="-122"/>
                <a:cs typeface="+mn-cs"/>
              </a:endParaRPr>
            </a:p>
          </p:txBody>
        </p:sp>
        <p:sp>
          <p:nvSpPr>
            <p:cNvPr id="109" name="Oval 25">
              <a:extLst>
                <a:ext uri="{FF2B5EF4-FFF2-40B4-BE49-F238E27FC236}">
                  <a16:creationId xmlns:a16="http://schemas.microsoft.com/office/drawing/2014/main" id="{E42768BF-16C6-45D9-8B81-E18EB7772B32}"/>
                </a:ext>
              </a:extLst>
            </p:cNvPr>
            <p:cNvSpPr>
              <a:spLocks noChangeArrowheads="1"/>
            </p:cNvSpPr>
            <p:nvPr/>
          </p:nvSpPr>
          <p:spPr bwMode="gray">
            <a:xfrm>
              <a:off x="2057400" y="3810000"/>
              <a:ext cx="122452" cy="114707"/>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itchFamily="34" charset="0"/>
                <a:ea typeface="等线" panose="02010600030101010101" pitchFamily="2" charset="-122"/>
                <a:cs typeface="+mn-cs"/>
              </a:endParaRPr>
            </a:p>
          </p:txBody>
        </p:sp>
        <p:sp>
          <p:nvSpPr>
            <p:cNvPr id="110" name="Oval 25">
              <a:extLst>
                <a:ext uri="{FF2B5EF4-FFF2-40B4-BE49-F238E27FC236}">
                  <a16:creationId xmlns:a16="http://schemas.microsoft.com/office/drawing/2014/main" id="{831F11BA-DA05-428A-A32B-907CD5B51A80}"/>
                </a:ext>
              </a:extLst>
            </p:cNvPr>
            <p:cNvSpPr>
              <a:spLocks noChangeArrowheads="1"/>
            </p:cNvSpPr>
            <p:nvPr/>
          </p:nvSpPr>
          <p:spPr bwMode="gray">
            <a:xfrm>
              <a:off x="2057400" y="2667000"/>
              <a:ext cx="122452" cy="114707"/>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itchFamily="34" charset="0"/>
                <a:ea typeface="等线" panose="02010600030101010101" pitchFamily="2" charset="-122"/>
                <a:cs typeface="+mn-cs"/>
              </a:endParaRPr>
            </a:p>
          </p:txBody>
        </p:sp>
        <p:sp>
          <p:nvSpPr>
            <p:cNvPr id="66" name="TextBox 65">
              <a:extLst>
                <a:ext uri="{FF2B5EF4-FFF2-40B4-BE49-F238E27FC236}">
                  <a16:creationId xmlns:a16="http://schemas.microsoft.com/office/drawing/2014/main" id="{3874A95C-5153-412E-AA3B-46780450EF8F}"/>
                </a:ext>
              </a:extLst>
            </p:cNvPr>
            <p:cNvSpPr txBox="1"/>
            <p:nvPr/>
          </p:nvSpPr>
          <p:spPr>
            <a:xfrm>
              <a:off x="1861156" y="3899081"/>
              <a:ext cx="1217069" cy="52322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Tamil</a:t>
              </a:r>
            </a:p>
            <a:p>
              <a:r>
                <a:rPr lang="en-US" sz="1400" dirty="0">
                  <a:latin typeface="Arial" panose="020B0604020202020204" pitchFamily="34" charset="0"/>
                  <a:cs typeface="Arial" panose="020B0604020202020204" pitchFamily="34" charset="0"/>
                </a:rPr>
                <a:t>Nadu</a:t>
              </a:r>
              <a:endParaRPr lang="en-IN" sz="1400" dirty="0">
                <a:latin typeface="Arial" panose="020B0604020202020204" pitchFamily="34" charset="0"/>
                <a:cs typeface="Arial" panose="020B0604020202020204" pitchFamily="34" charset="0"/>
              </a:endParaRPr>
            </a:p>
          </p:txBody>
        </p:sp>
        <p:sp>
          <p:nvSpPr>
            <p:cNvPr id="67" name="TextBox 66">
              <a:extLst>
                <a:ext uri="{FF2B5EF4-FFF2-40B4-BE49-F238E27FC236}">
                  <a16:creationId xmlns:a16="http://schemas.microsoft.com/office/drawing/2014/main" id="{A59B17B1-8160-4D37-8A11-B3E12DB4523F}"/>
                </a:ext>
              </a:extLst>
            </p:cNvPr>
            <p:cNvSpPr txBox="1"/>
            <p:nvPr/>
          </p:nvSpPr>
          <p:spPr>
            <a:xfrm>
              <a:off x="657393" y="3184315"/>
              <a:ext cx="121706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Karnataka</a:t>
              </a:r>
              <a:endParaRPr lang="en-IN" sz="1400" dirty="0">
                <a:latin typeface="Arial" panose="020B0604020202020204" pitchFamily="34" charset="0"/>
                <a:cs typeface="Arial" panose="020B0604020202020204" pitchFamily="34" charset="0"/>
              </a:endParaRPr>
            </a:p>
          </p:txBody>
        </p:sp>
        <p:sp>
          <p:nvSpPr>
            <p:cNvPr id="68" name="TextBox 67">
              <a:extLst>
                <a:ext uri="{FF2B5EF4-FFF2-40B4-BE49-F238E27FC236}">
                  <a16:creationId xmlns:a16="http://schemas.microsoft.com/office/drawing/2014/main" id="{8055CA7D-BC00-465E-BC73-BCEB883D2333}"/>
                </a:ext>
              </a:extLst>
            </p:cNvPr>
            <p:cNvSpPr txBox="1"/>
            <p:nvPr/>
          </p:nvSpPr>
          <p:spPr>
            <a:xfrm>
              <a:off x="1993388" y="3037216"/>
              <a:ext cx="1217069" cy="52322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Andhra</a:t>
              </a:r>
            </a:p>
            <a:p>
              <a:r>
                <a:rPr lang="en-US" sz="1400" dirty="0">
                  <a:latin typeface="Arial" panose="020B0604020202020204" pitchFamily="34" charset="0"/>
                  <a:cs typeface="Arial" panose="020B0604020202020204" pitchFamily="34" charset="0"/>
                </a:rPr>
                <a:t>Pradesh</a:t>
              </a:r>
              <a:endParaRPr lang="en-IN" sz="14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D9EE11E8-1295-45A4-9286-7A1F21B288A5}"/>
                </a:ext>
              </a:extLst>
            </p:cNvPr>
            <p:cNvSpPr txBox="1"/>
            <p:nvPr/>
          </p:nvSpPr>
          <p:spPr>
            <a:xfrm>
              <a:off x="1935895" y="2346104"/>
              <a:ext cx="121706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Telangana</a:t>
              </a:r>
              <a:endParaRPr lang="en-IN" sz="1400" dirty="0">
                <a:latin typeface="Arial" panose="020B0604020202020204" pitchFamily="34" charset="0"/>
                <a:cs typeface="Arial" panose="020B0604020202020204" pitchFamily="34" charset="0"/>
              </a:endParaRPr>
            </a:p>
          </p:txBody>
        </p:sp>
      </p:grpSp>
      <p:sp>
        <p:nvSpPr>
          <p:cNvPr id="12" name="Footer Placeholder 11">
            <a:extLst>
              <a:ext uri="{FF2B5EF4-FFF2-40B4-BE49-F238E27FC236}">
                <a16:creationId xmlns:a16="http://schemas.microsoft.com/office/drawing/2014/main" id="{494884BA-6B53-4281-85E1-722E0B98901E}"/>
              </a:ext>
            </a:extLst>
          </p:cNvPr>
          <p:cNvSpPr>
            <a:spLocks noGrp="1"/>
          </p:cNvSpPr>
          <p:nvPr>
            <p:ph type="ftr" sz="quarter" idx="5"/>
          </p:nvPr>
        </p:nvSpPr>
        <p:spPr/>
        <p:txBody>
          <a:bodyPr/>
          <a:lstStyle/>
          <a:p>
            <a:pPr algn="ctr">
              <a:lnSpc>
                <a:spcPct val="100000"/>
              </a:lnSpc>
              <a:spcBef>
                <a:spcPts val="100"/>
              </a:spcBef>
            </a:pPr>
            <a:r>
              <a:rPr lang="en-IN"/>
              <a:t>© ChemAnalyst</a:t>
            </a:r>
            <a:endParaRPr lang="en-IN" spc="-5" dirty="0"/>
          </a:p>
        </p:txBody>
      </p:sp>
      <p:sp>
        <p:nvSpPr>
          <p:cNvPr id="14" name="Slide Number Placeholder 13">
            <a:extLst>
              <a:ext uri="{FF2B5EF4-FFF2-40B4-BE49-F238E27FC236}">
                <a16:creationId xmlns:a16="http://schemas.microsoft.com/office/drawing/2014/main" id="{B05E8060-7CEC-4743-8C03-6EFF860588FF}"/>
              </a:ext>
            </a:extLst>
          </p:cNvPr>
          <p:cNvSpPr>
            <a:spLocks noGrp="1"/>
          </p:cNvSpPr>
          <p:nvPr>
            <p:ph type="sldNum" sz="quarter" idx="7"/>
          </p:nvPr>
        </p:nvSpPr>
        <p:spPr/>
        <p:txBody>
          <a:bodyPr/>
          <a:lstStyle/>
          <a:p>
            <a:pPr marL="38100">
              <a:lnSpc>
                <a:spcPts val="1150"/>
              </a:lnSpc>
            </a:pPr>
            <a:fld id="{81D60167-4931-47E6-BA6A-407CBD079E47}" type="slidenum">
              <a:rPr lang="en-IN" smtClean="0"/>
              <a:t>48</a:t>
            </a:fld>
            <a:endParaRPr lang="en-IN" dirty="0"/>
          </a:p>
        </p:txBody>
      </p:sp>
    </p:spTree>
    <p:extLst>
      <p:ext uri="{BB962C8B-B14F-4D97-AF65-F5344CB8AC3E}">
        <p14:creationId xmlns:p14="http://schemas.microsoft.com/office/powerpoint/2010/main" val="3845084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88EC0AE6-2BC2-4A94-89AF-A6C06CD2CD8A}"/>
              </a:ext>
            </a:extLst>
          </p:cNvPr>
          <p:cNvGraphicFramePr/>
          <p:nvPr>
            <p:extLst>
              <p:ext uri="{D42A27DB-BD31-4B8C-83A1-F6EECF244321}">
                <p14:modId xmlns:p14="http://schemas.microsoft.com/office/powerpoint/2010/main" val="1287957055"/>
              </p:ext>
            </p:extLst>
          </p:nvPr>
        </p:nvGraphicFramePr>
        <p:xfrm>
          <a:off x="130812" y="836438"/>
          <a:ext cx="8967305" cy="2646981"/>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D3026AE9-2FEC-4BC4-B8A5-D3CCC46D54CC}"/>
              </a:ext>
            </a:extLst>
          </p:cNvPr>
          <p:cNvSpPr txBox="1"/>
          <p:nvPr/>
        </p:nvSpPr>
        <p:spPr>
          <a:xfrm>
            <a:off x="160078" y="544370"/>
            <a:ext cx="8522594" cy="302006"/>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3</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2</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South India Water Soluble Fertilizer Market Size, By Value (USD Million), 2017-2035F</a:t>
            </a:r>
          </a:p>
        </p:txBody>
      </p:sp>
      <p:sp>
        <p:nvSpPr>
          <p:cNvPr id="4" name="Text Placeholder 3">
            <a:extLst>
              <a:ext uri="{FF2B5EF4-FFF2-40B4-BE49-F238E27FC236}">
                <a16:creationId xmlns:a16="http://schemas.microsoft.com/office/drawing/2014/main" id="{D7FD6211-C904-4F69-9BFA-D33CB22FD4DD}"/>
              </a:ext>
            </a:extLst>
          </p:cNvPr>
          <p:cNvSpPr txBox="1">
            <a:spLocks/>
          </p:cNvSpPr>
          <p:nvPr/>
        </p:nvSpPr>
        <p:spPr>
          <a:xfrm>
            <a:off x="343490" y="182472"/>
            <a:ext cx="7863840" cy="246221"/>
          </a:xfrm>
          <a:prstGeom prst="rect">
            <a:avLst/>
          </a:prstGeom>
        </p:spPr>
        <p:txBody>
          <a:bodyPr wrap="square" lIns="0" tIns="0" rIns="0" bIns="0">
            <a:spAutoFit/>
          </a:bodyPr>
          <a:lstStyle>
            <a:lvl1pPr>
              <a:defRPr sz="1600" b="1" i="0">
                <a:solidFill>
                  <a:prstClr val="black"/>
                </a:solidFill>
                <a:latin typeface="Arial" panose="020B0604020202020204" pitchFamily="34" charset="0"/>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t>South India Water Soluble Fertilizer Market Size, By Value</a:t>
            </a:r>
          </a:p>
        </p:txBody>
      </p:sp>
      <p:sp>
        <p:nvSpPr>
          <p:cNvPr id="5" name="Slide Number Placeholder 7">
            <a:extLst>
              <a:ext uri="{FF2B5EF4-FFF2-40B4-BE49-F238E27FC236}">
                <a16:creationId xmlns:a16="http://schemas.microsoft.com/office/drawing/2014/main" id="{ABC03E15-064C-4A1A-9666-B15D7A1AE3E6}"/>
              </a:ext>
            </a:extLst>
          </p:cNvPr>
          <p:cNvSpPr txBox="1">
            <a:spLocks/>
          </p:cNvSpPr>
          <p:nvPr/>
        </p:nvSpPr>
        <p:spPr>
          <a:xfrm>
            <a:off x="8679482" y="658136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49</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7386208-F784-4C40-84CB-91B478ED4935}"/>
              </a:ext>
            </a:extLst>
          </p:cNvPr>
          <p:cNvSpPr txBox="1"/>
          <p:nvPr/>
        </p:nvSpPr>
        <p:spPr>
          <a:xfrm>
            <a:off x="7654328" y="3309398"/>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7" name="Rectangle 6">
            <a:extLst>
              <a:ext uri="{FF2B5EF4-FFF2-40B4-BE49-F238E27FC236}">
                <a16:creationId xmlns:a16="http://schemas.microsoft.com/office/drawing/2014/main" id="{D7996BEE-F71C-4DFE-AA72-4DC747EF2B89}"/>
              </a:ext>
            </a:extLst>
          </p:cNvPr>
          <p:cNvSpPr/>
          <p:nvPr/>
        </p:nvSpPr>
        <p:spPr>
          <a:xfrm>
            <a:off x="933354" y="826789"/>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3.74</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8" name="Rectangle 7">
            <a:extLst>
              <a:ext uri="{FF2B5EF4-FFF2-40B4-BE49-F238E27FC236}">
                <a16:creationId xmlns:a16="http://schemas.microsoft.com/office/drawing/2014/main" id="{505D62FB-077F-4DDB-8414-C4F005354BE5}"/>
              </a:ext>
            </a:extLst>
          </p:cNvPr>
          <p:cNvSpPr/>
          <p:nvPr/>
        </p:nvSpPr>
        <p:spPr>
          <a:xfrm>
            <a:off x="6302676" y="836438"/>
            <a:ext cx="2141928" cy="383795"/>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2031F-2035F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6.04</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786F450F-050E-4D3E-9D60-4CDE8A5F2428}"/>
              </a:ext>
            </a:extLst>
          </p:cNvPr>
          <p:cNvSpPr txBox="1"/>
          <p:nvPr/>
        </p:nvSpPr>
        <p:spPr>
          <a:xfrm>
            <a:off x="7235693" y="6464152"/>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4" name="Rectangle 13">
            <a:extLst>
              <a:ext uri="{FF2B5EF4-FFF2-40B4-BE49-F238E27FC236}">
                <a16:creationId xmlns:a16="http://schemas.microsoft.com/office/drawing/2014/main" id="{90D78B55-8D7B-46E7-89FB-F0F778B522D3}"/>
              </a:ext>
            </a:extLst>
          </p:cNvPr>
          <p:cNvSpPr/>
          <p:nvPr/>
        </p:nvSpPr>
        <p:spPr>
          <a:xfrm>
            <a:off x="3691749" y="826789"/>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2022E-2030F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6.89</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2" name="Chart 11">
            <a:extLst>
              <a:ext uri="{FF2B5EF4-FFF2-40B4-BE49-F238E27FC236}">
                <a16:creationId xmlns:a16="http://schemas.microsoft.com/office/drawing/2014/main" id="{7161272F-798E-4316-9FFB-1F189AF01600}"/>
              </a:ext>
            </a:extLst>
          </p:cNvPr>
          <p:cNvGraphicFramePr/>
          <p:nvPr>
            <p:extLst>
              <p:ext uri="{D42A27DB-BD31-4B8C-83A1-F6EECF244321}">
                <p14:modId xmlns:p14="http://schemas.microsoft.com/office/powerpoint/2010/main" val="2895120752"/>
              </p:ext>
            </p:extLst>
          </p:nvPr>
        </p:nvGraphicFramePr>
        <p:xfrm>
          <a:off x="310703" y="3829312"/>
          <a:ext cx="8790534" cy="2790134"/>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a:extLst>
              <a:ext uri="{FF2B5EF4-FFF2-40B4-BE49-F238E27FC236}">
                <a16:creationId xmlns:a16="http://schemas.microsoft.com/office/drawing/2014/main" id="{9B0D09DB-5172-46C1-B792-BA2E034CC7EA}"/>
              </a:ext>
            </a:extLst>
          </p:cNvPr>
          <p:cNvSpPr txBox="1"/>
          <p:nvPr/>
        </p:nvSpPr>
        <p:spPr>
          <a:xfrm>
            <a:off x="310703" y="3471372"/>
            <a:ext cx="8522594" cy="302006"/>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3</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3</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South India Water Soluble Fertilizer Market Size, By Volume (</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2017-2035F</a:t>
            </a:r>
          </a:p>
        </p:txBody>
      </p:sp>
      <p:sp>
        <p:nvSpPr>
          <p:cNvPr id="15" name="Rectangle 14">
            <a:extLst>
              <a:ext uri="{FF2B5EF4-FFF2-40B4-BE49-F238E27FC236}">
                <a16:creationId xmlns:a16="http://schemas.microsoft.com/office/drawing/2014/main" id="{ADA96220-BF65-4A65-B5D7-7A2380B6ADC4}"/>
              </a:ext>
            </a:extLst>
          </p:cNvPr>
          <p:cNvSpPr/>
          <p:nvPr/>
        </p:nvSpPr>
        <p:spPr>
          <a:xfrm>
            <a:off x="1120988" y="3876335"/>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3.40</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7" name="Rectangle 16">
            <a:extLst>
              <a:ext uri="{FF2B5EF4-FFF2-40B4-BE49-F238E27FC236}">
                <a16:creationId xmlns:a16="http://schemas.microsoft.com/office/drawing/2014/main" id="{76A19085-DE8F-45B2-AD6C-22CCC4F78779}"/>
              </a:ext>
            </a:extLst>
          </p:cNvPr>
          <p:cNvSpPr/>
          <p:nvPr/>
        </p:nvSpPr>
        <p:spPr>
          <a:xfrm>
            <a:off x="6490310" y="3885984"/>
            <a:ext cx="2141928" cy="383795"/>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2031F-2035F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5.78</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8" name="Rectangle 17">
            <a:extLst>
              <a:ext uri="{FF2B5EF4-FFF2-40B4-BE49-F238E27FC236}">
                <a16:creationId xmlns:a16="http://schemas.microsoft.com/office/drawing/2014/main" id="{434BDF20-2E3F-4E7A-8232-CCCF0870D9C0}"/>
              </a:ext>
            </a:extLst>
          </p:cNvPr>
          <p:cNvSpPr/>
          <p:nvPr/>
        </p:nvSpPr>
        <p:spPr>
          <a:xfrm>
            <a:off x="3879383" y="3876335"/>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2022E-2030F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6.39</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9" name="Footer Placeholder 8">
            <a:extLst>
              <a:ext uri="{FF2B5EF4-FFF2-40B4-BE49-F238E27FC236}">
                <a16:creationId xmlns:a16="http://schemas.microsoft.com/office/drawing/2014/main" id="{2587FF39-D6F4-4647-912D-3B699C931482}"/>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10" name="Slide Number Placeholder 9">
            <a:extLst>
              <a:ext uri="{FF2B5EF4-FFF2-40B4-BE49-F238E27FC236}">
                <a16:creationId xmlns:a16="http://schemas.microsoft.com/office/drawing/2014/main" id="{479410EF-A825-49E4-AD75-D0F108751F38}"/>
              </a:ext>
            </a:extLst>
          </p:cNvPr>
          <p:cNvSpPr>
            <a:spLocks noGrp="1"/>
          </p:cNvSpPr>
          <p:nvPr>
            <p:ph type="sldNum" sz="quarter" idx="7"/>
          </p:nvPr>
        </p:nvSpPr>
        <p:spPr/>
        <p:txBody>
          <a:bodyPr/>
          <a:lstStyle/>
          <a:p>
            <a:pPr marL="38100">
              <a:lnSpc>
                <a:spcPts val="1150"/>
              </a:lnSpc>
            </a:pPr>
            <a:r>
              <a:rPr lang="en-IN" dirty="0"/>
              <a:t>55</a:t>
            </a:r>
          </a:p>
        </p:txBody>
      </p:sp>
    </p:spTree>
    <p:extLst>
      <p:ext uri="{BB962C8B-B14F-4D97-AF65-F5344CB8AC3E}">
        <p14:creationId xmlns:p14="http://schemas.microsoft.com/office/powerpoint/2010/main" val="3987745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 y="488696"/>
            <a:ext cx="9144001" cy="6293104"/>
            <a:chOff x="-12493" y="412497"/>
            <a:chExt cx="9156492" cy="6293104"/>
          </a:xfrm>
        </p:grpSpPr>
        <p:pic>
          <p:nvPicPr>
            <p:cNvPr id="3" name="object 3"/>
            <p:cNvPicPr/>
            <p:nvPr/>
          </p:nvPicPr>
          <p:blipFill>
            <a:blip r:embed="rId2" cstate="print"/>
            <a:stretch>
              <a:fillRect/>
            </a:stretch>
          </p:blipFill>
          <p:spPr>
            <a:xfrm>
              <a:off x="4812791" y="1795272"/>
              <a:ext cx="4331208" cy="3733800"/>
            </a:xfrm>
            <a:prstGeom prst="rect">
              <a:avLst/>
            </a:prstGeom>
          </p:spPr>
        </p:pic>
        <p:pic>
          <p:nvPicPr>
            <p:cNvPr id="4" name="object 4"/>
            <p:cNvPicPr/>
            <p:nvPr/>
          </p:nvPicPr>
          <p:blipFill>
            <a:blip r:embed="rId3" cstate="print"/>
            <a:stretch>
              <a:fillRect/>
            </a:stretch>
          </p:blipFill>
          <p:spPr>
            <a:xfrm>
              <a:off x="-12493" y="412497"/>
              <a:ext cx="9156492" cy="6293104"/>
            </a:xfrm>
            <a:prstGeom prst="rect">
              <a:avLst/>
            </a:prstGeom>
          </p:spPr>
        </p:pic>
      </p:grpSp>
      <p:sp>
        <p:nvSpPr>
          <p:cNvPr id="7" name="object 5">
            <a:extLst>
              <a:ext uri="{FF2B5EF4-FFF2-40B4-BE49-F238E27FC236}">
                <a16:creationId xmlns:a16="http://schemas.microsoft.com/office/drawing/2014/main" id="{32517E6C-E647-44E7-9E7F-153329EC1B81}"/>
              </a:ext>
            </a:extLst>
          </p:cNvPr>
          <p:cNvSpPr txBox="1"/>
          <p:nvPr/>
        </p:nvSpPr>
        <p:spPr>
          <a:xfrm>
            <a:off x="206146" y="3841495"/>
            <a:ext cx="2827020" cy="329565"/>
          </a:xfrm>
          <a:prstGeom prst="rect">
            <a:avLst/>
          </a:prstGeom>
        </p:spPr>
        <p:txBody>
          <a:bodyPr vert="horz" wrap="square" lIns="0" tIns="11430" rIns="0" bIns="0" rtlCol="0">
            <a:spAutoFit/>
          </a:bodyPr>
          <a:lstStyle/>
          <a:p>
            <a:pPr marL="12700">
              <a:lnSpc>
                <a:spcPct val="100000"/>
              </a:lnSpc>
              <a:spcBef>
                <a:spcPts val="90"/>
              </a:spcBef>
            </a:pPr>
            <a:r>
              <a:rPr sz="2000" b="1" spc="-10" dirty="0">
                <a:solidFill>
                  <a:srgbClr val="3A3838"/>
                </a:solidFill>
                <a:latin typeface="Arial"/>
                <a:cs typeface="Arial"/>
              </a:rPr>
              <a:t>Research</a:t>
            </a:r>
            <a:r>
              <a:rPr sz="2000" b="1" spc="15" dirty="0">
                <a:solidFill>
                  <a:srgbClr val="3A3838"/>
                </a:solidFill>
                <a:latin typeface="Arial"/>
                <a:cs typeface="Arial"/>
              </a:rPr>
              <a:t> </a:t>
            </a:r>
            <a:r>
              <a:rPr sz="2000" b="1" dirty="0">
                <a:solidFill>
                  <a:srgbClr val="3A3838"/>
                </a:solidFill>
                <a:latin typeface="Arial"/>
                <a:cs typeface="Arial"/>
              </a:rPr>
              <a:t>Methodology</a:t>
            </a:r>
            <a:endParaRPr sz="2000" dirty="0">
              <a:latin typeface="Arial"/>
              <a:cs typeface="Arial"/>
            </a:endParaRPr>
          </a:p>
        </p:txBody>
      </p:sp>
      <p:sp>
        <p:nvSpPr>
          <p:cNvPr id="5" name="Footer Placeholder 4">
            <a:extLst>
              <a:ext uri="{FF2B5EF4-FFF2-40B4-BE49-F238E27FC236}">
                <a16:creationId xmlns:a16="http://schemas.microsoft.com/office/drawing/2014/main" id="{E9B01679-81B3-43C4-8B9E-DA4000265255}"/>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6" name="Slide Number Placeholder 5">
            <a:extLst>
              <a:ext uri="{FF2B5EF4-FFF2-40B4-BE49-F238E27FC236}">
                <a16:creationId xmlns:a16="http://schemas.microsoft.com/office/drawing/2014/main" id="{5AE5B570-9603-428A-9C58-ED8F227F3DA4}"/>
              </a:ext>
            </a:extLst>
          </p:cNvPr>
          <p:cNvSpPr>
            <a:spLocks noGrp="1"/>
          </p:cNvSpPr>
          <p:nvPr>
            <p:ph type="sldNum" sz="quarter" idx="7"/>
          </p:nvPr>
        </p:nvSpPr>
        <p:spPr/>
        <p:txBody>
          <a:bodyPr/>
          <a:lstStyle/>
          <a:p>
            <a:pPr marL="38100">
              <a:lnSpc>
                <a:spcPts val="1150"/>
              </a:lnSpc>
            </a:pPr>
            <a:fld id="{81D60167-4931-47E6-BA6A-407CBD079E47}" type="slidenum">
              <a:rPr lang="en-IN" smtClean="0"/>
              <a:t>5</a:t>
            </a:fld>
            <a:endParaRPr lang="en-IN" dirty="0"/>
          </a:p>
        </p:txBody>
      </p:sp>
    </p:spTree>
    <p:extLst>
      <p:ext uri="{BB962C8B-B14F-4D97-AF65-F5344CB8AC3E}">
        <p14:creationId xmlns:p14="http://schemas.microsoft.com/office/powerpoint/2010/main" val="23365513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4294967295"/>
          </p:nvPr>
        </p:nvSpPr>
        <p:spPr>
          <a:xfrm>
            <a:off x="213792" y="176612"/>
            <a:ext cx="6110808" cy="246221"/>
          </a:xfrm>
        </p:spPr>
        <p:txBody>
          <a:bodyPr wrap="square" lIns="0" tIns="0" rIns="0" bIns="0">
            <a:spAutoFit/>
          </a:bodyPr>
          <a:lstStyle/>
          <a:p>
            <a:pPr algn="l" rtl="0"/>
            <a:r>
              <a:rPr lang="en-US" sz="1600" b="1" kern="1200" dirty="0">
                <a:solidFill>
                  <a:prstClr val="black"/>
                </a:solidFill>
                <a:latin typeface="Arial" panose="020B0604020202020204" pitchFamily="34" charset="0"/>
                <a:cs typeface="Arial" panose="020B0604020202020204" pitchFamily="34" charset="0"/>
              </a:rPr>
              <a:t>South India Water Soluble Fertilizer </a:t>
            </a:r>
            <a:r>
              <a:rPr lang="en-IN" sz="1600" b="1" kern="1200" dirty="0">
                <a:solidFill>
                  <a:prstClr val="black"/>
                </a:solidFill>
                <a:latin typeface="Arial" panose="020B0604020202020204" pitchFamily="34" charset="0"/>
                <a:cs typeface="Arial" panose="020B0604020202020204" pitchFamily="34" charset="0"/>
              </a:rPr>
              <a:t>Market Share, By Type</a:t>
            </a:r>
          </a:p>
        </p:txBody>
      </p:sp>
      <p:sp>
        <p:nvSpPr>
          <p:cNvPr id="8" name="Slide Number Placeholder 7">
            <a:extLst>
              <a:ext uri="{FF2B5EF4-FFF2-40B4-BE49-F238E27FC236}">
                <a16:creationId xmlns:a16="http://schemas.microsoft.com/office/drawing/2014/main" id="{0B961F7D-3BD9-44E7-9209-12390C56400D}"/>
              </a:ext>
            </a:extLst>
          </p:cNvPr>
          <p:cNvSpPr txBox="1">
            <a:spLocks/>
          </p:cNvSpPr>
          <p:nvPr/>
        </p:nvSpPr>
        <p:spPr>
          <a:xfrm>
            <a:off x="8679478" y="6581361"/>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50</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D04961E3-6881-4030-AD58-6A6127E201F0}"/>
              </a:ext>
            </a:extLst>
          </p:cNvPr>
          <p:cNvSpPr txBox="1"/>
          <p:nvPr/>
        </p:nvSpPr>
        <p:spPr>
          <a:xfrm>
            <a:off x="7618906" y="6481333"/>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5" name="TextBox 4">
            <a:extLst>
              <a:ext uri="{FF2B5EF4-FFF2-40B4-BE49-F238E27FC236}">
                <a16:creationId xmlns:a16="http://schemas.microsoft.com/office/drawing/2014/main" id="{7B5662FE-F9FC-4A20-A866-E5952DB3E04C}"/>
              </a:ext>
            </a:extLst>
          </p:cNvPr>
          <p:cNvSpPr txBox="1"/>
          <p:nvPr/>
        </p:nvSpPr>
        <p:spPr>
          <a:xfrm>
            <a:off x="198810" y="689956"/>
            <a:ext cx="8728299" cy="328371"/>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Table 11: South</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India Water Soluble Fertilizer Market Share, By Type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Value (USD Million) &amp; By Volume (</a:t>
            </a:r>
            <a:r>
              <a:rPr kumimoji="0" lang="en-US" sz="1050" b="1"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Kilotonnes</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2017-2035F</a:t>
            </a:r>
          </a:p>
        </p:txBody>
      </p:sp>
      <p:graphicFrame>
        <p:nvGraphicFramePr>
          <p:cNvPr id="7" name="Table 6">
            <a:extLst>
              <a:ext uri="{FF2B5EF4-FFF2-40B4-BE49-F238E27FC236}">
                <a16:creationId xmlns:a16="http://schemas.microsoft.com/office/drawing/2014/main" id="{469836A5-DC89-4533-BAD2-7865E331A3C3}"/>
              </a:ext>
            </a:extLst>
          </p:cNvPr>
          <p:cNvGraphicFramePr>
            <a:graphicFrameLocks noGrp="1"/>
          </p:cNvGraphicFramePr>
          <p:nvPr/>
        </p:nvGraphicFramePr>
        <p:xfrm>
          <a:off x="132586" y="1285450"/>
          <a:ext cx="8794523" cy="5115344"/>
        </p:xfrm>
        <a:graphic>
          <a:graphicData uri="http://schemas.openxmlformats.org/drawingml/2006/table">
            <a:tbl>
              <a:tblPr>
                <a:tableStyleId>{5940675A-B579-460E-94D1-54222C63F5DA}</a:tableStyleId>
              </a:tblPr>
              <a:tblGrid>
                <a:gridCol w="1470154">
                  <a:extLst>
                    <a:ext uri="{9D8B030D-6E8A-4147-A177-3AD203B41FA5}">
                      <a16:colId xmlns:a16="http://schemas.microsoft.com/office/drawing/2014/main" val="2546617345"/>
                    </a:ext>
                  </a:extLst>
                </a:gridCol>
                <a:gridCol w="563413">
                  <a:extLst>
                    <a:ext uri="{9D8B030D-6E8A-4147-A177-3AD203B41FA5}">
                      <a16:colId xmlns:a16="http://schemas.microsoft.com/office/drawing/2014/main" val="82170870"/>
                    </a:ext>
                  </a:extLst>
                </a:gridCol>
                <a:gridCol w="563413">
                  <a:extLst>
                    <a:ext uri="{9D8B030D-6E8A-4147-A177-3AD203B41FA5}">
                      <a16:colId xmlns:a16="http://schemas.microsoft.com/office/drawing/2014/main" val="3380243027"/>
                    </a:ext>
                  </a:extLst>
                </a:gridCol>
                <a:gridCol w="563413">
                  <a:extLst>
                    <a:ext uri="{9D8B030D-6E8A-4147-A177-3AD203B41FA5}">
                      <a16:colId xmlns:a16="http://schemas.microsoft.com/office/drawing/2014/main" val="1124059270"/>
                    </a:ext>
                  </a:extLst>
                </a:gridCol>
                <a:gridCol w="563413">
                  <a:extLst>
                    <a:ext uri="{9D8B030D-6E8A-4147-A177-3AD203B41FA5}">
                      <a16:colId xmlns:a16="http://schemas.microsoft.com/office/drawing/2014/main" val="1570585755"/>
                    </a:ext>
                  </a:extLst>
                </a:gridCol>
                <a:gridCol w="563413">
                  <a:extLst>
                    <a:ext uri="{9D8B030D-6E8A-4147-A177-3AD203B41FA5}">
                      <a16:colId xmlns:a16="http://schemas.microsoft.com/office/drawing/2014/main" val="2200060425"/>
                    </a:ext>
                  </a:extLst>
                </a:gridCol>
                <a:gridCol w="563413">
                  <a:extLst>
                    <a:ext uri="{9D8B030D-6E8A-4147-A177-3AD203B41FA5}">
                      <a16:colId xmlns:a16="http://schemas.microsoft.com/office/drawing/2014/main" val="4288938939"/>
                    </a:ext>
                  </a:extLst>
                </a:gridCol>
                <a:gridCol w="563413">
                  <a:extLst>
                    <a:ext uri="{9D8B030D-6E8A-4147-A177-3AD203B41FA5}">
                      <a16:colId xmlns:a16="http://schemas.microsoft.com/office/drawing/2014/main" val="4085010043"/>
                    </a:ext>
                  </a:extLst>
                </a:gridCol>
                <a:gridCol w="563413">
                  <a:extLst>
                    <a:ext uri="{9D8B030D-6E8A-4147-A177-3AD203B41FA5}">
                      <a16:colId xmlns:a16="http://schemas.microsoft.com/office/drawing/2014/main" val="1088827350"/>
                    </a:ext>
                  </a:extLst>
                </a:gridCol>
                <a:gridCol w="563413">
                  <a:extLst>
                    <a:ext uri="{9D8B030D-6E8A-4147-A177-3AD203B41FA5}">
                      <a16:colId xmlns:a16="http://schemas.microsoft.com/office/drawing/2014/main" val="1888239691"/>
                    </a:ext>
                  </a:extLst>
                </a:gridCol>
                <a:gridCol w="563413">
                  <a:extLst>
                    <a:ext uri="{9D8B030D-6E8A-4147-A177-3AD203B41FA5}">
                      <a16:colId xmlns:a16="http://schemas.microsoft.com/office/drawing/2014/main" val="3167858240"/>
                    </a:ext>
                  </a:extLst>
                </a:gridCol>
                <a:gridCol w="563413">
                  <a:extLst>
                    <a:ext uri="{9D8B030D-6E8A-4147-A177-3AD203B41FA5}">
                      <a16:colId xmlns:a16="http://schemas.microsoft.com/office/drawing/2014/main" val="4235249343"/>
                    </a:ext>
                  </a:extLst>
                </a:gridCol>
                <a:gridCol w="563413">
                  <a:extLst>
                    <a:ext uri="{9D8B030D-6E8A-4147-A177-3AD203B41FA5}">
                      <a16:colId xmlns:a16="http://schemas.microsoft.com/office/drawing/2014/main" val="371118774"/>
                    </a:ext>
                  </a:extLst>
                </a:gridCol>
                <a:gridCol w="563413">
                  <a:extLst>
                    <a:ext uri="{9D8B030D-6E8A-4147-A177-3AD203B41FA5}">
                      <a16:colId xmlns:a16="http://schemas.microsoft.com/office/drawing/2014/main" val="1561842016"/>
                    </a:ext>
                  </a:extLst>
                </a:gridCol>
              </a:tblGrid>
              <a:tr h="393488">
                <a:tc gridSpan="2">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By Type</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hMerge="1">
                  <a:txBody>
                    <a:bodyPr/>
                    <a:lstStyle/>
                    <a:p>
                      <a:endParaRPr lang="en-IN"/>
                    </a:p>
                  </a:txBody>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2017</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2021</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2022E</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2023F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2024F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2026F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2027F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2028F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2029F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2030F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extLst>
                  <a:ext uri="{0D108BD9-81ED-4DB2-BD59-A6C34878D82A}">
                    <a16:rowId xmlns:a16="http://schemas.microsoft.com/office/drawing/2014/main" val="736095236"/>
                  </a:ext>
                </a:extLst>
              </a:tr>
              <a:tr h="393488">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Calcium Nitrate (15.5-0-0-19)</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33.73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39.37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41.69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44.23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47.35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50.35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53.98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57.73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61.79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66.12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70.69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94.66</a:t>
                      </a:r>
                    </a:p>
                  </a:txBody>
                  <a:tcPr marL="9525" marR="9525" marT="9525" marB="0" anchor="ctr"/>
                </a:tc>
                <a:extLst>
                  <a:ext uri="{0D108BD9-81ED-4DB2-BD59-A6C34878D82A}">
                    <a16:rowId xmlns:a16="http://schemas.microsoft.com/office/drawing/2014/main" val="2833964604"/>
                  </a:ext>
                </a:extLst>
              </a:tr>
              <a:tr h="393488">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22.56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25.96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27.45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28.97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30.80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32.71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34.91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37.25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39.72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42.24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44.88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59.41</a:t>
                      </a:r>
                    </a:p>
                  </a:txBody>
                  <a:tcPr marL="9525" marR="9525" marT="9525" marB="0" anchor="ctr"/>
                </a:tc>
                <a:extLst>
                  <a:ext uri="{0D108BD9-81ED-4DB2-BD59-A6C34878D82A}">
                    <a16:rowId xmlns:a16="http://schemas.microsoft.com/office/drawing/2014/main" val="1372216856"/>
                  </a:ext>
                </a:extLst>
              </a:tr>
              <a:tr h="393488">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Potassium Nitrate (13-0-45)</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16.05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17.49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18.49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19.77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21.18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22.64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24.41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26.26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28.24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30.28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32.49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43.86</a:t>
                      </a:r>
                    </a:p>
                  </a:txBody>
                  <a:tcPr marL="9525" marR="9525" marT="9525" marB="0" anchor="ctr"/>
                </a:tc>
                <a:extLst>
                  <a:ext uri="{0D108BD9-81ED-4DB2-BD59-A6C34878D82A}">
                    <a16:rowId xmlns:a16="http://schemas.microsoft.com/office/drawing/2014/main" val="2259304797"/>
                  </a:ext>
                </a:extLst>
              </a:tr>
              <a:tr h="393488">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7.51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7.97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8.43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8.97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9.56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10.21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10.97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11.79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12.63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13.47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14.37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19.17</a:t>
                      </a:r>
                    </a:p>
                  </a:txBody>
                  <a:tcPr marL="9525" marR="9525" marT="9525" marB="0" anchor="ctr"/>
                </a:tc>
                <a:extLst>
                  <a:ext uri="{0D108BD9-81ED-4DB2-BD59-A6C34878D82A}">
                    <a16:rowId xmlns:a16="http://schemas.microsoft.com/office/drawing/2014/main" val="3399116827"/>
                  </a:ext>
                </a:extLst>
              </a:tr>
              <a:tr h="393488">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Potassium Sulphate (0-0-50)</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8.80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8.56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8.83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9.31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9.79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10.26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10.83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11.43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12.04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12.94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13.89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19.02</a:t>
                      </a:r>
                    </a:p>
                  </a:txBody>
                  <a:tcPr marL="9525" marR="9525" marT="9525" marB="0" anchor="ctr"/>
                </a:tc>
                <a:extLst>
                  <a:ext uri="{0D108BD9-81ED-4DB2-BD59-A6C34878D82A}">
                    <a16:rowId xmlns:a16="http://schemas.microsoft.com/office/drawing/2014/main" val="1110602595"/>
                  </a:ext>
                </a:extLst>
              </a:tr>
              <a:tr h="393488">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4.72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4.49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4.62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4.84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5.05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5.28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5.55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5.83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6.11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6.53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6.97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9.44</a:t>
                      </a:r>
                    </a:p>
                  </a:txBody>
                  <a:tcPr marL="9525" marR="9525" marT="9525" marB="0" anchor="ctr"/>
                </a:tc>
                <a:extLst>
                  <a:ext uri="{0D108BD9-81ED-4DB2-BD59-A6C34878D82A}">
                    <a16:rowId xmlns:a16="http://schemas.microsoft.com/office/drawing/2014/main" val="1316181384"/>
                  </a:ext>
                </a:extLst>
              </a:tr>
              <a:tr h="393488">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Mono Ammonium Phosphate (12-61-0)</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30.46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36.04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37.68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39.94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42.41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45.08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48.19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51.40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54.83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58.55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62.53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83.61</a:t>
                      </a:r>
                    </a:p>
                  </a:txBody>
                  <a:tcPr marL="9525" marR="9525" marT="9525" marB="0" anchor="ctr"/>
                </a:tc>
                <a:extLst>
                  <a:ext uri="{0D108BD9-81ED-4DB2-BD59-A6C34878D82A}">
                    <a16:rowId xmlns:a16="http://schemas.microsoft.com/office/drawing/2014/main" val="986280555"/>
                  </a:ext>
                </a:extLst>
              </a:tr>
              <a:tr h="393488">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17.18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20.06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20.97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22.10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23.32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24.75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26.33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28.02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29.77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31.59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33.53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44.29</a:t>
                      </a:r>
                    </a:p>
                  </a:txBody>
                  <a:tcPr marL="9525" marR="9525" marT="9525" marB="0" anchor="ctr"/>
                </a:tc>
                <a:extLst>
                  <a:ext uri="{0D108BD9-81ED-4DB2-BD59-A6C34878D82A}">
                    <a16:rowId xmlns:a16="http://schemas.microsoft.com/office/drawing/2014/main" val="1388743580"/>
                  </a:ext>
                </a:extLst>
              </a:tr>
              <a:tr h="393488">
                <a:tc rowSpan="2">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Mono Potassium Phosphate (0- 52-34)</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11.56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15.05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16.07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17.31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18.70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20.15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21.91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23.72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25.75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27.60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29.60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40.17</a:t>
                      </a:r>
                    </a:p>
                  </a:txBody>
                  <a:tcPr marL="9525" marR="9525" marT="9525" marB="0" anchor="ctr"/>
                </a:tc>
                <a:extLst>
                  <a:ext uri="{0D108BD9-81ED-4DB2-BD59-A6C34878D82A}">
                    <a16:rowId xmlns:a16="http://schemas.microsoft.com/office/drawing/2014/main" val="2233664863"/>
                  </a:ext>
                </a:extLst>
              </a:tr>
              <a:tr h="393488">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4.46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6.03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6.46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6.95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7.49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8.10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8.80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9.55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10.37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11.05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11.79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15.85</a:t>
                      </a:r>
                    </a:p>
                  </a:txBody>
                  <a:tcPr marL="9525" marR="9525" marT="9525" marB="0" anchor="ctr"/>
                </a:tc>
                <a:extLst>
                  <a:ext uri="{0D108BD9-81ED-4DB2-BD59-A6C34878D82A}">
                    <a16:rowId xmlns:a16="http://schemas.microsoft.com/office/drawing/2014/main" val="1558120228"/>
                  </a:ext>
                </a:extLst>
              </a:tr>
              <a:tr h="393488">
                <a:tc rowSpan="2">
                  <a:txBody>
                    <a:bodyPr/>
                    <a:lstStyle/>
                    <a:p>
                      <a:pPr algn="ctr" fontAlgn="ctr"/>
                      <a:r>
                        <a:rPr lang="en-IN" sz="900" b="1" i="0" u="none" strike="noStrike" dirty="0">
                          <a:solidFill>
                            <a:srgbClr val="000000"/>
                          </a:solidFill>
                          <a:effectLst/>
                          <a:latin typeface="Verdana" panose="020B0604030504040204" pitchFamily="34" charset="0"/>
                          <a:ea typeface="Verdana" panose="020B0604030504040204" pitchFamily="34" charset="0"/>
                        </a:rPr>
                        <a:t>Total</a:t>
                      </a:r>
                    </a:p>
                  </a:txBody>
                  <a:tcPr marL="9525" marR="9525" marT="9525" marB="0" anchor="ct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100.60</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116.52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122.75</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130.55</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139.42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148.47</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159.32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170.53</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182.66</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195.50</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209.20</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281.32</a:t>
                      </a:r>
                    </a:p>
                  </a:txBody>
                  <a:tcPr marL="9525" marR="9525" marT="9525" marB="0" anchor="ctr"/>
                </a:tc>
                <a:extLst>
                  <a:ext uri="{0D108BD9-81ED-4DB2-BD59-A6C34878D82A}">
                    <a16:rowId xmlns:a16="http://schemas.microsoft.com/office/drawing/2014/main" val="892287102"/>
                  </a:ext>
                </a:extLst>
              </a:tr>
              <a:tr h="393488">
                <a:tc vMerge="1">
                  <a:txBody>
                    <a:bodyPr/>
                    <a:lstStyle/>
                    <a:p>
                      <a:endParaRPr lang="en-IN" dirty="0"/>
                    </a:p>
                  </a:txBody>
                  <a:tcP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56.44</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64.52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67.93</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71.84</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76.23</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81.05</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86.56</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92.44</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98.61</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104.88</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111.54</a:t>
                      </a:r>
                    </a:p>
                  </a:txBody>
                  <a:tcPr marL="9525" marR="9525" marT="9525" marB="0" anchor="ctr"/>
                </a:tc>
                <a:tc>
                  <a:txBody>
                    <a:bodyPr/>
                    <a:lstStyle/>
                    <a:p>
                      <a:pPr algn="ctr" fontAlgn="ctr"/>
                      <a:r>
                        <a:rPr lang="en-IN" sz="900" b="1" i="0" u="none" strike="noStrike" dirty="0">
                          <a:solidFill>
                            <a:srgbClr val="000000"/>
                          </a:solidFill>
                          <a:effectLst/>
                          <a:latin typeface="Verdana" panose="020B0604030504040204" pitchFamily="34" charset="0"/>
                          <a:ea typeface="Verdana" panose="020B0604030504040204" pitchFamily="34" charset="0"/>
                        </a:rPr>
                        <a:t>148.16</a:t>
                      </a:r>
                    </a:p>
                  </a:txBody>
                  <a:tcPr marL="9525" marR="9525" marT="9525" marB="0" anchor="ctr"/>
                </a:tc>
                <a:extLst>
                  <a:ext uri="{0D108BD9-81ED-4DB2-BD59-A6C34878D82A}">
                    <a16:rowId xmlns:a16="http://schemas.microsoft.com/office/drawing/2014/main" val="1430352171"/>
                  </a:ext>
                </a:extLst>
              </a:tr>
            </a:tbl>
          </a:graphicData>
        </a:graphic>
      </p:graphicFrame>
      <p:sp>
        <p:nvSpPr>
          <p:cNvPr id="2" name="Footer Placeholder 1">
            <a:extLst>
              <a:ext uri="{FF2B5EF4-FFF2-40B4-BE49-F238E27FC236}">
                <a16:creationId xmlns:a16="http://schemas.microsoft.com/office/drawing/2014/main" id="{3857BB24-C5E3-47E7-9798-AA6DD2CBE9B2}"/>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6" name="Slide Number Placeholder 5">
            <a:extLst>
              <a:ext uri="{FF2B5EF4-FFF2-40B4-BE49-F238E27FC236}">
                <a16:creationId xmlns:a16="http://schemas.microsoft.com/office/drawing/2014/main" id="{F3675FAD-3AE8-4446-BC8C-2A7381E55CD9}"/>
              </a:ext>
            </a:extLst>
          </p:cNvPr>
          <p:cNvSpPr>
            <a:spLocks noGrp="1"/>
          </p:cNvSpPr>
          <p:nvPr>
            <p:ph type="sldNum" sz="quarter" idx="7"/>
          </p:nvPr>
        </p:nvSpPr>
        <p:spPr/>
        <p:txBody>
          <a:bodyPr/>
          <a:lstStyle/>
          <a:p>
            <a:pPr marL="38100">
              <a:lnSpc>
                <a:spcPts val="1150"/>
              </a:lnSpc>
            </a:pPr>
            <a:r>
              <a:rPr lang="en-IN" dirty="0"/>
              <a:t>56</a:t>
            </a:r>
          </a:p>
        </p:txBody>
      </p:sp>
    </p:spTree>
    <p:extLst>
      <p:ext uri="{BB962C8B-B14F-4D97-AF65-F5344CB8AC3E}">
        <p14:creationId xmlns:p14="http://schemas.microsoft.com/office/powerpoint/2010/main" val="36151405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4294967295"/>
          </p:nvPr>
        </p:nvSpPr>
        <p:spPr>
          <a:xfrm>
            <a:off x="317396" y="153528"/>
            <a:ext cx="5778604" cy="492443"/>
          </a:xfrm>
        </p:spPr>
        <p:txBody>
          <a:bodyPr wrap="square" lIns="0" tIns="0" rIns="0" bIns="0">
            <a:spAutoFit/>
          </a:bodyPr>
          <a:lstStyle/>
          <a:p>
            <a:pPr algn="l" rtl="0"/>
            <a:r>
              <a:rPr lang="en-US" sz="1600" b="1" kern="1200" dirty="0">
                <a:solidFill>
                  <a:prstClr val="black"/>
                </a:solidFill>
                <a:latin typeface="Arial" panose="020B0604020202020204" pitchFamily="34" charset="0"/>
                <a:cs typeface="Arial" panose="020B0604020202020204" pitchFamily="34" charset="0"/>
              </a:rPr>
              <a:t>South India Water Soluble Fertilizer </a:t>
            </a:r>
            <a:r>
              <a:rPr lang="en-IN" sz="1600" b="1" kern="1200" dirty="0">
                <a:solidFill>
                  <a:prstClr val="black"/>
                </a:solidFill>
                <a:latin typeface="Arial" panose="020B0604020202020204" pitchFamily="34" charset="0"/>
                <a:cs typeface="Arial" panose="020B0604020202020204" pitchFamily="34" charset="0"/>
              </a:rPr>
              <a:t>Market Share, By End Use</a:t>
            </a:r>
          </a:p>
        </p:txBody>
      </p:sp>
      <p:sp>
        <p:nvSpPr>
          <p:cNvPr id="8" name="Slide Number Placeholder 7">
            <a:extLst>
              <a:ext uri="{FF2B5EF4-FFF2-40B4-BE49-F238E27FC236}">
                <a16:creationId xmlns:a16="http://schemas.microsoft.com/office/drawing/2014/main" id="{0B961F7D-3BD9-44E7-9209-12390C56400D}"/>
              </a:ext>
            </a:extLst>
          </p:cNvPr>
          <p:cNvSpPr txBox="1">
            <a:spLocks/>
          </p:cNvSpPr>
          <p:nvPr/>
        </p:nvSpPr>
        <p:spPr>
          <a:xfrm>
            <a:off x="8679478" y="6581361"/>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51</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036346A-871D-44C3-89BA-A71228258710}"/>
              </a:ext>
            </a:extLst>
          </p:cNvPr>
          <p:cNvSpPr txBox="1"/>
          <p:nvPr/>
        </p:nvSpPr>
        <p:spPr>
          <a:xfrm>
            <a:off x="111250" y="665476"/>
            <a:ext cx="8947414" cy="365124"/>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Table 12: South</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India Water Soluble Fertilizer Market Share, By </a:t>
            </a:r>
            <a:r>
              <a:rPr lang="en-IN" sz="1050" b="1" dirty="0">
                <a:solidFill>
                  <a:prstClr val="black"/>
                </a:solidFill>
                <a:latin typeface="Verdana" panose="020B0604030504040204" pitchFamily="34" charset="0"/>
                <a:ea typeface="Verdana" panose="020B0604030504040204" pitchFamily="34" charset="0"/>
                <a:cs typeface="Verdana" panose="020B0604030504040204" pitchFamily="34" charset="0"/>
              </a:rPr>
              <a:t>End Use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Value (USD Million) &amp; By Volume (</a:t>
            </a:r>
            <a:r>
              <a:rPr kumimoji="0" lang="en-US" sz="1050" b="1"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Kilotonnes</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2017-2035F</a:t>
            </a:r>
          </a:p>
        </p:txBody>
      </p:sp>
      <p:sp>
        <p:nvSpPr>
          <p:cNvPr id="5" name="TextBox 4">
            <a:extLst>
              <a:ext uri="{FF2B5EF4-FFF2-40B4-BE49-F238E27FC236}">
                <a16:creationId xmlns:a16="http://schemas.microsoft.com/office/drawing/2014/main" id="{FD2D314B-589A-44D9-9192-1DCED351BBC5}"/>
              </a:ext>
            </a:extLst>
          </p:cNvPr>
          <p:cNvSpPr txBox="1"/>
          <p:nvPr/>
        </p:nvSpPr>
        <p:spPr>
          <a:xfrm>
            <a:off x="7458390" y="6381306"/>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6" name="Table 5">
            <a:extLst>
              <a:ext uri="{FF2B5EF4-FFF2-40B4-BE49-F238E27FC236}">
                <a16:creationId xmlns:a16="http://schemas.microsoft.com/office/drawing/2014/main" id="{1A669993-7D58-4DD0-B0F0-D56068B89B6D}"/>
              </a:ext>
            </a:extLst>
          </p:cNvPr>
          <p:cNvGraphicFramePr>
            <a:graphicFrameLocks noGrp="1"/>
          </p:cNvGraphicFramePr>
          <p:nvPr/>
        </p:nvGraphicFramePr>
        <p:xfrm>
          <a:off x="111250" y="1303737"/>
          <a:ext cx="8794523" cy="4896419"/>
        </p:xfrm>
        <a:graphic>
          <a:graphicData uri="http://schemas.openxmlformats.org/drawingml/2006/table">
            <a:tbl>
              <a:tblPr>
                <a:tableStyleId>{5940675A-B579-460E-94D1-54222C63F5DA}</a:tableStyleId>
              </a:tblPr>
              <a:tblGrid>
                <a:gridCol w="1470154">
                  <a:extLst>
                    <a:ext uri="{9D8B030D-6E8A-4147-A177-3AD203B41FA5}">
                      <a16:colId xmlns:a16="http://schemas.microsoft.com/office/drawing/2014/main" val="2546617345"/>
                    </a:ext>
                  </a:extLst>
                </a:gridCol>
                <a:gridCol w="563413">
                  <a:extLst>
                    <a:ext uri="{9D8B030D-6E8A-4147-A177-3AD203B41FA5}">
                      <a16:colId xmlns:a16="http://schemas.microsoft.com/office/drawing/2014/main" val="82170870"/>
                    </a:ext>
                  </a:extLst>
                </a:gridCol>
                <a:gridCol w="563413">
                  <a:extLst>
                    <a:ext uri="{9D8B030D-6E8A-4147-A177-3AD203B41FA5}">
                      <a16:colId xmlns:a16="http://schemas.microsoft.com/office/drawing/2014/main" val="3380243027"/>
                    </a:ext>
                  </a:extLst>
                </a:gridCol>
                <a:gridCol w="563413">
                  <a:extLst>
                    <a:ext uri="{9D8B030D-6E8A-4147-A177-3AD203B41FA5}">
                      <a16:colId xmlns:a16="http://schemas.microsoft.com/office/drawing/2014/main" val="1124059270"/>
                    </a:ext>
                  </a:extLst>
                </a:gridCol>
                <a:gridCol w="563413">
                  <a:extLst>
                    <a:ext uri="{9D8B030D-6E8A-4147-A177-3AD203B41FA5}">
                      <a16:colId xmlns:a16="http://schemas.microsoft.com/office/drawing/2014/main" val="1570585755"/>
                    </a:ext>
                  </a:extLst>
                </a:gridCol>
                <a:gridCol w="563413">
                  <a:extLst>
                    <a:ext uri="{9D8B030D-6E8A-4147-A177-3AD203B41FA5}">
                      <a16:colId xmlns:a16="http://schemas.microsoft.com/office/drawing/2014/main" val="2200060425"/>
                    </a:ext>
                  </a:extLst>
                </a:gridCol>
                <a:gridCol w="563413">
                  <a:extLst>
                    <a:ext uri="{9D8B030D-6E8A-4147-A177-3AD203B41FA5}">
                      <a16:colId xmlns:a16="http://schemas.microsoft.com/office/drawing/2014/main" val="4288938939"/>
                    </a:ext>
                  </a:extLst>
                </a:gridCol>
                <a:gridCol w="563413">
                  <a:extLst>
                    <a:ext uri="{9D8B030D-6E8A-4147-A177-3AD203B41FA5}">
                      <a16:colId xmlns:a16="http://schemas.microsoft.com/office/drawing/2014/main" val="4085010043"/>
                    </a:ext>
                  </a:extLst>
                </a:gridCol>
                <a:gridCol w="563413">
                  <a:extLst>
                    <a:ext uri="{9D8B030D-6E8A-4147-A177-3AD203B41FA5}">
                      <a16:colId xmlns:a16="http://schemas.microsoft.com/office/drawing/2014/main" val="1088827350"/>
                    </a:ext>
                  </a:extLst>
                </a:gridCol>
                <a:gridCol w="563413">
                  <a:extLst>
                    <a:ext uri="{9D8B030D-6E8A-4147-A177-3AD203B41FA5}">
                      <a16:colId xmlns:a16="http://schemas.microsoft.com/office/drawing/2014/main" val="1888239691"/>
                    </a:ext>
                  </a:extLst>
                </a:gridCol>
                <a:gridCol w="563413">
                  <a:extLst>
                    <a:ext uri="{9D8B030D-6E8A-4147-A177-3AD203B41FA5}">
                      <a16:colId xmlns:a16="http://schemas.microsoft.com/office/drawing/2014/main" val="3167858240"/>
                    </a:ext>
                  </a:extLst>
                </a:gridCol>
                <a:gridCol w="563413">
                  <a:extLst>
                    <a:ext uri="{9D8B030D-6E8A-4147-A177-3AD203B41FA5}">
                      <a16:colId xmlns:a16="http://schemas.microsoft.com/office/drawing/2014/main" val="4235249343"/>
                    </a:ext>
                  </a:extLst>
                </a:gridCol>
                <a:gridCol w="563413">
                  <a:extLst>
                    <a:ext uri="{9D8B030D-6E8A-4147-A177-3AD203B41FA5}">
                      <a16:colId xmlns:a16="http://schemas.microsoft.com/office/drawing/2014/main" val="371118774"/>
                    </a:ext>
                  </a:extLst>
                </a:gridCol>
                <a:gridCol w="563413">
                  <a:extLst>
                    <a:ext uri="{9D8B030D-6E8A-4147-A177-3AD203B41FA5}">
                      <a16:colId xmlns:a16="http://schemas.microsoft.com/office/drawing/2014/main" val="1561842016"/>
                    </a:ext>
                  </a:extLst>
                </a:gridCol>
              </a:tblGrid>
              <a:tr h="445129">
                <a:tc gridSpan="2">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By Type</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hMerge="1">
                  <a:txBody>
                    <a:bodyPr/>
                    <a:lstStyle/>
                    <a:p>
                      <a:endParaRPr lang="en-IN"/>
                    </a:p>
                  </a:txBody>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2017</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2021</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2022E</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2023F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2024F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2026F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2027F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2028F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2029F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2030F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extLst>
                  <a:ext uri="{0D108BD9-81ED-4DB2-BD59-A6C34878D82A}">
                    <a16:rowId xmlns:a16="http://schemas.microsoft.com/office/drawing/2014/main" val="736095236"/>
                  </a:ext>
                </a:extLst>
              </a:tr>
              <a:tr h="445129">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Gardening &amp; Horticulture</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41.25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47.87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50.44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53.70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57.39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61.16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65.65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70.33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75.38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80.72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86.44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116.44</a:t>
                      </a:r>
                    </a:p>
                  </a:txBody>
                  <a:tcPr marL="9525" marR="9525" marT="9525" marB="0" anchor="ctr"/>
                </a:tc>
                <a:extLst>
                  <a:ext uri="{0D108BD9-81ED-4DB2-BD59-A6C34878D82A}">
                    <a16:rowId xmlns:a16="http://schemas.microsoft.com/office/drawing/2014/main" val="2833964604"/>
                  </a:ext>
                </a:extLst>
              </a:tr>
              <a:tr h="445129">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23.58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27.01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28.45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30.11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31.94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33.98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36.30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38.75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41.38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44.00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46.82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62.24</a:t>
                      </a:r>
                    </a:p>
                  </a:txBody>
                  <a:tcPr marL="9525" marR="9525" marT="9525" marB="0" anchor="ctr"/>
                </a:tc>
                <a:extLst>
                  <a:ext uri="{0D108BD9-81ED-4DB2-BD59-A6C34878D82A}">
                    <a16:rowId xmlns:a16="http://schemas.microsoft.com/office/drawing/2014/main" val="1372216856"/>
                  </a:ext>
                </a:extLst>
              </a:tr>
              <a:tr h="445129">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Foliage Crops</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18.40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21.33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22.50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23.96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25.63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27.32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29.30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31.41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33.63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35.97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38.45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51.51</a:t>
                      </a:r>
                    </a:p>
                  </a:txBody>
                  <a:tcPr marL="9525" marR="9525" marT="9525" marB="0" anchor="ctr"/>
                </a:tc>
                <a:extLst>
                  <a:ext uri="{0D108BD9-81ED-4DB2-BD59-A6C34878D82A}">
                    <a16:rowId xmlns:a16="http://schemas.microsoft.com/office/drawing/2014/main" val="2259304797"/>
                  </a:ext>
                </a:extLst>
              </a:tr>
              <a:tr h="445129">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9.06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10.37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10.93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11.57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12.30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13.10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13.98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14.96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15.95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16.95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18.00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23.81</a:t>
                      </a:r>
                    </a:p>
                  </a:txBody>
                  <a:tcPr marL="9525" marR="9525" marT="9525" marB="0" anchor="ctr"/>
                </a:tc>
                <a:extLst>
                  <a:ext uri="{0D108BD9-81ED-4DB2-BD59-A6C34878D82A}">
                    <a16:rowId xmlns:a16="http://schemas.microsoft.com/office/drawing/2014/main" val="3399116827"/>
                  </a:ext>
                </a:extLst>
              </a:tr>
              <a:tr h="445129">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Fruits &amp; Vegetable</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32.81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38.04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40.13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42.70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45.59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48.59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52.13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55.83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59.82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64.09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68.60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92.30</a:t>
                      </a:r>
                    </a:p>
                  </a:txBody>
                  <a:tcPr marL="9525" marR="9525" marT="9525" marB="0" anchor="ctr"/>
                </a:tc>
                <a:extLst>
                  <a:ext uri="{0D108BD9-81ED-4DB2-BD59-A6C34878D82A}">
                    <a16:rowId xmlns:a16="http://schemas.microsoft.com/office/drawing/2014/main" val="1110602595"/>
                  </a:ext>
                </a:extLst>
              </a:tr>
              <a:tr h="445129">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19.28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22.08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23.26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24.61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26.11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27.78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29.66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31.70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33.82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36.01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38.30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51.00</a:t>
                      </a:r>
                    </a:p>
                  </a:txBody>
                  <a:tcPr marL="9525" marR="9525" marT="9525" marB="0" anchor="ctr"/>
                </a:tc>
                <a:extLst>
                  <a:ext uri="{0D108BD9-81ED-4DB2-BD59-A6C34878D82A}">
                    <a16:rowId xmlns:a16="http://schemas.microsoft.com/office/drawing/2014/main" val="1316181384"/>
                  </a:ext>
                </a:extLst>
              </a:tr>
              <a:tr h="445129">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Field &amp; Cash Crops</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8.15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9.27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9.69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10.20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10.82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11.40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12.24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12.96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13.83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14.72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15.71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21.07</a:t>
                      </a:r>
                    </a:p>
                  </a:txBody>
                  <a:tcPr marL="9525" marR="9525" marT="9525" marB="0" anchor="ctr"/>
                </a:tc>
                <a:extLst>
                  <a:ext uri="{0D108BD9-81ED-4DB2-BD59-A6C34878D82A}">
                    <a16:rowId xmlns:a16="http://schemas.microsoft.com/office/drawing/2014/main" val="986280555"/>
                  </a:ext>
                </a:extLst>
              </a:tr>
              <a:tr h="445129">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4.51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5.06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5.29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5.55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5.88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6.18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6.61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7.03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7.47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7.93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8.41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11.11</a:t>
                      </a:r>
                    </a:p>
                  </a:txBody>
                  <a:tcPr marL="9525" marR="9525" marT="9525" marB="0" anchor="ctr"/>
                </a:tc>
                <a:extLst>
                  <a:ext uri="{0D108BD9-81ED-4DB2-BD59-A6C34878D82A}">
                    <a16:rowId xmlns:a16="http://schemas.microsoft.com/office/drawing/2014/main" val="1388743580"/>
                  </a:ext>
                </a:extLst>
              </a:tr>
              <a:tr h="445129">
                <a:tc rowSpan="2">
                  <a:txBody>
                    <a:bodyPr/>
                    <a:lstStyle/>
                    <a:p>
                      <a:pPr algn="ctr" fontAlgn="ctr"/>
                      <a:r>
                        <a:rPr lang="en-IN" sz="900" b="1" i="0" u="none" strike="noStrike" dirty="0">
                          <a:solidFill>
                            <a:srgbClr val="000000"/>
                          </a:solidFill>
                          <a:effectLst/>
                          <a:latin typeface="Verdana" panose="020B0604030504040204" pitchFamily="34" charset="0"/>
                          <a:ea typeface="Verdana" panose="020B0604030504040204" pitchFamily="34" charset="0"/>
                        </a:rPr>
                        <a:t>Total</a:t>
                      </a:r>
                    </a:p>
                  </a:txBody>
                  <a:tcPr marL="9525" marR="9525" marT="9525" marB="0" anchor="ct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100.60</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116.52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122.75</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130.55</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139.42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148.47</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159.32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170.53</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182.66</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195.50</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209.20</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281.32</a:t>
                      </a:r>
                    </a:p>
                  </a:txBody>
                  <a:tcPr marL="9525" marR="9525" marT="9525" marB="0" anchor="ctr"/>
                </a:tc>
                <a:extLst>
                  <a:ext uri="{0D108BD9-81ED-4DB2-BD59-A6C34878D82A}">
                    <a16:rowId xmlns:a16="http://schemas.microsoft.com/office/drawing/2014/main" val="892287102"/>
                  </a:ext>
                </a:extLst>
              </a:tr>
              <a:tr h="445129">
                <a:tc vMerge="1">
                  <a:txBody>
                    <a:bodyPr/>
                    <a:lstStyle/>
                    <a:p>
                      <a:endParaRPr lang="en-IN"/>
                    </a:p>
                  </a:txBody>
                  <a:tcP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56.44</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64.52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67.93</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71.84</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76.23</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81.05</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86.56</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92.44</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98.61</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104.88</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111.54</a:t>
                      </a:r>
                    </a:p>
                  </a:txBody>
                  <a:tcPr marL="9525" marR="9525" marT="9525" marB="0" anchor="ctr"/>
                </a:tc>
                <a:tc>
                  <a:txBody>
                    <a:bodyPr/>
                    <a:lstStyle/>
                    <a:p>
                      <a:pPr algn="ctr" fontAlgn="ctr"/>
                      <a:r>
                        <a:rPr lang="en-IN" sz="900" b="1" i="0" u="none" strike="noStrike" dirty="0">
                          <a:solidFill>
                            <a:srgbClr val="000000"/>
                          </a:solidFill>
                          <a:effectLst/>
                          <a:latin typeface="Verdana" panose="020B0604030504040204" pitchFamily="34" charset="0"/>
                          <a:ea typeface="Verdana" panose="020B0604030504040204" pitchFamily="34" charset="0"/>
                        </a:rPr>
                        <a:t>148.16</a:t>
                      </a:r>
                    </a:p>
                  </a:txBody>
                  <a:tcPr marL="9525" marR="9525" marT="9525" marB="0" anchor="ctr"/>
                </a:tc>
                <a:extLst>
                  <a:ext uri="{0D108BD9-81ED-4DB2-BD59-A6C34878D82A}">
                    <a16:rowId xmlns:a16="http://schemas.microsoft.com/office/drawing/2014/main" val="1430352171"/>
                  </a:ext>
                </a:extLst>
              </a:tr>
            </a:tbl>
          </a:graphicData>
        </a:graphic>
      </p:graphicFrame>
      <p:sp>
        <p:nvSpPr>
          <p:cNvPr id="2" name="Footer Placeholder 1">
            <a:extLst>
              <a:ext uri="{FF2B5EF4-FFF2-40B4-BE49-F238E27FC236}">
                <a16:creationId xmlns:a16="http://schemas.microsoft.com/office/drawing/2014/main" id="{4831205D-7FC1-437D-B06F-1F81B4D47221}"/>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7" name="Slide Number Placeholder 6">
            <a:extLst>
              <a:ext uri="{FF2B5EF4-FFF2-40B4-BE49-F238E27FC236}">
                <a16:creationId xmlns:a16="http://schemas.microsoft.com/office/drawing/2014/main" id="{A014AF51-B921-4789-8C12-F3489136B0FB}"/>
              </a:ext>
            </a:extLst>
          </p:cNvPr>
          <p:cNvSpPr>
            <a:spLocks noGrp="1"/>
          </p:cNvSpPr>
          <p:nvPr>
            <p:ph type="sldNum" sz="quarter" idx="7"/>
          </p:nvPr>
        </p:nvSpPr>
        <p:spPr/>
        <p:txBody>
          <a:bodyPr/>
          <a:lstStyle/>
          <a:p>
            <a:pPr marL="38100">
              <a:lnSpc>
                <a:spcPts val="1150"/>
              </a:lnSpc>
            </a:pPr>
            <a:r>
              <a:rPr lang="en-IN" dirty="0"/>
              <a:t>57</a:t>
            </a:r>
          </a:p>
        </p:txBody>
      </p:sp>
    </p:spTree>
    <p:extLst>
      <p:ext uri="{BB962C8B-B14F-4D97-AF65-F5344CB8AC3E}">
        <p14:creationId xmlns:p14="http://schemas.microsoft.com/office/powerpoint/2010/main" val="7470832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4294967295"/>
          </p:nvPr>
        </p:nvSpPr>
        <p:spPr>
          <a:xfrm>
            <a:off x="317395" y="177728"/>
            <a:ext cx="7862888" cy="246221"/>
          </a:xfrm>
        </p:spPr>
        <p:txBody>
          <a:bodyPr wrap="square" lIns="0" tIns="0" rIns="0" bIns="0">
            <a:spAutoFit/>
          </a:bodyPr>
          <a:lstStyle/>
          <a:p>
            <a:pPr algn="l" rtl="0"/>
            <a:r>
              <a:rPr lang="en-US" sz="1600" b="1" dirty="0">
                <a:solidFill>
                  <a:prstClr val="black"/>
                </a:solidFill>
                <a:latin typeface="Arial" panose="020B0604020202020204" pitchFamily="34" charset="0"/>
                <a:cs typeface="Arial" panose="020B0604020202020204" pitchFamily="34" charset="0"/>
              </a:rPr>
              <a:t>South India Water Soluble Fertilizer </a:t>
            </a:r>
            <a:r>
              <a:rPr lang="en-IN" sz="1600" b="1" dirty="0">
                <a:solidFill>
                  <a:prstClr val="black"/>
                </a:solidFill>
                <a:latin typeface="Arial" panose="020B0604020202020204" pitchFamily="34" charset="0"/>
                <a:cs typeface="Arial" panose="020B0604020202020204" pitchFamily="34" charset="0"/>
              </a:rPr>
              <a:t>Market Share, By Type</a:t>
            </a:r>
          </a:p>
        </p:txBody>
      </p:sp>
      <p:sp>
        <p:nvSpPr>
          <p:cNvPr id="8" name="Slide Number Placeholder 7">
            <a:extLst>
              <a:ext uri="{FF2B5EF4-FFF2-40B4-BE49-F238E27FC236}">
                <a16:creationId xmlns:a16="http://schemas.microsoft.com/office/drawing/2014/main" id="{0B961F7D-3BD9-44E7-9209-12390C56400D}"/>
              </a:ext>
            </a:extLst>
          </p:cNvPr>
          <p:cNvSpPr txBox="1">
            <a:spLocks/>
          </p:cNvSpPr>
          <p:nvPr/>
        </p:nvSpPr>
        <p:spPr>
          <a:xfrm>
            <a:off x="8679478" y="6581361"/>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52</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36F54838-DCC4-4118-A715-895564CAB047}"/>
              </a:ext>
            </a:extLst>
          </p:cNvPr>
          <p:cNvSpPr txBox="1"/>
          <p:nvPr/>
        </p:nvSpPr>
        <p:spPr>
          <a:xfrm>
            <a:off x="407585" y="512369"/>
            <a:ext cx="7772698" cy="292068"/>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34</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South India Water Soluble Fertilizer Market Share, By Type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 2017-2035F</a:t>
            </a:r>
          </a:p>
        </p:txBody>
      </p:sp>
      <p:sp>
        <p:nvSpPr>
          <p:cNvPr id="12" name="TextBox 11">
            <a:extLst>
              <a:ext uri="{FF2B5EF4-FFF2-40B4-BE49-F238E27FC236}">
                <a16:creationId xmlns:a16="http://schemas.microsoft.com/office/drawing/2014/main" id="{D7CC7456-CD95-4041-BAED-0CD33653F4CD}"/>
              </a:ext>
            </a:extLst>
          </p:cNvPr>
          <p:cNvSpPr txBox="1"/>
          <p:nvPr/>
        </p:nvSpPr>
        <p:spPr>
          <a:xfrm>
            <a:off x="7681092" y="6551257"/>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3" name="TextBox 12">
            <a:extLst>
              <a:ext uri="{FF2B5EF4-FFF2-40B4-BE49-F238E27FC236}">
                <a16:creationId xmlns:a16="http://schemas.microsoft.com/office/drawing/2014/main" id="{1B9D484A-AEF0-4991-A1E0-55D4E9B555E6}"/>
              </a:ext>
            </a:extLst>
          </p:cNvPr>
          <p:cNvSpPr txBox="1"/>
          <p:nvPr/>
        </p:nvSpPr>
        <p:spPr>
          <a:xfrm>
            <a:off x="7681091" y="3483539"/>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1" name="Chart 10">
            <a:extLst>
              <a:ext uri="{FF2B5EF4-FFF2-40B4-BE49-F238E27FC236}">
                <a16:creationId xmlns:a16="http://schemas.microsoft.com/office/drawing/2014/main" id="{22FFA94F-B932-4194-8C88-6302552F0C5C}"/>
              </a:ext>
            </a:extLst>
          </p:cNvPr>
          <p:cNvGraphicFramePr/>
          <p:nvPr>
            <p:extLst>
              <p:ext uri="{D42A27DB-BD31-4B8C-83A1-F6EECF244321}">
                <p14:modId xmlns:p14="http://schemas.microsoft.com/office/powerpoint/2010/main" val="1053316784"/>
              </p:ext>
            </p:extLst>
          </p:nvPr>
        </p:nvGraphicFramePr>
        <p:xfrm>
          <a:off x="260837" y="582460"/>
          <a:ext cx="8617334" cy="2870822"/>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9E8D76F0-9934-49EF-97D3-2D2AA4193588}"/>
              </a:ext>
            </a:extLst>
          </p:cNvPr>
          <p:cNvSpPr txBox="1"/>
          <p:nvPr/>
        </p:nvSpPr>
        <p:spPr>
          <a:xfrm>
            <a:off x="362490" y="3592646"/>
            <a:ext cx="7772698" cy="292068"/>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35</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South India Water Soluble Fertilizer Market Share, By End Use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 2017-2035F</a:t>
            </a:r>
          </a:p>
        </p:txBody>
      </p:sp>
      <p:graphicFrame>
        <p:nvGraphicFramePr>
          <p:cNvPr id="15" name="Chart 14">
            <a:extLst>
              <a:ext uri="{FF2B5EF4-FFF2-40B4-BE49-F238E27FC236}">
                <a16:creationId xmlns:a16="http://schemas.microsoft.com/office/drawing/2014/main" id="{72C400F0-BD0E-4402-9491-CA777836936C}"/>
              </a:ext>
            </a:extLst>
          </p:cNvPr>
          <p:cNvGraphicFramePr/>
          <p:nvPr>
            <p:extLst>
              <p:ext uri="{D42A27DB-BD31-4B8C-83A1-F6EECF244321}">
                <p14:modId xmlns:p14="http://schemas.microsoft.com/office/powerpoint/2010/main" val="1397647692"/>
              </p:ext>
            </p:extLst>
          </p:nvPr>
        </p:nvGraphicFramePr>
        <p:xfrm>
          <a:off x="239327" y="3693528"/>
          <a:ext cx="8660354" cy="2768073"/>
        </p:xfrm>
        <a:graphic>
          <a:graphicData uri="http://schemas.openxmlformats.org/drawingml/2006/chart">
            <c:chart xmlns:c="http://schemas.openxmlformats.org/drawingml/2006/chart" xmlns:r="http://schemas.openxmlformats.org/officeDocument/2006/relationships" r:id="rId4"/>
          </a:graphicData>
        </a:graphic>
      </p:graphicFrame>
      <p:sp>
        <p:nvSpPr>
          <p:cNvPr id="2" name="Footer Placeholder 1">
            <a:extLst>
              <a:ext uri="{FF2B5EF4-FFF2-40B4-BE49-F238E27FC236}">
                <a16:creationId xmlns:a16="http://schemas.microsoft.com/office/drawing/2014/main" id="{38561496-91D4-4DED-B9C2-47B5AC07C503}"/>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5" name="Slide Number Placeholder 4">
            <a:extLst>
              <a:ext uri="{FF2B5EF4-FFF2-40B4-BE49-F238E27FC236}">
                <a16:creationId xmlns:a16="http://schemas.microsoft.com/office/drawing/2014/main" id="{F038CB9E-E89F-4DD9-88DB-BA813F59A925}"/>
              </a:ext>
            </a:extLst>
          </p:cNvPr>
          <p:cNvSpPr>
            <a:spLocks noGrp="1"/>
          </p:cNvSpPr>
          <p:nvPr>
            <p:ph type="sldNum" sz="quarter" idx="7"/>
          </p:nvPr>
        </p:nvSpPr>
        <p:spPr/>
        <p:txBody>
          <a:bodyPr/>
          <a:lstStyle/>
          <a:p>
            <a:pPr marL="38100">
              <a:lnSpc>
                <a:spcPts val="1150"/>
              </a:lnSpc>
            </a:pPr>
            <a:r>
              <a:rPr lang="en-IN" dirty="0"/>
              <a:t>58</a:t>
            </a:r>
          </a:p>
        </p:txBody>
      </p:sp>
    </p:spTree>
    <p:extLst>
      <p:ext uri="{BB962C8B-B14F-4D97-AF65-F5344CB8AC3E}">
        <p14:creationId xmlns:p14="http://schemas.microsoft.com/office/powerpoint/2010/main" val="11677823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7FD6211-C904-4F69-9BFA-D33CB22FD4DD}"/>
              </a:ext>
            </a:extLst>
          </p:cNvPr>
          <p:cNvSpPr txBox="1">
            <a:spLocks/>
          </p:cNvSpPr>
          <p:nvPr/>
        </p:nvSpPr>
        <p:spPr>
          <a:xfrm>
            <a:off x="381000" y="155470"/>
            <a:ext cx="7863840" cy="246221"/>
          </a:xfrm>
          <a:prstGeom prst="rect">
            <a:avLst/>
          </a:prstGeom>
        </p:spPr>
        <p:txBody>
          <a:bodyPr wrap="square" lIns="0" tIns="0" rIns="0" bIns="0">
            <a:spAutoFit/>
          </a:bodyPr>
          <a:lstStyle>
            <a:lvl1pPr>
              <a:defRPr sz="1600" b="1" i="0">
                <a:solidFill>
                  <a:prstClr val="black"/>
                </a:solidFill>
                <a:latin typeface="Arial" panose="020B0604020202020204" pitchFamily="34" charset="0"/>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t>South India Water Soluble Fertilizer Market: Key Takeaways</a:t>
            </a:r>
          </a:p>
        </p:txBody>
      </p:sp>
      <p:sp>
        <p:nvSpPr>
          <p:cNvPr id="5" name="Slide Number Placeholder 7">
            <a:extLst>
              <a:ext uri="{FF2B5EF4-FFF2-40B4-BE49-F238E27FC236}">
                <a16:creationId xmlns:a16="http://schemas.microsoft.com/office/drawing/2014/main" id="{ABC03E15-064C-4A1A-9666-B15D7A1AE3E6}"/>
              </a:ext>
            </a:extLst>
          </p:cNvPr>
          <p:cNvSpPr txBox="1">
            <a:spLocks/>
          </p:cNvSpPr>
          <p:nvPr/>
        </p:nvSpPr>
        <p:spPr>
          <a:xfrm>
            <a:off x="8679482" y="658136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53</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Folded Corner 10">
            <a:extLst>
              <a:ext uri="{FF2B5EF4-FFF2-40B4-BE49-F238E27FC236}">
                <a16:creationId xmlns:a16="http://schemas.microsoft.com/office/drawing/2014/main" id="{C6E7B581-ED6B-4C2A-BE05-F698A75DD829}"/>
              </a:ext>
            </a:extLst>
          </p:cNvPr>
          <p:cNvSpPr/>
          <p:nvPr/>
        </p:nvSpPr>
        <p:spPr>
          <a:xfrm>
            <a:off x="241829" y="888200"/>
            <a:ext cx="8437653" cy="3150400"/>
          </a:xfrm>
          <a:prstGeom prst="foldedCorner">
            <a:avLst>
              <a:gd name="adj" fmla="val 11836"/>
            </a:avLst>
          </a:prstGeom>
          <a:solidFill>
            <a:schemeClr val="accent1">
              <a:lumMod val="40000"/>
              <a:lumOff val="60000"/>
            </a:schemeClr>
          </a:solidFill>
          <a:ln>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lnSpc>
                <a:spcPct val="150000"/>
              </a:lnSpc>
              <a:spcBef>
                <a:spcPts val="600"/>
              </a:spcBef>
              <a:buFont typeface="Arial" panose="020B0604020202020204" pitchFamily="34" charset="0"/>
              <a:buChar char="•"/>
            </a:pPr>
            <a:r>
              <a:rPr lang="en-IN" sz="1050" dirty="0">
                <a:solidFill>
                  <a:schemeClr val="tx1"/>
                </a:solidFill>
                <a:latin typeface="Verdana" panose="020B0604030504040204" pitchFamily="34" charset="0"/>
                <a:ea typeface="Verdana" panose="020B0604030504040204" pitchFamily="34" charset="0"/>
                <a:cs typeface="Verdana" panose="020B0604030504040204" pitchFamily="34" charset="0"/>
              </a:rPr>
              <a:t>Andhra Pradesh, Tamil Nadu, Karnataka, and Kerala are the most fertiliser-consuming states in the south zone. These four states account for roughly 26% of the country's total fertiliser use.</a:t>
            </a:r>
          </a:p>
          <a:p>
            <a:pPr marL="171450" indent="-171450" algn="just">
              <a:lnSpc>
                <a:spcPct val="150000"/>
              </a:lnSpc>
              <a:spcBef>
                <a:spcPts val="600"/>
              </a:spcBef>
              <a:buFont typeface="Arial" panose="020B0604020202020204" pitchFamily="34" charset="0"/>
              <a:buChar char="•"/>
            </a:pPr>
            <a:r>
              <a:rPr lang="en-IN" sz="1050" dirty="0">
                <a:solidFill>
                  <a:schemeClr val="tx1"/>
                </a:solidFill>
                <a:latin typeface="Verdana" panose="020B0604030504040204" pitchFamily="34" charset="0"/>
                <a:ea typeface="Verdana" panose="020B0604030504040204" pitchFamily="34" charset="0"/>
                <a:cs typeface="Verdana" panose="020B0604030504040204" pitchFamily="34" charset="0"/>
              </a:rPr>
              <a:t>Andhra Pradesh is in second place, accounting for 12% of total consumption in India, whereas Puducherry and the Andaman &amp; Nicobar Islands account for only 0.08 percent. In the south zone, soil fertility is low to medium in terms of N and P, and medium to high in terms of K. The zone's NPK utilisation ratio is 3.9:2.2:1. </a:t>
            </a:r>
          </a:p>
          <a:p>
            <a:pPr marL="171450" indent="-171450" algn="just">
              <a:lnSpc>
                <a:spcPct val="150000"/>
              </a:lnSpc>
              <a:spcBef>
                <a:spcPts val="600"/>
              </a:spcBef>
              <a:buFont typeface="Arial" panose="020B0604020202020204" pitchFamily="34" charset="0"/>
              <a:buChar char="•"/>
            </a:pPr>
            <a:r>
              <a:rPr lang="en-IN" sz="1050" dirty="0">
                <a:solidFill>
                  <a:schemeClr val="tx1"/>
                </a:solidFill>
                <a:latin typeface="Verdana" panose="020B0604030504040204" pitchFamily="34" charset="0"/>
                <a:ea typeface="Verdana" panose="020B0604030504040204" pitchFamily="34" charset="0"/>
                <a:cs typeface="Verdana" panose="020B0604030504040204" pitchFamily="34" charset="0"/>
              </a:rPr>
              <a:t>Gardening &amp; horticulture followed by Fruits and Vegetables are expected to lead the demand share for water soluble fertilizers in terms of consumption, whereas Foliage Crops is also likely to contribute to a sound extent to overall market e.g. banana, palm, ornamental plants, etc.</a:t>
            </a:r>
          </a:p>
          <a:p>
            <a:pPr marL="171450" indent="-171450" algn="just">
              <a:lnSpc>
                <a:spcPct val="150000"/>
              </a:lnSpc>
              <a:spcBef>
                <a:spcPts val="600"/>
              </a:spcBef>
              <a:buFont typeface="Arial" panose="020B0604020202020204" pitchFamily="34" charset="0"/>
              <a:buChar char="•"/>
            </a:pPr>
            <a:endParaRPr lang="en-IN" sz="105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150000"/>
              </a:lnSpc>
              <a:spcBef>
                <a:spcPts val="600"/>
              </a:spcBef>
              <a:buFont typeface="Arial" panose="020B0604020202020204" pitchFamily="34" charset="0"/>
              <a:buChar char="•"/>
            </a:pPr>
            <a:endParaRPr lang="en-IN" sz="105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2" name="Footer Placeholder 1">
            <a:extLst>
              <a:ext uri="{FF2B5EF4-FFF2-40B4-BE49-F238E27FC236}">
                <a16:creationId xmlns:a16="http://schemas.microsoft.com/office/drawing/2014/main" id="{1AF42EF2-F9DE-4BCE-B81B-F6750A5E874D}"/>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3" name="Slide Number Placeholder 2">
            <a:extLst>
              <a:ext uri="{FF2B5EF4-FFF2-40B4-BE49-F238E27FC236}">
                <a16:creationId xmlns:a16="http://schemas.microsoft.com/office/drawing/2014/main" id="{53696420-C4AC-401E-AFE7-5583EC67C01F}"/>
              </a:ext>
            </a:extLst>
          </p:cNvPr>
          <p:cNvSpPr>
            <a:spLocks noGrp="1"/>
          </p:cNvSpPr>
          <p:nvPr>
            <p:ph type="sldNum" sz="quarter" idx="7"/>
          </p:nvPr>
        </p:nvSpPr>
        <p:spPr/>
        <p:txBody>
          <a:bodyPr/>
          <a:lstStyle/>
          <a:p>
            <a:pPr marL="38100">
              <a:lnSpc>
                <a:spcPts val="1150"/>
              </a:lnSpc>
            </a:pPr>
            <a:r>
              <a:rPr lang="en-IN" dirty="0"/>
              <a:t>59</a:t>
            </a:r>
          </a:p>
        </p:txBody>
      </p:sp>
    </p:spTree>
    <p:extLst>
      <p:ext uri="{BB962C8B-B14F-4D97-AF65-F5344CB8AC3E}">
        <p14:creationId xmlns:p14="http://schemas.microsoft.com/office/powerpoint/2010/main" val="42359211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ext&#10;&#10;Description automatically generated">
            <a:extLst>
              <a:ext uri="{FF2B5EF4-FFF2-40B4-BE49-F238E27FC236}">
                <a16:creationId xmlns:a16="http://schemas.microsoft.com/office/drawing/2014/main" id="{45583966-5582-472F-BCE9-C17A7AE990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5154" y="0"/>
            <a:ext cx="2028825" cy="523875"/>
          </a:xfrm>
          <a:prstGeom prst="rect">
            <a:avLst/>
          </a:prstGeom>
        </p:spPr>
      </p:pic>
      <p:sp>
        <p:nvSpPr>
          <p:cNvPr id="3" name="object 3"/>
          <p:cNvSpPr txBox="1">
            <a:spLocks noGrp="1"/>
          </p:cNvSpPr>
          <p:nvPr>
            <p:ph type="title"/>
          </p:nvPr>
        </p:nvSpPr>
        <p:spPr>
          <a:xfrm>
            <a:off x="0" y="685800"/>
            <a:ext cx="9126511" cy="319318"/>
          </a:xfrm>
          <a:prstGeom prst="rect">
            <a:avLst/>
          </a:prstGeom>
        </p:spPr>
        <p:txBody>
          <a:bodyPr vert="horz" wrap="square" lIns="0" tIns="11430" rIns="0" bIns="0" rtlCol="0">
            <a:spAutoFit/>
          </a:bodyPr>
          <a:lstStyle/>
          <a:p>
            <a:pPr marL="12700" algn="ctr">
              <a:lnSpc>
                <a:spcPct val="100000"/>
              </a:lnSpc>
              <a:spcBef>
                <a:spcPts val="90"/>
              </a:spcBef>
              <a:tabLst>
                <a:tab pos="3808095" algn="l"/>
              </a:tabLst>
            </a:pPr>
            <a:r>
              <a:rPr lang="en-US" sz="2000" spc="-30" dirty="0">
                <a:solidFill>
                  <a:schemeClr val="tx1"/>
                </a:solidFill>
                <a:latin typeface="Arial"/>
                <a:cs typeface="Arial"/>
              </a:rPr>
              <a:t>North India WSF Market Outlook (2022-2035)</a:t>
            </a:r>
          </a:p>
        </p:txBody>
      </p:sp>
      <p:pic>
        <p:nvPicPr>
          <p:cNvPr id="5" name="Picture 4" descr="Rows of plants in rows&#10;&#10;Description automatically generated with low confidence">
            <a:extLst>
              <a:ext uri="{FF2B5EF4-FFF2-40B4-BE49-F238E27FC236}">
                <a16:creationId xmlns:a16="http://schemas.microsoft.com/office/drawing/2014/main" id="{703ABAC9-410A-417C-B3FE-AFE405B4BCED}"/>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810000" y="1570269"/>
            <a:ext cx="4956615" cy="3717461"/>
          </a:xfrm>
          <a:prstGeom prst="rect">
            <a:avLst/>
          </a:prstGeom>
          <a:scene3d>
            <a:camera prst="orthographicFront"/>
            <a:lightRig rig="threePt" dir="t"/>
          </a:scene3d>
          <a:sp3d>
            <a:bevelT w="165100" prst="coolSlant"/>
          </a:sp3d>
        </p:spPr>
      </p:pic>
      <p:grpSp>
        <p:nvGrpSpPr>
          <p:cNvPr id="2" name="Group 1">
            <a:extLst>
              <a:ext uri="{FF2B5EF4-FFF2-40B4-BE49-F238E27FC236}">
                <a16:creationId xmlns:a16="http://schemas.microsoft.com/office/drawing/2014/main" id="{C66EAE94-2325-49ED-B7A9-E4B13892A6F0}"/>
              </a:ext>
            </a:extLst>
          </p:cNvPr>
          <p:cNvGrpSpPr/>
          <p:nvPr/>
        </p:nvGrpSpPr>
        <p:grpSpPr>
          <a:xfrm>
            <a:off x="409864" y="1841074"/>
            <a:ext cx="2942936" cy="3035726"/>
            <a:chOff x="842605" y="1906632"/>
            <a:chExt cx="1342243" cy="1391527"/>
          </a:xfrm>
        </p:grpSpPr>
        <p:sp>
          <p:nvSpPr>
            <p:cNvPr id="33" name="Freeform 10">
              <a:extLst>
                <a:ext uri="{FF2B5EF4-FFF2-40B4-BE49-F238E27FC236}">
                  <a16:creationId xmlns:a16="http://schemas.microsoft.com/office/drawing/2014/main" id="{FBC90933-903E-48F6-BCF1-203B17C805EF}"/>
                </a:ext>
              </a:extLst>
            </p:cNvPr>
            <p:cNvSpPr>
              <a:spLocks/>
            </p:cNvSpPr>
            <p:nvPr/>
          </p:nvSpPr>
          <p:spPr bwMode="auto">
            <a:xfrm>
              <a:off x="1311438" y="2622958"/>
              <a:ext cx="873410" cy="675201"/>
            </a:xfrm>
            <a:custGeom>
              <a:avLst/>
              <a:gdLst>
                <a:gd name="T0" fmla="*/ 0 w 3670"/>
                <a:gd name="T1" fmla="*/ 0 h 3530"/>
                <a:gd name="T2" fmla="*/ 0 w 3670"/>
                <a:gd name="T3" fmla="*/ 0 h 3530"/>
                <a:gd name="T4" fmla="*/ 0 w 3670"/>
                <a:gd name="T5" fmla="*/ 0 h 3530"/>
                <a:gd name="T6" fmla="*/ 0 w 3670"/>
                <a:gd name="T7" fmla="*/ 0 h 3530"/>
                <a:gd name="T8" fmla="*/ 0 w 3670"/>
                <a:gd name="T9" fmla="*/ 0 h 3530"/>
                <a:gd name="T10" fmla="*/ 0 w 3670"/>
                <a:gd name="T11" fmla="*/ 0 h 3530"/>
                <a:gd name="T12" fmla="*/ 0 w 3670"/>
                <a:gd name="T13" fmla="*/ 0 h 3530"/>
                <a:gd name="T14" fmla="*/ 0 w 3670"/>
                <a:gd name="T15" fmla="*/ 0 h 3530"/>
                <a:gd name="T16" fmla="*/ 0 w 3670"/>
                <a:gd name="T17" fmla="*/ 0 h 3530"/>
                <a:gd name="T18" fmla="*/ 0 w 3670"/>
                <a:gd name="T19" fmla="*/ 0 h 3530"/>
                <a:gd name="T20" fmla="*/ 0 w 3670"/>
                <a:gd name="T21" fmla="*/ 0 h 3530"/>
                <a:gd name="T22" fmla="*/ 0 w 3670"/>
                <a:gd name="T23" fmla="*/ 0 h 3530"/>
                <a:gd name="T24" fmla="*/ 0 w 3670"/>
                <a:gd name="T25" fmla="*/ 0 h 3530"/>
                <a:gd name="T26" fmla="*/ 0 w 3670"/>
                <a:gd name="T27" fmla="*/ 0 h 3530"/>
                <a:gd name="T28" fmla="*/ 0 w 3670"/>
                <a:gd name="T29" fmla="*/ 0 h 3530"/>
                <a:gd name="T30" fmla="*/ 0 w 3670"/>
                <a:gd name="T31" fmla="*/ 0 h 3530"/>
                <a:gd name="T32" fmla="*/ 0 w 3670"/>
                <a:gd name="T33" fmla="*/ 0 h 3530"/>
                <a:gd name="T34" fmla="*/ 0 w 3670"/>
                <a:gd name="T35" fmla="*/ 0 h 3530"/>
                <a:gd name="T36" fmla="*/ 0 w 3670"/>
                <a:gd name="T37" fmla="*/ 0 h 3530"/>
                <a:gd name="T38" fmla="*/ 0 w 3670"/>
                <a:gd name="T39" fmla="*/ 0 h 3530"/>
                <a:gd name="T40" fmla="*/ 0 w 3670"/>
                <a:gd name="T41" fmla="*/ 0 h 3530"/>
                <a:gd name="T42" fmla="*/ 0 w 3670"/>
                <a:gd name="T43" fmla="*/ 0 h 3530"/>
                <a:gd name="T44" fmla="*/ 0 w 3670"/>
                <a:gd name="T45" fmla="*/ 0 h 3530"/>
                <a:gd name="T46" fmla="*/ 0 w 3670"/>
                <a:gd name="T47" fmla="*/ 0 h 3530"/>
                <a:gd name="T48" fmla="*/ 0 w 3670"/>
                <a:gd name="T49" fmla="*/ 0 h 3530"/>
                <a:gd name="T50" fmla="*/ 0 w 3670"/>
                <a:gd name="T51" fmla="*/ 0 h 3530"/>
                <a:gd name="T52" fmla="*/ 0 w 3670"/>
                <a:gd name="T53" fmla="*/ 0 h 3530"/>
                <a:gd name="T54" fmla="*/ 0 w 3670"/>
                <a:gd name="T55" fmla="*/ 0 h 3530"/>
                <a:gd name="T56" fmla="*/ 0 w 3670"/>
                <a:gd name="T57" fmla="*/ 0 h 3530"/>
                <a:gd name="T58" fmla="*/ 0 w 3670"/>
                <a:gd name="T59" fmla="*/ 0 h 3530"/>
                <a:gd name="T60" fmla="*/ 0 w 3670"/>
                <a:gd name="T61" fmla="*/ 0 h 3530"/>
                <a:gd name="T62" fmla="*/ 0 w 3670"/>
                <a:gd name="T63" fmla="*/ 0 h 3530"/>
                <a:gd name="T64" fmla="*/ 0 w 3670"/>
                <a:gd name="T65" fmla="*/ 0 h 3530"/>
                <a:gd name="T66" fmla="*/ 0 w 3670"/>
                <a:gd name="T67" fmla="*/ 0 h 3530"/>
                <a:gd name="T68" fmla="*/ 0 w 3670"/>
                <a:gd name="T69" fmla="*/ 0 h 3530"/>
                <a:gd name="T70" fmla="*/ 0 w 3670"/>
                <a:gd name="T71" fmla="*/ 0 h 3530"/>
                <a:gd name="T72" fmla="*/ 0 w 3670"/>
                <a:gd name="T73" fmla="*/ 0 h 3530"/>
                <a:gd name="T74" fmla="*/ 0 w 3670"/>
                <a:gd name="T75" fmla="*/ 0 h 3530"/>
                <a:gd name="T76" fmla="*/ 0 w 3670"/>
                <a:gd name="T77" fmla="*/ 0 h 3530"/>
                <a:gd name="T78" fmla="*/ 0 w 3670"/>
                <a:gd name="T79" fmla="*/ 0 h 3530"/>
                <a:gd name="T80" fmla="*/ 0 w 3670"/>
                <a:gd name="T81" fmla="*/ 0 h 3530"/>
                <a:gd name="T82" fmla="*/ 0 w 3670"/>
                <a:gd name="T83" fmla="*/ 0 h 3530"/>
                <a:gd name="T84" fmla="*/ 0 w 3670"/>
                <a:gd name="T85" fmla="*/ 0 h 3530"/>
                <a:gd name="T86" fmla="*/ 0 w 3670"/>
                <a:gd name="T87" fmla="*/ 0 h 3530"/>
                <a:gd name="T88" fmla="*/ 0 w 3670"/>
                <a:gd name="T89" fmla="*/ 0 h 3530"/>
                <a:gd name="T90" fmla="*/ 0 w 3670"/>
                <a:gd name="T91" fmla="*/ 0 h 3530"/>
                <a:gd name="T92" fmla="*/ 0 w 3670"/>
                <a:gd name="T93" fmla="*/ 0 h 3530"/>
                <a:gd name="T94" fmla="*/ 0 w 3670"/>
                <a:gd name="T95" fmla="*/ 0 h 3530"/>
                <a:gd name="T96" fmla="*/ 0 w 3670"/>
                <a:gd name="T97" fmla="*/ 0 h 3530"/>
                <a:gd name="T98" fmla="*/ 0 w 3670"/>
                <a:gd name="T99" fmla="*/ 0 h 3530"/>
                <a:gd name="T100" fmla="*/ 0 w 3670"/>
                <a:gd name="T101" fmla="*/ 0 h 3530"/>
                <a:gd name="T102" fmla="*/ 0 w 3670"/>
                <a:gd name="T103" fmla="*/ 0 h 353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670" h="3530">
                  <a:moveTo>
                    <a:pt x="120" y="1401"/>
                  </a:moveTo>
                  <a:lnTo>
                    <a:pt x="105" y="1506"/>
                  </a:lnTo>
                  <a:lnTo>
                    <a:pt x="235" y="1673"/>
                  </a:lnTo>
                  <a:lnTo>
                    <a:pt x="211" y="1815"/>
                  </a:lnTo>
                  <a:lnTo>
                    <a:pt x="161" y="1968"/>
                  </a:lnTo>
                  <a:lnTo>
                    <a:pt x="331" y="1896"/>
                  </a:lnTo>
                  <a:lnTo>
                    <a:pt x="431" y="1909"/>
                  </a:lnTo>
                  <a:lnTo>
                    <a:pt x="506" y="1864"/>
                  </a:lnTo>
                  <a:lnTo>
                    <a:pt x="517" y="1936"/>
                  </a:lnTo>
                  <a:lnTo>
                    <a:pt x="705" y="1936"/>
                  </a:lnTo>
                  <a:lnTo>
                    <a:pt x="886" y="1984"/>
                  </a:lnTo>
                  <a:lnTo>
                    <a:pt x="946" y="2104"/>
                  </a:lnTo>
                  <a:lnTo>
                    <a:pt x="961" y="2248"/>
                  </a:lnTo>
                  <a:lnTo>
                    <a:pt x="898" y="2367"/>
                  </a:lnTo>
                  <a:lnTo>
                    <a:pt x="842" y="2493"/>
                  </a:lnTo>
                  <a:lnTo>
                    <a:pt x="767" y="2611"/>
                  </a:lnTo>
                  <a:lnTo>
                    <a:pt x="631" y="2584"/>
                  </a:lnTo>
                  <a:lnTo>
                    <a:pt x="554" y="2692"/>
                  </a:lnTo>
                  <a:lnTo>
                    <a:pt x="565" y="2866"/>
                  </a:lnTo>
                  <a:lnTo>
                    <a:pt x="510" y="2985"/>
                  </a:lnTo>
                  <a:lnTo>
                    <a:pt x="535" y="3164"/>
                  </a:lnTo>
                  <a:lnTo>
                    <a:pt x="599" y="3284"/>
                  </a:lnTo>
                  <a:lnTo>
                    <a:pt x="689" y="3258"/>
                  </a:lnTo>
                  <a:lnTo>
                    <a:pt x="776" y="3345"/>
                  </a:lnTo>
                  <a:lnTo>
                    <a:pt x="887" y="3314"/>
                  </a:lnTo>
                  <a:lnTo>
                    <a:pt x="901" y="3162"/>
                  </a:lnTo>
                  <a:lnTo>
                    <a:pt x="796" y="3140"/>
                  </a:lnTo>
                  <a:lnTo>
                    <a:pt x="791" y="3032"/>
                  </a:lnTo>
                  <a:lnTo>
                    <a:pt x="766" y="2908"/>
                  </a:lnTo>
                  <a:lnTo>
                    <a:pt x="677" y="2761"/>
                  </a:lnTo>
                  <a:lnTo>
                    <a:pt x="737" y="2673"/>
                  </a:lnTo>
                  <a:lnTo>
                    <a:pt x="848" y="2655"/>
                  </a:lnTo>
                  <a:lnTo>
                    <a:pt x="883" y="2763"/>
                  </a:lnTo>
                  <a:lnTo>
                    <a:pt x="1019" y="2851"/>
                  </a:lnTo>
                  <a:lnTo>
                    <a:pt x="1150" y="2766"/>
                  </a:lnTo>
                  <a:lnTo>
                    <a:pt x="1135" y="2883"/>
                  </a:lnTo>
                  <a:lnTo>
                    <a:pt x="1346" y="2841"/>
                  </a:lnTo>
                  <a:lnTo>
                    <a:pt x="1411" y="2760"/>
                  </a:lnTo>
                  <a:lnTo>
                    <a:pt x="1555" y="2701"/>
                  </a:lnTo>
                  <a:lnTo>
                    <a:pt x="1604" y="2791"/>
                  </a:lnTo>
                  <a:lnTo>
                    <a:pt x="1574" y="2887"/>
                  </a:lnTo>
                  <a:lnTo>
                    <a:pt x="1669" y="2910"/>
                  </a:lnTo>
                  <a:lnTo>
                    <a:pt x="1845" y="2821"/>
                  </a:lnTo>
                  <a:lnTo>
                    <a:pt x="1855" y="2958"/>
                  </a:lnTo>
                  <a:lnTo>
                    <a:pt x="1994" y="2960"/>
                  </a:lnTo>
                  <a:lnTo>
                    <a:pt x="2072" y="2824"/>
                  </a:lnTo>
                  <a:lnTo>
                    <a:pt x="2185" y="2811"/>
                  </a:lnTo>
                  <a:lnTo>
                    <a:pt x="2249" y="2908"/>
                  </a:lnTo>
                  <a:lnTo>
                    <a:pt x="2392" y="2952"/>
                  </a:lnTo>
                  <a:lnTo>
                    <a:pt x="2578" y="3138"/>
                  </a:lnTo>
                  <a:lnTo>
                    <a:pt x="2740" y="3075"/>
                  </a:lnTo>
                  <a:lnTo>
                    <a:pt x="2791" y="3150"/>
                  </a:lnTo>
                  <a:lnTo>
                    <a:pt x="2744" y="3230"/>
                  </a:lnTo>
                  <a:lnTo>
                    <a:pt x="2786" y="3270"/>
                  </a:lnTo>
                  <a:lnTo>
                    <a:pt x="2741" y="3387"/>
                  </a:lnTo>
                  <a:lnTo>
                    <a:pt x="2816" y="3485"/>
                  </a:lnTo>
                  <a:lnTo>
                    <a:pt x="2920" y="3530"/>
                  </a:lnTo>
                  <a:lnTo>
                    <a:pt x="3031" y="3485"/>
                  </a:lnTo>
                  <a:lnTo>
                    <a:pt x="3090" y="3405"/>
                  </a:lnTo>
                  <a:lnTo>
                    <a:pt x="3115" y="3215"/>
                  </a:lnTo>
                  <a:lnTo>
                    <a:pt x="3175" y="3150"/>
                  </a:lnTo>
                  <a:lnTo>
                    <a:pt x="3090" y="2990"/>
                  </a:lnTo>
                  <a:lnTo>
                    <a:pt x="3040" y="2881"/>
                  </a:lnTo>
                  <a:lnTo>
                    <a:pt x="3075" y="2761"/>
                  </a:lnTo>
                  <a:lnTo>
                    <a:pt x="3280" y="2641"/>
                  </a:lnTo>
                  <a:lnTo>
                    <a:pt x="3445" y="2491"/>
                  </a:lnTo>
                  <a:lnTo>
                    <a:pt x="3655" y="2491"/>
                  </a:lnTo>
                  <a:lnTo>
                    <a:pt x="3670" y="2406"/>
                  </a:lnTo>
                  <a:lnTo>
                    <a:pt x="3420" y="2316"/>
                  </a:lnTo>
                  <a:lnTo>
                    <a:pt x="3450" y="2151"/>
                  </a:lnTo>
                  <a:lnTo>
                    <a:pt x="3330" y="2116"/>
                  </a:lnTo>
                  <a:lnTo>
                    <a:pt x="3415" y="2026"/>
                  </a:lnTo>
                  <a:lnTo>
                    <a:pt x="3570" y="2011"/>
                  </a:lnTo>
                  <a:lnTo>
                    <a:pt x="3420" y="1881"/>
                  </a:lnTo>
                  <a:lnTo>
                    <a:pt x="3329" y="1732"/>
                  </a:lnTo>
                  <a:lnTo>
                    <a:pt x="3287" y="1579"/>
                  </a:lnTo>
                  <a:lnTo>
                    <a:pt x="3149" y="1546"/>
                  </a:lnTo>
                  <a:lnTo>
                    <a:pt x="3056" y="1625"/>
                  </a:lnTo>
                  <a:lnTo>
                    <a:pt x="2776" y="1522"/>
                  </a:lnTo>
                  <a:lnTo>
                    <a:pt x="2740" y="1430"/>
                  </a:lnTo>
                  <a:lnTo>
                    <a:pt x="2624" y="1447"/>
                  </a:lnTo>
                  <a:lnTo>
                    <a:pt x="2440" y="1326"/>
                  </a:lnTo>
                  <a:lnTo>
                    <a:pt x="2354" y="1381"/>
                  </a:lnTo>
                  <a:lnTo>
                    <a:pt x="1939" y="1067"/>
                  </a:lnTo>
                  <a:lnTo>
                    <a:pt x="1457" y="872"/>
                  </a:lnTo>
                  <a:lnTo>
                    <a:pt x="1185" y="811"/>
                  </a:lnTo>
                  <a:lnTo>
                    <a:pt x="970" y="706"/>
                  </a:lnTo>
                  <a:lnTo>
                    <a:pt x="825" y="601"/>
                  </a:lnTo>
                  <a:lnTo>
                    <a:pt x="882" y="509"/>
                  </a:lnTo>
                  <a:lnTo>
                    <a:pt x="735" y="452"/>
                  </a:lnTo>
                  <a:lnTo>
                    <a:pt x="645" y="352"/>
                  </a:lnTo>
                  <a:lnTo>
                    <a:pt x="475" y="447"/>
                  </a:lnTo>
                  <a:lnTo>
                    <a:pt x="355" y="352"/>
                  </a:lnTo>
                  <a:lnTo>
                    <a:pt x="355" y="257"/>
                  </a:lnTo>
                  <a:lnTo>
                    <a:pt x="402" y="80"/>
                  </a:lnTo>
                  <a:lnTo>
                    <a:pt x="247" y="0"/>
                  </a:lnTo>
                  <a:lnTo>
                    <a:pt x="195" y="112"/>
                  </a:lnTo>
                  <a:lnTo>
                    <a:pt x="75" y="217"/>
                  </a:lnTo>
                  <a:lnTo>
                    <a:pt x="0" y="397"/>
                  </a:lnTo>
                  <a:lnTo>
                    <a:pt x="30" y="577"/>
                  </a:lnTo>
                  <a:lnTo>
                    <a:pt x="60" y="751"/>
                  </a:lnTo>
                  <a:lnTo>
                    <a:pt x="48" y="798"/>
                  </a:lnTo>
                  <a:lnTo>
                    <a:pt x="91" y="848"/>
                  </a:lnTo>
                  <a:lnTo>
                    <a:pt x="117" y="902"/>
                  </a:lnTo>
                  <a:lnTo>
                    <a:pt x="127" y="977"/>
                  </a:lnTo>
                  <a:lnTo>
                    <a:pt x="210" y="1096"/>
                  </a:lnTo>
                  <a:lnTo>
                    <a:pt x="208" y="1220"/>
                  </a:lnTo>
                  <a:lnTo>
                    <a:pt x="120" y="1401"/>
                  </a:lnTo>
                  <a:close/>
                </a:path>
              </a:pathLst>
            </a:custGeom>
            <a:solidFill>
              <a:schemeClr val="accent2">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charset="0"/>
                <a:ea typeface="等线" panose="02010600030101010101" pitchFamily="2" charset="-122"/>
                <a:cs typeface="+mn-cs"/>
              </a:endParaRPr>
            </a:p>
          </p:txBody>
        </p:sp>
        <p:sp>
          <p:nvSpPr>
            <p:cNvPr id="35" name="Freeform 12">
              <a:extLst>
                <a:ext uri="{FF2B5EF4-FFF2-40B4-BE49-F238E27FC236}">
                  <a16:creationId xmlns:a16="http://schemas.microsoft.com/office/drawing/2014/main" id="{7479E0E5-2EAD-4810-AFCB-A666B534361D}"/>
                </a:ext>
              </a:extLst>
            </p:cNvPr>
            <p:cNvSpPr>
              <a:spLocks/>
            </p:cNvSpPr>
            <p:nvPr/>
          </p:nvSpPr>
          <p:spPr bwMode="auto">
            <a:xfrm>
              <a:off x="1369745" y="2509149"/>
              <a:ext cx="387918" cy="280219"/>
            </a:xfrm>
            <a:custGeom>
              <a:avLst/>
              <a:gdLst>
                <a:gd name="T0" fmla="*/ 0 w 1628"/>
                <a:gd name="T1" fmla="*/ 0 h 1466"/>
                <a:gd name="T2" fmla="*/ 0 w 1628"/>
                <a:gd name="T3" fmla="*/ 0 h 1466"/>
                <a:gd name="T4" fmla="*/ 0 w 1628"/>
                <a:gd name="T5" fmla="*/ 0 h 1466"/>
                <a:gd name="T6" fmla="*/ 0 w 1628"/>
                <a:gd name="T7" fmla="*/ 0 h 1466"/>
                <a:gd name="T8" fmla="*/ 0 w 1628"/>
                <a:gd name="T9" fmla="*/ 0 h 1466"/>
                <a:gd name="T10" fmla="*/ 0 w 1628"/>
                <a:gd name="T11" fmla="*/ 0 h 1466"/>
                <a:gd name="T12" fmla="*/ 0 w 1628"/>
                <a:gd name="T13" fmla="*/ 0 h 1466"/>
                <a:gd name="T14" fmla="*/ 0 w 1628"/>
                <a:gd name="T15" fmla="*/ 0 h 1466"/>
                <a:gd name="T16" fmla="*/ 0 w 1628"/>
                <a:gd name="T17" fmla="*/ 0 h 1466"/>
                <a:gd name="T18" fmla="*/ 0 w 1628"/>
                <a:gd name="T19" fmla="*/ 0 h 1466"/>
                <a:gd name="T20" fmla="*/ 0 w 1628"/>
                <a:gd name="T21" fmla="*/ 0 h 1466"/>
                <a:gd name="T22" fmla="*/ 0 w 1628"/>
                <a:gd name="T23" fmla="*/ 0 h 1466"/>
                <a:gd name="T24" fmla="*/ 0 w 1628"/>
                <a:gd name="T25" fmla="*/ 0 h 1466"/>
                <a:gd name="T26" fmla="*/ 0 w 1628"/>
                <a:gd name="T27" fmla="*/ 0 h 1466"/>
                <a:gd name="T28" fmla="*/ 0 w 1628"/>
                <a:gd name="T29" fmla="*/ 0 h 1466"/>
                <a:gd name="T30" fmla="*/ 0 w 1628"/>
                <a:gd name="T31" fmla="*/ 0 h 1466"/>
                <a:gd name="T32" fmla="*/ 0 w 1628"/>
                <a:gd name="T33" fmla="*/ 0 h 1466"/>
                <a:gd name="T34" fmla="*/ 0 w 1628"/>
                <a:gd name="T35" fmla="*/ 0 h 1466"/>
                <a:gd name="T36" fmla="*/ 0 w 1628"/>
                <a:gd name="T37" fmla="*/ 0 h 1466"/>
                <a:gd name="T38" fmla="*/ 0 w 1628"/>
                <a:gd name="T39" fmla="*/ 0 h 1466"/>
                <a:gd name="T40" fmla="*/ 0 w 1628"/>
                <a:gd name="T41" fmla="*/ 0 h 1466"/>
                <a:gd name="T42" fmla="*/ 0 w 1628"/>
                <a:gd name="T43" fmla="*/ 0 h 1466"/>
                <a:gd name="T44" fmla="*/ 0 w 1628"/>
                <a:gd name="T45" fmla="*/ 0 h 1466"/>
                <a:gd name="T46" fmla="*/ 0 w 1628"/>
                <a:gd name="T47" fmla="*/ 0 h 1466"/>
                <a:gd name="T48" fmla="*/ 0 w 1628"/>
                <a:gd name="T49" fmla="*/ 0 h 1466"/>
                <a:gd name="T50" fmla="*/ 0 w 1628"/>
                <a:gd name="T51" fmla="*/ 0 h 1466"/>
                <a:gd name="T52" fmla="*/ 0 w 1628"/>
                <a:gd name="T53" fmla="*/ 0 h 1466"/>
                <a:gd name="T54" fmla="*/ 0 w 1628"/>
                <a:gd name="T55" fmla="*/ 0 h 1466"/>
                <a:gd name="T56" fmla="*/ 0 w 1628"/>
                <a:gd name="T57" fmla="*/ 0 h 1466"/>
                <a:gd name="T58" fmla="*/ 0 w 1628"/>
                <a:gd name="T59" fmla="*/ 0 h 1466"/>
                <a:gd name="T60" fmla="*/ 0 w 1628"/>
                <a:gd name="T61" fmla="*/ 0 h 1466"/>
                <a:gd name="T62" fmla="*/ 0 w 1628"/>
                <a:gd name="T63" fmla="*/ 0 h 1466"/>
                <a:gd name="T64" fmla="*/ 0 w 1628"/>
                <a:gd name="T65" fmla="*/ 0 h 1466"/>
                <a:gd name="T66" fmla="*/ 0 w 1628"/>
                <a:gd name="T67" fmla="*/ 0 h 1466"/>
                <a:gd name="T68" fmla="*/ 0 w 1628"/>
                <a:gd name="T69" fmla="*/ 0 h 1466"/>
                <a:gd name="T70" fmla="*/ 0 w 1628"/>
                <a:gd name="T71" fmla="*/ 0 h 146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628" h="1466">
                  <a:moveTo>
                    <a:pt x="0" y="592"/>
                  </a:moveTo>
                  <a:lnTo>
                    <a:pt x="108" y="510"/>
                  </a:lnTo>
                  <a:lnTo>
                    <a:pt x="93" y="405"/>
                  </a:lnTo>
                  <a:lnTo>
                    <a:pt x="108" y="235"/>
                  </a:lnTo>
                  <a:lnTo>
                    <a:pt x="203" y="160"/>
                  </a:lnTo>
                  <a:lnTo>
                    <a:pt x="378" y="101"/>
                  </a:lnTo>
                  <a:lnTo>
                    <a:pt x="535" y="146"/>
                  </a:lnTo>
                  <a:lnTo>
                    <a:pt x="608" y="195"/>
                  </a:lnTo>
                  <a:lnTo>
                    <a:pt x="697" y="191"/>
                  </a:lnTo>
                  <a:lnTo>
                    <a:pt x="624" y="61"/>
                  </a:lnTo>
                  <a:lnTo>
                    <a:pt x="743" y="0"/>
                  </a:lnTo>
                  <a:lnTo>
                    <a:pt x="818" y="60"/>
                  </a:lnTo>
                  <a:lnTo>
                    <a:pt x="848" y="150"/>
                  </a:lnTo>
                  <a:lnTo>
                    <a:pt x="948" y="240"/>
                  </a:lnTo>
                  <a:lnTo>
                    <a:pt x="1143" y="280"/>
                  </a:lnTo>
                  <a:lnTo>
                    <a:pt x="1278" y="385"/>
                  </a:lnTo>
                  <a:lnTo>
                    <a:pt x="1278" y="505"/>
                  </a:lnTo>
                  <a:lnTo>
                    <a:pt x="1488" y="525"/>
                  </a:lnTo>
                  <a:lnTo>
                    <a:pt x="1628" y="660"/>
                  </a:lnTo>
                  <a:lnTo>
                    <a:pt x="1323" y="899"/>
                  </a:lnTo>
                  <a:lnTo>
                    <a:pt x="1312" y="1015"/>
                  </a:lnTo>
                  <a:lnTo>
                    <a:pt x="1278" y="1090"/>
                  </a:lnTo>
                  <a:lnTo>
                    <a:pt x="1329" y="1216"/>
                  </a:lnTo>
                  <a:lnTo>
                    <a:pt x="1207" y="1301"/>
                  </a:lnTo>
                  <a:lnTo>
                    <a:pt x="1209" y="1466"/>
                  </a:lnTo>
                  <a:lnTo>
                    <a:pt x="938" y="1405"/>
                  </a:lnTo>
                  <a:lnTo>
                    <a:pt x="723" y="1300"/>
                  </a:lnTo>
                  <a:lnTo>
                    <a:pt x="579" y="1196"/>
                  </a:lnTo>
                  <a:lnTo>
                    <a:pt x="637" y="1103"/>
                  </a:lnTo>
                  <a:lnTo>
                    <a:pt x="489" y="1046"/>
                  </a:lnTo>
                  <a:lnTo>
                    <a:pt x="399" y="946"/>
                  </a:lnTo>
                  <a:lnTo>
                    <a:pt x="231" y="1045"/>
                  </a:lnTo>
                  <a:lnTo>
                    <a:pt x="109" y="944"/>
                  </a:lnTo>
                  <a:lnTo>
                    <a:pt x="109" y="848"/>
                  </a:lnTo>
                  <a:lnTo>
                    <a:pt x="157" y="673"/>
                  </a:lnTo>
                  <a:lnTo>
                    <a:pt x="0" y="592"/>
                  </a:lnTo>
                  <a:close/>
                </a:path>
              </a:pathLst>
            </a:custGeom>
            <a:solidFill>
              <a:schemeClr val="accent2">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40" name="Freeform 17">
              <a:extLst>
                <a:ext uri="{FF2B5EF4-FFF2-40B4-BE49-F238E27FC236}">
                  <a16:creationId xmlns:a16="http://schemas.microsoft.com/office/drawing/2014/main" id="{6C23B821-6BEA-414B-AB95-ECA6AC10DEFC}"/>
                </a:ext>
              </a:extLst>
            </p:cNvPr>
            <p:cNvSpPr>
              <a:spLocks/>
            </p:cNvSpPr>
            <p:nvPr/>
          </p:nvSpPr>
          <p:spPr bwMode="auto">
            <a:xfrm>
              <a:off x="1021095" y="2556012"/>
              <a:ext cx="349840" cy="342383"/>
            </a:xfrm>
            <a:custGeom>
              <a:avLst/>
              <a:gdLst>
                <a:gd name="T0" fmla="*/ 0 w 1471"/>
                <a:gd name="T1" fmla="*/ 0 h 1788"/>
                <a:gd name="T2" fmla="*/ 0 w 1471"/>
                <a:gd name="T3" fmla="*/ 0 h 1788"/>
                <a:gd name="T4" fmla="*/ 0 w 1471"/>
                <a:gd name="T5" fmla="*/ 0 h 1788"/>
                <a:gd name="T6" fmla="*/ 0 w 1471"/>
                <a:gd name="T7" fmla="*/ 0 h 1788"/>
                <a:gd name="T8" fmla="*/ 0 w 1471"/>
                <a:gd name="T9" fmla="*/ 0 h 1788"/>
                <a:gd name="T10" fmla="*/ 0 w 1471"/>
                <a:gd name="T11" fmla="*/ 0 h 1788"/>
                <a:gd name="T12" fmla="*/ 0 w 1471"/>
                <a:gd name="T13" fmla="*/ 0 h 1788"/>
                <a:gd name="T14" fmla="*/ 0 w 1471"/>
                <a:gd name="T15" fmla="*/ 0 h 1788"/>
                <a:gd name="T16" fmla="*/ 0 w 1471"/>
                <a:gd name="T17" fmla="*/ 0 h 1788"/>
                <a:gd name="T18" fmla="*/ 0 w 1471"/>
                <a:gd name="T19" fmla="*/ 0 h 1788"/>
                <a:gd name="T20" fmla="*/ 0 w 1471"/>
                <a:gd name="T21" fmla="*/ 0 h 1788"/>
                <a:gd name="T22" fmla="*/ 0 w 1471"/>
                <a:gd name="T23" fmla="*/ 0 h 1788"/>
                <a:gd name="T24" fmla="*/ 0 w 1471"/>
                <a:gd name="T25" fmla="*/ 0 h 1788"/>
                <a:gd name="T26" fmla="*/ 0 w 1471"/>
                <a:gd name="T27" fmla="*/ 0 h 1788"/>
                <a:gd name="T28" fmla="*/ 0 w 1471"/>
                <a:gd name="T29" fmla="*/ 0 h 1788"/>
                <a:gd name="T30" fmla="*/ 0 w 1471"/>
                <a:gd name="T31" fmla="*/ 0 h 1788"/>
                <a:gd name="T32" fmla="*/ 0 w 1471"/>
                <a:gd name="T33" fmla="*/ 0 h 1788"/>
                <a:gd name="T34" fmla="*/ 0 w 1471"/>
                <a:gd name="T35" fmla="*/ 0 h 1788"/>
                <a:gd name="T36" fmla="*/ 0 w 1471"/>
                <a:gd name="T37" fmla="*/ 0 h 1788"/>
                <a:gd name="T38" fmla="*/ 0 w 1471"/>
                <a:gd name="T39" fmla="*/ 0 h 1788"/>
                <a:gd name="T40" fmla="*/ 0 w 1471"/>
                <a:gd name="T41" fmla="*/ 0 h 1788"/>
                <a:gd name="T42" fmla="*/ 0 w 1471"/>
                <a:gd name="T43" fmla="*/ 0 h 1788"/>
                <a:gd name="T44" fmla="*/ 0 w 1471"/>
                <a:gd name="T45" fmla="*/ 0 h 1788"/>
                <a:gd name="T46" fmla="*/ 0 w 1471"/>
                <a:gd name="T47" fmla="*/ 0 h 1788"/>
                <a:gd name="T48" fmla="*/ 0 w 1471"/>
                <a:gd name="T49" fmla="*/ 0 h 1788"/>
                <a:gd name="T50" fmla="*/ 0 w 1471"/>
                <a:gd name="T51" fmla="*/ 0 h 1788"/>
                <a:gd name="T52" fmla="*/ 0 w 1471"/>
                <a:gd name="T53" fmla="*/ 0 h 1788"/>
                <a:gd name="T54" fmla="*/ 0 w 1471"/>
                <a:gd name="T55" fmla="*/ 0 h 1788"/>
                <a:gd name="T56" fmla="*/ 0 w 1471"/>
                <a:gd name="T57" fmla="*/ 0 h 1788"/>
                <a:gd name="T58" fmla="*/ 0 w 1471"/>
                <a:gd name="T59" fmla="*/ 0 h 1788"/>
                <a:gd name="T60" fmla="*/ 0 w 1471"/>
                <a:gd name="T61" fmla="*/ 0 h 1788"/>
                <a:gd name="T62" fmla="*/ 0 w 1471"/>
                <a:gd name="T63" fmla="*/ 0 h 1788"/>
                <a:gd name="T64" fmla="*/ 0 w 1471"/>
                <a:gd name="T65" fmla="*/ 0 h 1788"/>
                <a:gd name="T66" fmla="*/ 0 w 1471"/>
                <a:gd name="T67" fmla="*/ 0 h 1788"/>
                <a:gd name="T68" fmla="*/ 0 w 1471"/>
                <a:gd name="T69" fmla="*/ 0 h 1788"/>
                <a:gd name="T70" fmla="*/ 0 w 1471"/>
                <a:gd name="T71" fmla="*/ 0 h 1788"/>
                <a:gd name="T72" fmla="*/ 0 w 1471"/>
                <a:gd name="T73" fmla="*/ 0 h 1788"/>
                <a:gd name="T74" fmla="*/ 0 w 1471"/>
                <a:gd name="T75" fmla="*/ 0 h 1788"/>
                <a:gd name="T76" fmla="*/ 0 w 1471"/>
                <a:gd name="T77" fmla="*/ 0 h 1788"/>
                <a:gd name="T78" fmla="*/ 0 w 1471"/>
                <a:gd name="T79" fmla="*/ 0 h 1788"/>
                <a:gd name="T80" fmla="*/ 0 w 1471"/>
                <a:gd name="T81" fmla="*/ 0 h 1788"/>
                <a:gd name="T82" fmla="*/ 0 w 1471"/>
                <a:gd name="T83" fmla="*/ 0 h 1788"/>
                <a:gd name="T84" fmla="*/ 0 w 1471"/>
                <a:gd name="T85" fmla="*/ 0 h 1788"/>
                <a:gd name="T86" fmla="*/ 0 w 1471"/>
                <a:gd name="T87" fmla="*/ 0 h 1788"/>
                <a:gd name="T88" fmla="*/ 0 w 1471"/>
                <a:gd name="T89" fmla="*/ 0 h 178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471" h="1788">
                  <a:moveTo>
                    <a:pt x="33" y="543"/>
                  </a:moveTo>
                  <a:lnTo>
                    <a:pt x="196" y="498"/>
                  </a:lnTo>
                  <a:lnTo>
                    <a:pt x="332" y="574"/>
                  </a:lnTo>
                  <a:lnTo>
                    <a:pt x="347" y="711"/>
                  </a:lnTo>
                  <a:lnTo>
                    <a:pt x="514" y="619"/>
                  </a:lnTo>
                  <a:lnTo>
                    <a:pt x="646" y="624"/>
                  </a:lnTo>
                  <a:lnTo>
                    <a:pt x="740" y="679"/>
                  </a:lnTo>
                  <a:lnTo>
                    <a:pt x="816" y="573"/>
                  </a:lnTo>
                  <a:lnTo>
                    <a:pt x="828" y="456"/>
                  </a:lnTo>
                  <a:lnTo>
                    <a:pt x="997" y="468"/>
                  </a:lnTo>
                  <a:lnTo>
                    <a:pt x="1022" y="368"/>
                  </a:lnTo>
                  <a:lnTo>
                    <a:pt x="1087" y="262"/>
                  </a:lnTo>
                  <a:lnTo>
                    <a:pt x="1172" y="292"/>
                  </a:lnTo>
                  <a:lnTo>
                    <a:pt x="1221" y="290"/>
                  </a:lnTo>
                  <a:lnTo>
                    <a:pt x="1206" y="137"/>
                  </a:lnTo>
                  <a:lnTo>
                    <a:pt x="1143" y="111"/>
                  </a:lnTo>
                  <a:lnTo>
                    <a:pt x="1113" y="65"/>
                  </a:lnTo>
                  <a:lnTo>
                    <a:pt x="1110" y="42"/>
                  </a:lnTo>
                  <a:lnTo>
                    <a:pt x="1141" y="38"/>
                  </a:lnTo>
                  <a:lnTo>
                    <a:pt x="1147" y="18"/>
                  </a:lnTo>
                  <a:lnTo>
                    <a:pt x="1153" y="2"/>
                  </a:lnTo>
                  <a:lnTo>
                    <a:pt x="1170" y="0"/>
                  </a:lnTo>
                  <a:lnTo>
                    <a:pt x="1206" y="39"/>
                  </a:lnTo>
                  <a:lnTo>
                    <a:pt x="1339" y="149"/>
                  </a:lnTo>
                  <a:lnTo>
                    <a:pt x="1317" y="197"/>
                  </a:lnTo>
                  <a:lnTo>
                    <a:pt x="1298" y="242"/>
                  </a:lnTo>
                  <a:lnTo>
                    <a:pt x="1471" y="346"/>
                  </a:lnTo>
                  <a:lnTo>
                    <a:pt x="1417" y="460"/>
                  </a:lnTo>
                  <a:lnTo>
                    <a:pt x="1299" y="562"/>
                  </a:lnTo>
                  <a:lnTo>
                    <a:pt x="1221" y="744"/>
                  </a:lnTo>
                  <a:lnTo>
                    <a:pt x="1283" y="1099"/>
                  </a:lnTo>
                  <a:lnTo>
                    <a:pt x="1266" y="1151"/>
                  </a:lnTo>
                  <a:lnTo>
                    <a:pt x="1194" y="1181"/>
                  </a:lnTo>
                  <a:lnTo>
                    <a:pt x="1206" y="1263"/>
                  </a:lnTo>
                  <a:lnTo>
                    <a:pt x="1159" y="1296"/>
                  </a:lnTo>
                  <a:lnTo>
                    <a:pt x="1197" y="1329"/>
                  </a:lnTo>
                  <a:lnTo>
                    <a:pt x="1249" y="1304"/>
                  </a:lnTo>
                  <a:lnTo>
                    <a:pt x="1296" y="1373"/>
                  </a:lnTo>
                  <a:lnTo>
                    <a:pt x="1351" y="1328"/>
                  </a:lnTo>
                  <a:lnTo>
                    <a:pt x="1433" y="1449"/>
                  </a:lnTo>
                  <a:lnTo>
                    <a:pt x="1429" y="1568"/>
                  </a:lnTo>
                  <a:lnTo>
                    <a:pt x="1342" y="1748"/>
                  </a:lnTo>
                  <a:lnTo>
                    <a:pt x="1205" y="1734"/>
                  </a:lnTo>
                  <a:lnTo>
                    <a:pt x="1133" y="1788"/>
                  </a:lnTo>
                  <a:lnTo>
                    <a:pt x="1132" y="1625"/>
                  </a:lnTo>
                  <a:lnTo>
                    <a:pt x="1102" y="1489"/>
                  </a:lnTo>
                  <a:lnTo>
                    <a:pt x="1027" y="1585"/>
                  </a:lnTo>
                  <a:lnTo>
                    <a:pt x="932" y="1630"/>
                  </a:lnTo>
                  <a:lnTo>
                    <a:pt x="887" y="1540"/>
                  </a:lnTo>
                  <a:lnTo>
                    <a:pt x="787" y="1570"/>
                  </a:lnTo>
                  <a:lnTo>
                    <a:pt x="740" y="1704"/>
                  </a:lnTo>
                  <a:lnTo>
                    <a:pt x="667" y="1685"/>
                  </a:lnTo>
                  <a:lnTo>
                    <a:pt x="691" y="1535"/>
                  </a:lnTo>
                  <a:lnTo>
                    <a:pt x="631" y="1400"/>
                  </a:lnTo>
                  <a:lnTo>
                    <a:pt x="485" y="1295"/>
                  </a:lnTo>
                  <a:lnTo>
                    <a:pt x="497" y="1090"/>
                  </a:lnTo>
                  <a:lnTo>
                    <a:pt x="436" y="1012"/>
                  </a:lnTo>
                  <a:lnTo>
                    <a:pt x="440" y="880"/>
                  </a:lnTo>
                  <a:lnTo>
                    <a:pt x="307" y="904"/>
                  </a:lnTo>
                  <a:lnTo>
                    <a:pt x="63" y="874"/>
                  </a:lnTo>
                  <a:lnTo>
                    <a:pt x="60" y="715"/>
                  </a:lnTo>
                  <a:lnTo>
                    <a:pt x="0" y="624"/>
                  </a:lnTo>
                  <a:lnTo>
                    <a:pt x="33" y="543"/>
                  </a:lnTo>
                  <a:close/>
                </a:path>
              </a:pathLst>
            </a:custGeom>
            <a:solidFill>
              <a:schemeClr val="accent2">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43" name="Freeform 20">
              <a:extLst>
                <a:ext uri="{FF2B5EF4-FFF2-40B4-BE49-F238E27FC236}">
                  <a16:creationId xmlns:a16="http://schemas.microsoft.com/office/drawing/2014/main" id="{FAE2BB77-6CBE-4A96-B284-F16934CE741D}"/>
                </a:ext>
              </a:extLst>
            </p:cNvPr>
            <p:cNvSpPr>
              <a:spLocks/>
            </p:cNvSpPr>
            <p:nvPr/>
          </p:nvSpPr>
          <p:spPr bwMode="auto">
            <a:xfrm>
              <a:off x="1161507" y="2317874"/>
              <a:ext cx="374829" cy="304127"/>
            </a:xfrm>
            <a:custGeom>
              <a:avLst/>
              <a:gdLst>
                <a:gd name="T0" fmla="*/ 0 w 1575"/>
                <a:gd name="T1" fmla="*/ 0 h 1591"/>
                <a:gd name="T2" fmla="*/ 0 w 1575"/>
                <a:gd name="T3" fmla="*/ 0 h 1591"/>
                <a:gd name="T4" fmla="*/ 0 w 1575"/>
                <a:gd name="T5" fmla="*/ 0 h 1591"/>
                <a:gd name="T6" fmla="*/ 0 w 1575"/>
                <a:gd name="T7" fmla="*/ 0 h 1591"/>
                <a:gd name="T8" fmla="*/ 0 w 1575"/>
                <a:gd name="T9" fmla="*/ 0 h 1591"/>
                <a:gd name="T10" fmla="*/ 0 w 1575"/>
                <a:gd name="T11" fmla="*/ 0 h 1591"/>
                <a:gd name="T12" fmla="*/ 0 w 1575"/>
                <a:gd name="T13" fmla="*/ 0 h 1591"/>
                <a:gd name="T14" fmla="*/ 0 w 1575"/>
                <a:gd name="T15" fmla="*/ 0 h 1591"/>
                <a:gd name="T16" fmla="*/ 0 w 1575"/>
                <a:gd name="T17" fmla="*/ 0 h 1591"/>
                <a:gd name="T18" fmla="*/ 0 w 1575"/>
                <a:gd name="T19" fmla="*/ 0 h 1591"/>
                <a:gd name="T20" fmla="*/ 0 w 1575"/>
                <a:gd name="T21" fmla="*/ 0 h 1591"/>
                <a:gd name="T22" fmla="*/ 0 w 1575"/>
                <a:gd name="T23" fmla="*/ 0 h 1591"/>
                <a:gd name="T24" fmla="*/ 0 w 1575"/>
                <a:gd name="T25" fmla="*/ 0 h 1591"/>
                <a:gd name="T26" fmla="*/ 0 w 1575"/>
                <a:gd name="T27" fmla="*/ 0 h 1591"/>
                <a:gd name="T28" fmla="*/ 0 w 1575"/>
                <a:gd name="T29" fmla="*/ 0 h 1591"/>
                <a:gd name="T30" fmla="*/ 0 w 1575"/>
                <a:gd name="T31" fmla="*/ 0 h 1591"/>
                <a:gd name="T32" fmla="*/ 0 w 1575"/>
                <a:gd name="T33" fmla="*/ 0 h 1591"/>
                <a:gd name="T34" fmla="*/ 0 w 1575"/>
                <a:gd name="T35" fmla="*/ 0 h 1591"/>
                <a:gd name="T36" fmla="*/ 0 w 1575"/>
                <a:gd name="T37" fmla="*/ 0 h 1591"/>
                <a:gd name="T38" fmla="*/ 0 w 1575"/>
                <a:gd name="T39" fmla="*/ 0 h 1591"/>
                <a:gd name="T40" fmla="*/ 0 w 1575"/>
                <a:gd name="T41" fmla="*/ 0 h 1591"/>
                <a:gd name="T42" fmla="*/ 0 w 1575"/>
                <a:gd name="T43" fmla="*/ 0 h 1591"/>
                <a:gd name="T44" fmla="*/ 0 w 1575"/>
                <a:gd name="T45" fmla="*/ 0 h 1591"/>
                <a:gd name="T46" fmla="*/ 0 w 1575"/>
                <a:gd name="T47" fmla="*/ 0 h 1591"/>
                <a:gd name="T48" fmla="*/ 0 w 1575"/>
                <a:gd name="T49" fmla="*/ 0 h 1591"/>
                <a:gd name="T50" fmla="*/ 0 w 1575"/>
                <a:gd name="T51" fmla="*/ 0 h 1591"/>
                <a:gd name="T52" fmla="*/ 0 w 1575"/>
                <a:gd name="T53" fmla="*/ 0 h 1591"/>
                <a:gd name="T54" fmla="*/ 0 w 1575"/>
                <a:gd name="T55" fmla="*/ 0 h 1591"/>
                <a:gd name="T56" fmla="*/ 0 w 1575"/>
                <a:gd name="T57" fmla="*/ 0 h 1591"/>
                <a:gd name="T58" fmla="*/ 0 w 1575"/>
                <a:gd name="T59" fmla="*/ 0 h 1591"/>
                <a:gd name="T60" fmla="*/ 0 w 1575"/>
                <a:gd name="T61" fmla="*/ 0 h 1591"/>
                <a:gd name="T62" fmla="*/ 0 w 1575"/>
                <a:gd name="T63" fmla="*/ 0 h 1591"/>
                <a:gd name="T64" fmla="*/ 0 w 1575"/>
                <a:gd name="T65" fmla="*/ 0 h 1591"/>
                <a:gd name="T66" fmla="*/ 0 w 1575"/>
                <a:gd name="T67" fmla="*/ 0 h 1591"/>
                <a:gd name="T68" fmla="*/ 0 w 1575"/>
                <a:gd name="T69" fmla="*/ 0 h 1591"/>
                <a:gd name="T70" fmla="*/ 0 w 1575"/>
                <a:gd name="T71" fmla="*/ 0 h 1591"/>
                <a:gd name="T72" fmla="*/ 0 w 1575"/>
                <a:gd name="T73" fmla="*/ 0 h 1591"/>
                <a:gd name="T74" fmla="*/ 0 w 1575"/>
                <a:gd name="T75" fmla="*/ 0 h 1591"/>
                <a:gd name="T76" fmla="*/ 0 w 1575"/>
                <a:gd name="T77" fmla="*/ 0 h 1591"/>
                <a:gd name="T78" fmla="*/ 0 w 1575"/>
                <a:gd name="T79" fmla="*/ 0 h 1591"/>
                <a:gd name="T80" fmla="*/ 0 w 1575"/>
                <a:gd name="T81" fmla="*/ 0 h 159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575" h="1591">
                  <a:moveTo>
                    <a:pt x="77" y="384"/>
                  </a:moveTo>
                  <a:lnTo>
                    <a:pt x="131" y="461"/>
                  </a:lnTo>
                  <a:lnTo>
                    <a:pt x="44" y="533"/>
                  </a:lnTo>
                  <a:lnTo>
                    <a:pt x="0" y="620"/>
                  </a:lnTo>
                  <a:lnTo>
                    <a:pt x="102" y="701"/>
                  </a:lnTo>
                  <a:lnTo>
                    <a:pt x="181" y="894"/>
                  </a:lnTo>
                  <a:lnTo>
                    <a:pt x="259" y="984"/>
                  </a:lnTo>
                  <a:lnTo>
                    <a:pt x="357" y="966"/>
                  </a:lnTo>
                  <a:lnTo>
                    <a:pt x="406" y="1019"/>
                  </a:lnTo>
                  <a:lnTo>
                    <a:pt x="459" y="1034"/>
                  </a:lnTo>
                  <a:lnTo>
                    <a:pt x="474" y="1091"/>
                  </a:lnTo>
                  <a:lnTo>
                    <a:pt x="496" y="1172"/>
                  </a:lnTo>
                  <a:lnTo>
                    <a:pt x="514" y="1181"/>
                  </a:lnTo>
                  <a:lnTo>
                    <a:pt x="513" y="1199"/>
                  </a:lnTo>
                  <a:lnTo>
                    <a:pt x="535" y="1190"/>
                  </a:lnTo>
                  <a:lnTo>
                    <a:pt x="538" y="1209"/>
                  </a:lnTo>
                  <a:lnTo>
                    <a:pt x="555" y="1224"/>
                  </a:lnTo>
                  <a:lnTo>
                    <a:pt x="562" y="1248"/>
                  </a:lnTo>
                  <a:lnTo>
                    <a:pt x="580" y="1248"/>
                  </a:lnTo>
                  <a:lnTo>
                    <a:pt x="613" y="1284"/>
                  </a:lnTo>
                  <a:lnTo>
                    <a:pt x="747" y="1394"/>
                  </a:lnTo>
                  <a:lnTo>
                    <a:pt x="708" y="1490"/>
                  </a:lnTo>
                  <a:lnTo>
                    <a:pt x="877" y="1591"/>
                  </a:lnTo>
                  <a:lnTo>
                    <a:pt x="984" y="1509"/>
                  </a:lnTo>
                  <a:lnTo>
                    <a:pt x="970" y="1399"/>
                  </a:lnTo>
                  <a:lnTo>
                    <a:pt x="986" y="1232"/>
                  </a:lnTo>
                  <a:lnTo>
                    <a:pt x="1080" y="1159"/>
                  </a:lnTo>
                  <a:lnTo>
                    <a:pt x="1255" y="1099"/>
                  </a:lnTo>
                  <a:lnTo>
                    <a:pt x="1410" y="1144"/>
                  </a:lnTo>
                  <a:lnTo>
                    <a:pt x="1485" y="1194"/>
                  </a:lnTo>
                  <a:lnTo>
                    <a:pt x="1575" y="1189"/>
                  </a:lnTo>
                  <a:lnTo>
                    <a:pt x="1500" y="1059"/>
                  </a:lnTo>
                  <a:lnTo>
                    <a:pt x="1465" y="979"/>
                  </a:lnTo>
                  <a:lnTo>
                    <a:pt x="1510" y="909"/>
                  </a:lnTo>
                  <a:lnTo>
                    <a:pt x="1465" y="814"/>
                  </a:lnTo>
                  <a:lnTo>
                    <a:pt x="1480" y="695"/>
                  </a:lnTo>
                  <a:lnTo>
                    <a:pt x="1410" y="610"/>
                  </a:lnTo>
                  <a:lnTo>
                    <a:pt x="1360" y="490"/>
                  </a:lnTo>
                  <a:lnTo>
                    <a:pt x="1285" y="425"/>
                  </a:lnTo>
                  <a:lnTo>
                    <a:pt x="1260" y="290"/>
                  </a:lnTo>
                  <a:lnTo>
                    <a:pt x="1110" y="335"/>
                  </a:lnTo>
                  <a:lnTo>
                    <a:pt x="1080" y="260"/>
                  </a:lnTo>
                  <a:lnTo>
                    <a:pt x="970" y="145"/>
                  </a:lnTo>
                  <a:lnTo>
                    <a:pt x="805" y="215"/>
                  </a:lnTo>
                  <a:lnTo>
                    <a:pt x="676" y="185"/>
                  </a:lnTo>
                  <a:lnTo>
                    <a:pt x="556" y="40"/>
                  </a:lnTo>
                  <a:lnTo>
                    <a:pt x="431" y="0"/>
                  </a:lnTo>
                  <a:lnTo>
                    <a:pt x="286" y="70"/>
                  </a:lnTo>
                  <a:lnTo>
                    <a:pt x="196" y="185"/>
                  </a:lnTo>
                  <a:lnTo>
                    <a:pt x="106" y="185"/>
                  </a:lnTo>
                  <a:lnTo>
                    <a:pt x="126" y="263"/>
                  </a:lnTo>
                  <a:lnTo>
                    <a:pt x="77" y="384"/>
                  </a:lnTo>
                  <a:close/>
                </a:path>
              </a:pathLst>
            </a:custGeom>
            <a:solidFill>
              <a:schemeClr val="accent2">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45" name="Freeform 21">
              <a:extLst>
                <a:ext uri="{FF2B5EF4-FFF2-40B4-BE49-F238E27FC236}">
                  <a16:creationId xmlns:a16="http://schemas.microsoft.com/office/drawing/2014/main" id="{33D84CAE-F003-4408-AC3D-DCCDA11E2F6A}"/>
                </a:ext>
              </a:extLst>
            </p:cNvPr>
            <p:cNvSpPr>
              <a:spLocks/>
            </p:cNvSpPr>
            <p:nvPr/>
          </p:nvSpPr>
          <p:spPr bwMode="auto">
            <a:xfrm>
              <a:off x="842605" y="1906632"/>
              <a:ext cx="838903" cy="504010"/>
            </a:xfrm>
            <a:custGeom>
              <a:avLst/>
              <a:gdLst>
                <a:gd name="T0" fmla="*/ 0 w 3525"/>
                <a:gd name="T1" fmla="*/ 0 h 2636"/>
                <a:gd name="T2" fmla="*/ 0 w 3525"/>
                <a:gd name="T3" fmla="*/ 0 h 2636"/>
                <a:gd name="T4" fmla="*/ 0 w 3525"/>
                <a:gd name="T5" fmla="*/ 0 h 2636"/>
                <a:gd name="T6" fmla="*/ 0 w 3525"/>
                <a:gd name="T7" fmla="*/ 0 h 2636"/>
                <a:gd name="T8" fmla="*/ 0 w 3525"/>
                <a:gd name="T9" fmla="*/ 0 h 2636"/>
                <a:gd name="T10" fmla="*/ 0 w 3525"/>
                <a:gd name="T11" fmla="*/ 0 h 2636"/>
                <a:gd name="T12" fmla="*/ 0 w 3525"/>
                <a:gd name="T13" fmla="*/ 0 h 2636"/>
                <a:gd name="T14" fmla="*/ 0 w 3525"/>
                <a:gd name="T15" fmla="*/ 0 h 2636"/>
                <a:gd name="T16" fmla="*/ 0 w 3525"/>
                <a:gd name="T17" fmla="*/ 0 h 2636"/>
                <a:gd name="T18" fmla="*/ 0 w 3525"/>
                <a:gd name="T19" fmla="*/ 0 h 2636"/>
                <a:gd name="T20" fmla="*/ 0 w 3525"/>
                <a:gd name="T21" fmla="*/ 0 h 2636"/>
                <a:gd name="T22" fmla="*/ 0 w 3525"/>
                <a:gd name="T23" fmla="*/ 0 h 2636"/>
                <a:gd name="T24" fmla="*/ 0 w 3525"/>
                <a:gd name="T25" fmla="*/ 0 h 2636"/>
                <a:gd name="T26" fmla="*/ 0 w 3525"/>
                <a:gd name="T27" fmla="*/ 0 h 2636"/>
                <a:gd name="T28" fmla="*/ 0 w 3525"/>
                <a:gd name="T29" fmla="*/ 0 h 2636"/>
                <a:gd name="T30" fmla="*/ 0 w 3525"/>
                <a:gd name="T31" fmla="*/ 0 h 2636"/>
                <a:gd name="T32" fmla="*/ 0 w 3525"/>
                <a:gd name="T33" fmla="*/ 0 h 2636"/>
                <a:gd name="T34" fmla="*/ 0 w 3525"/>
                <a:gd name="T35" fmla="*/ 0 h 2636"/>
                <a:gd name="T36" fmla="*/ 0 w 3525"/>
                <a:gd name="T37" fmla="*/ 0 h 2636"/>
                <a:gd name="T38" fmla="*/ 0 w 3525"/>
                <a:gd name="T39" fmla="*/ 0 h 2636"/>
                <a:gd name="T40" fmla="*/ 0 w 3525"/>
                <a:gd name="T41" fmla="*/ 0 h 2636"/>
                <a:gd name="T42" fmla="*/ 0 w 3525"/>
                <a:gd name="T43" fmla="*/ 0 h 2636"/>
                <a:gd name="T44" fmla="*/ 0 w 3525"/>
                <a:gd name="T45" fmla="*/ 0 h 2636"/>
                <a:gd name="T46" fmla="*/ 0 w 3525"/>
                <a:gd name="T47" fmla="*/ 0 h 2636"/>
                <a:gd name="T48" fmla="*/ 0 w 3525"/>
                <a:gd name="T49" fmla="*/ 0 h 2636"/>
                <a:gd name="T50" fmla="*/ 0 w 3525"/>
                <a:gd name="T51" fmla="*/ 0 h 2636"/>
                <a:gd name="T52" fmla="*/ 0 w 3525"/>
                <a:gd name="T53" fmla="*/ 0 h 2636"/>
                <a:gd name="T54" fmla="*/ 0 w 3525"/>
                <a:gd name="T55" fmla="*/ 0 h 2636"/>
                <a:gd name="T56" fmla="*/ 0 w 3525"/>
                <a:gd name="T57" fmla="*/ 0 h 2636"/>
                <a:gd name="T58" fmla="*/ 0 w 3525"/>
                <a:gd name="T59" fmla="*/ 0 h 2636"/>
                <a:gd name="T60" fmla="*/ 0 w 3525"/>
                <a:gd name="T61" fmla="*/ 0 h 2636"/>
                <a:gd name="T62" fmla="*/ 0 w 3525"/>
                <a:gd name="T63" fmla="*/ 0 h 26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525" h="2636">
                  <a:moveTo>
                    <a:pt x="1242" y="2636"/>
                  </a:moveTo>
                  <a:lnTo>
                    <a:pt x="408" y="2156"/>
                  </a:lnTo>
                  <a:lnTo>
                    <a:pt x="440" y="1785"/>
                  </a:lnTo>
                  <a:lnTo>
                    <a:pt x="363" y="1427"/>
                  </a:lnTo>
                  <a:lnTo>
                    <a:pt x="576" y="1256"/>
                  </a:lnTo>
                  <a:lnTo>
                    <a:pt x="704" y="1096"/>
                  </a:lnTo>
                  <a:lnTo>
                    <a:pt x="560" y="1032"/>
                  </a:lnTo>
                  <a:lnTo>
                    <a:pt x="557" y="827"/>
                  </a:lnTo>
                  <a:lnTo>
                    <a:pt x="456" y="852"/>
                  </a:lnTo>
                  <a:lnTo>
                    <a:pt x="364" y="776"/>
                  </a:lnTo>
                  <a:lnTo>
                    <a:pt x="254" y="626"/>
                  </a:lnTo>
                  <a:lnTo>
                    <a:pt x="0" y="581"/>
                  </a:lnTo>
                  <a:lnTo>
                    <a:pt x="29" y="416"/>
                  </a:lnTo>
                  <a:lnTo>
                    <a:pt x="184" y="316"/>
                  </a:lnTo>
                  <a:lnTo>
                    <a:pt x="329" y="146"/>
                  </a:lnTo>
                  <a:lnTo>
                    <a:pt x="644" y="102"/>
                  </a:lnTo>
                  <a:lnTo>
                    <a:pt x="917" y="0"/>
                  </a:lnTo>
                  <a:lnTo>
                    <a:pt x="1115" y="41"/>
                  </a:lnTo>
                  <a:lnTo>
                    <a:pt x="1272" y="2"/>
                  </a:lnTo>
                  <a:lnTo>
                    <a:pt x="1311" y="119"/>
                  </a:lnTo>
                  <a:lnTo>
                    <a:pt x="1904" y="526"/>
                  </a:lnTo>
                  <a:lnTo>
                    <a:pt x="1934" y="672"/>
                  </a:lnTo>
                  <a:lnTo>
                    <a:pt x="2178" y="747"/>
                  </a:lnTo>
                  <a:lnTo>
                    <a:pt x="2209" y="886"/>
                  </a:lnTo>
                  <a:lnTo>
                    <a:pt x="2564" y="842"/>
                  </a:lnTo>
                  <a:lnTo>
                    <a:pt x="2675" y="705"/>
                  </a:lnTo>
                  <a:lnTo>
                    <a:pt x="2927" y="690"/>
                  </a:lnTo>
                  <a:lnTo>
                    <a:pt x="3104" y="602"/>
                  </a:lnTo>
                  <a:lnTo>
                    <a:pt x="3215" y="675"/>
                  </a:lnTo>
                  <a:lnTo>
                    <a:pt x="3410" y="722"/>
                  </a:lnTo>
                  <a:lnTo>
                    <a:pt x="3525" y="866"/>
                  </a:lnTo>
                  <a:lnTo>
                    <a:pt x="3440" y="1118"/>
                  </a:lnTo>
                  <a:lnTo>
                    <a:pt x="3423" y="1383"/>
                  </a:lnTo>
                  <a:lnTo>
                    <a:pt x="3315" y="1412"/>
                  </a:lnTo>
                  <a:lnTo>
                    <a:pt x="3200" y="1485"/>
                  </a:lnTo>
                  <a:lnTo>
                    <a:pt x="3210" y="1632"/>
                  </a:lnTo>
                  <a:lnTo>
                    <a:pt x="3108" y="1722"/>
                  </a:lnTo>
                  <a:lnTo>
                    <a:pt x="2999" y="1706"/>
                  </a:lnTo>
                  <a:lnTo>
                    <a:pt x="2869" y="1751"/>
                  </a:lnTo>
                  <a:lnTo>
                    <a:pt x="2959" y="1936"/>
                  </a:lnTo>
                  <a:lnTo>
                    <a:pt x="2879" y="1976"/>
                  </a:lnTo>
                  <a:lnTo>
                    <a:pt x="2894" y="2101"/>
                  </a:lnTo>
                  <a:lnTo>
                    <a:pt x="3109" y="2156"/>
                  </a:lnTo>
                  <a:lnTo>
                    <a:pt x="3104" y="2311"/>
                  </a:lnTo>
                  <a:lnTo>
                    <a:pt x="3194" y="2461"/>
                  </a:lnTo>
                  <a:lnTo>
                    <a:pt x="3004" y="2566"/>
                  </a:lnTo>
                  <a:lnTo>
                    <a:pt x="2909" y="2626"/>
                  </a:lnTo>
                  <a:lnTo>
                    <a:pt x="2834" y="2581"/>
                  </a:lnTo>
                  <a:lnTo>
                    <a:pt x="2804" y="2486"/>
                  </a:lnTo>
                  <a:lnTo>
                    <a:pt x="2719" y="2491"/>
                  </a:lnTo>
                  <a:lnTo>
                    <a:pt x="2624" y="2576"/>
                  </a:lnTo>
                  <a:lnTo>
                    <a:pt x="2600" y="2442"/>
                  </a:lnTo>
                  <a:lnTo>
                    <a:pt x="2450" y="2487"/>
                  </a:lnTo>
                  <a:lnTo>
                    <a:pt x="2418" y="2408"/>
                  </a:lnTo>
                  <a:lnTo>
                    <a:pt x="2309" y="2297"/>
                  </a:lnTo>
                  <a:lnTo>
                    <a:pt x="2141" y="2366"/>
                  </a:lnTo>
                  <a:lnTo>
                    <a:pt x="2013" y="2336"/>
                  </a:lnTo>
                  <a:lnTo>
                    <a:pt x="1895" y="2190"/>
                  </a:lnTo>
                  <a:lnTo>
                    <a:pt x="1770" y="2150"/>
                  </a:lnTo>
                  <a:lnTo>
                    <a:pt x="1625" y="2222"/>
                  </a:lnTo>
                  <a:lnTo>
                    <a:pt x="1536" y="2336"/>
                  </a:lnTo>
                  <a:lnTo>
                    <a:pt x="1446" y="2337"/>
                  </a:lnTo>
                  <a:lnTo>
                    <a:pt x="1469" y="2412"/>
                  </a:lnTo>
                  <a:lnTo>
                    <a:pt x="1416" y="2532"/>
                  </a:lnTo>
                  <a:lnTo>
                    <a:pt x="1242" y="2636"/>
                  </a:lnTo>
                  <a:close/>
                </a:path>
              </a:pathLst>
            </a:custGeom>
            <a:solidFill>
              <a:schemeClr val="accent2">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46" name="Freeform 22">
              <a:extLst>
                <a:ext uri="{FF2B5EF4-FFF2-40B4-BE49-F238E27FC236}">
                  <a16:creationId xmlns:a16="http://schemas.microsoft.com/office/drawing/2014/main" id="{FD551E0C-F68D-40D9-9FC2-9855D281CF95}"/>
                </a:ext>
              </a:extLst>
            </p:cNvPr>
            <p:cNvSpPr>
              <a:spLocks/>
            </p:cNvSpPr>
            <p:nvPr/>
          </p:nvSpPr>
          <p:spPr bwMode="auto">
            <a:xfrm>
              <a:off x="954459" y="2391515"/>
              <a:ext cx="356980" cy="301259"/>
            </a:xfrm>
            <a:custGeom>
              <a:avLst/>
              <a:gdLst>
                <a:gd name="T0" fmla="*/ 0 w 1502"/>
                <a:gd name="T1" fmla="*/ 0 h 1576"/>
                <a:gd name="T2" fmla="*/ 0 w 1502"/>
                <a:gd name="T3" fmla="*/ 0 h 1576"/>
                <a:gd name="T4" fmla="*/ 0 w 1502"/>
                <a:gd name="T5" fmla="*/ 0 h 1576"/>
                <a:gd name="T6" fmla="*/ 0 w 1502"/>
                <a:gd name="T7" fmla="*/ 0 h 1576"/>
                <a:gd name="T8" fmla="*/ 0 w 1502"/>
                <a:gd name="T9" fmla="*/ 0 h 1576"/>
                <a:gd name="T10" fmla="*/ 0 w 1502"/>
                <a:gd name="T11" fmla="*/ 0 h 1576"/>
                <a:gd name="T12" fmla="*/ 0 w 1502"/>
                <a:gd name="T13" fmla="*/ 0 h 1576"/>
                <a:gd name="T14" fmla="*/ 0 w 1502"/>
                <a:gd name="T15" fmla="*/ 0 h 1576"/>
                <a:gd name="T16" fmla="*/ 0 w 1502"/>
                <a:gd name="T17" fmla="*/ 0 h 1576"/>
                <a:gd name="T18" fmla="*/ 0 w 1502"/>
                <a:gd name="T19" fmla="*/ 0 h 1576"/>
                <a:gd name="T20" fmla="*/ 0 w 1502"/>
                <a:gd name="T21" fmla="*/ 0 h 1576"/>
                <a:gd name="T22" fmla="*/ 0 w 1502"/>
                <a:gd name="T23" fmla="*/ 0 h 1576"/>
                <a:gd name="T24" fmla="*/ 0 w 1502"/>
                <a:gd name="T25" fmla="*/ 0 h 1576"/>
                <a:gd name="T26" fmla="*/ 0 w 1502"/>
                <a:gd name="T27" fmla="*/ 0 h 1576"/>
                <a:gd name="T28" fmla="*/ 0 w 1502"/>
                <a:gd name="T29" fmla="*/ 0 h 1576"/>
                <a:gd name="T30" fmla="*/ 0 w 1502"/>
                <a:gd name="T31" fmla="*/ 0 h 1576"/>
                <a:gd name="T32" fmla="*/ 0 w 1502"/>
                <a:gd name="T33" fmla="*/ 0 h 1576"/>
                <a:gd name="T34" fmla="*/ 0 w 1502"/>
                <a:gd name="T35" fmla="*/ 0 h 1576"/>
                <a:gd name="T36" fmla="*/ 0 w 1502"/>
                <a:gd name="T37" fmla="*/ 0 h 1576"/>
                <a:gd name="T38" fmla="*/ 0 w 1502"/>
                <a:gd name="T39" fmla="*/ 0 h 1576"/>
                <a:gd name="T40" fmla="*/ 0 w 1502"/>
                <a:gd name="T41" fmla="*/ 0 h 1576"/>
                <a:gd name="T42" fmla="*/ 0 w 1502"/>
                <a:gd name="T43" fmla="*/ 0 h 1576"/>
                <a:gd name="T44" fmla="*/ 0 w 1502"/>
                <a:gd name="T45" fmla="*/ 0 h 1576"/>
                <a:gd name="T46" fmla="*/ 0 w 1502"/>
                <a:gd name="T47" fmla="*/ 0 h 1576"/>
                <a:gd name="T48" fmla="*/ 0 w 1502"/>
                <a:gd name="T49" fmla="*/ 0 h 1576"/>
                <a:gd name="T50" fmla="*/ 0 w 1502"/>
                <a:gd name="T51" fmla="*/ 0 h 1576"/>
                <a:gd name="T52" fmla="*/ 0 w 1502"/>
                <a:gd name="T53" fmla="*/ 0 h 1576"/>
                <a:gd name="T54" fmla="*/ 0 w 1502"/>
                <a:gd name="T55" fmla="*/ 0 h 1576"/>
                <a:gd name="T56" fmla="*/ 0 w 1502"/>
                <a:gd name="T57" fmla="*/ 0 h 1576"/>
                <a:gd name="T58" fmla="*/ 0 w 1502"/>
                <a:gd name="T59" fmla="*/ 0 h 1576"/>
                <a:gd name="T60" fmla="*/ 0 w 1502"/>
                <a:gd name="T61" fmla="*/ 0 h 1576"/>
                <a:gd name="T62" fmla="*/ 0 w 1502"/>
                <a:gd name="T63" fmla="*/ 0 h 1576"/>
                <a:gd name="T64" fmla="*/ 0 w 1502"/>
                <a:gd name="T65" fmla="*/ 0 h 1576"/>
                <a:gd name="T66" fmla="*/ 0 w 1502"/>
                <a:gd name="T67" fmla="*/ 0 h 1576"/>
                <a:gd name="T68" fmla="*/ 0 w 1502"/>
                <a:gd name="T69" fmla="*/ 0 h 157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02" h="1576">
                  <a:moveTo>
                    <a:pt x="556" y="242"/>
                  </a:moveTo>
                  <a:lnTo>
                    <a:pt x="431" y="312"/>
                  </a:lnTo>
                  <a:lnTo>
                    <a:pt x="346" y="417"/>
                  </a:lnTo>
                  <a:lnTo>
                    <a:pt x="391" y="537"/>
                  </a:lnTo>
                  <a:lnTo>
                    <a:pt x="326" y="657"/>
                  </a:lnTo>
                  <a:lnTo>
                    <a:pt x="376" y="767"/>
                  </a:lnTo>
                  <a:lnTo>
                    <a:pt x="241" y="811"/>
                  </a:lnTo>
                  <a:lnTo>
                    <a:pt x="76" y="1061"/>
                  </a:lnTo>
                  <a:lnTo>
                    <a:pt x="0" y="1292"/>
                  </a:lnTo>
                  <a:lnTo>
                    <a:pt x="76" y="1376"/>
                  </a:lnTo>
                  <a:lnTo>
                    <a:pt x="317" y="1406"/>
                  </a:lnTo>
                  <a:lnTo>
                    <a:pt x="476" y="1361"/>
                  </a:lnTo>
                  <a:lnTo>
                    <a:pt x="611" y="1436"/>
                  </a:lnTo>
                  <a:lnTo>
                    <a:pt x="626" y="1576"/>
                  </a:lnTo>
                  <a:lnTo>
                    <a:pt x="790" y="1481"/>
                  </a:lnTo>
                  <a:lnTo>
                    <a:pt x="925" y="1486"/>
                  </a:lnTo>
                  <a:lnTo>
                    <a:pt x="1020" y="1541"/>
                  </a:lnTo>
                  <a:lnTo>
                    <a:pt x="1095" y="1436"/>
                  </a:lnTo>
                  <a:lnTo>
                    <a:pt x="1106" y="1320"/>
                  </a:lnTo>
                  <a:lnTo>
                    <a:pt x="1274" y="1331"/>
                  </a:lnTo>
                  <a:lnTo>
                    <a:pt x="1300" y="1231"/>
                  </a:lnTo>
                  <a:lnTo>
                    <a:pt x="1364" y="1127"/>
                  </a:lnTo>
                  <a:lnTo>
                    <a:pt x="1451" y="1158"/>
                  </a:lnTo>
                  <a:lnTo>
                    <a:pt x="1502" y="1154"/>
                  </a:lnTo>
                  <a:lnTo>
                    <a:pt x="1484" y="998"/>
                  </a:lnTo>
                  <a:lnTo>
                    <a:pt x="1424" y="976"/>
                  </a:lnTo>
                  <a:lnTo>
                    <a:pt x="1394" y="926"/>
                  </a:lnTo>
                  <a:lnTo>
                    <a:pt x="1388" y="907"/>
                  </a:lnTo>
                  <a:lnTo>
                    <a:pt x="1357" y="899"/>
                  </a:lnTo>
                  <a:lnTo>
                    <a:pt x="1345" y="883"/>
                  </a:lnTo>
                  <a:lnTo>
                    <a:pt x="1339" y="865"/>
                  </a:lnTo>
                  <a:lnTo>
                    <a:pt x="1328" y="844"/>
                  </a:lnTo>
                  <a:lnTo>
                    <a:pt x="1313" y="850"/>
                  </a:lnTo>
                  <a:lnTo>
                    <a:pt x="1300" y="847"/>
                  </a:lnTo>
                  <a:lnTo>
                    <a:pt x="1297" y="818"/>
                  </a:lnTo>
                  <a:lnTo>
                    <a:pt x="1309" y="812"/>
                  </a:lnTo>
                  <a:lnTo>
                    <a:pt x="1334" y="808"/>
                  </a:lnTo>
                  <a:lnTo>
                    <a:pt x="1355" y="806"/>
                  </a:lnTo>
                  <a:lnTo>
                    <a:pt x="1364" y="788"/>
                  </a:lnTo>
                  <a:lnTo>
                    <a:pt x="1348" y="706"/>
                  </a:lnTo>
                  <a:lnTo>
                    <a:pt x="1330" y="650"/>
                  </a:lnTo>
                  <a:lnTo>
                    <a:pt x="1274" y="635"/>
                  </a:lnTo>
                  <a:lnTo>
                    <a:pt x="1226" y="583"/>
                  </a:lnTo>
                  <a:lnTo>
                    <a:pt x="1133" y="599"/>
                  </a:lnTo>
                  <a:lnTo>
                    <a:pt x="1045" y="499"/>
                  </a:lnTo>
                  <a:lnTo>
                    <a:pt x="970" y="317"/>
                  </a:lnTo>
                  <a:lnTo>
                    <a:pt x="870" y="237"/>
                  </a:lnTo>
                  <a:lnTo>
                    <a:pt x="910" y="152"/>
                  </a:lnTo>
                  <a:lnTo>
                    <a:pt x="1000" y="77"/>
                  </a:lnTo>
                  <a:lnTo>
                    <a:pt x="946" y="0"/>
                  </a:lnTo>
                  <a:lnTo>
                    <a:pt x="773" y="103"/>
                  </a:lnTo>
                  <a:lnTo>
                    <a:pt x="706" y="222"/>
                  </a:lnTo>
                  <a:lnTo>
                    <a:pt x="556" y="242"/>
                  </a:lnTo>
                  <a:close/>
                </a:path>
              </a:pathLst>
            </a:custGeom>
            <a:solidFill>
              <a:schemeClr val="accent2">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56" name="Freeform 41">
              <a:extLst>
                <a:ext uri="{FF2B5EF4-FFF2-40B4-BE49-F238E27FC236}">
                  <a16:creationId xmlns:a16="http://schemas.microsoft.com/office/drawing/2014/main" id="{D2024F9B-67A6-468F-A3F8-FA56BFF9132C}"/>
                </a:ext>
              </a:extLst>
            </p:cNvPr>
            <p:cNvSpPr>
              <a:spLocks/>
            </p:cNvSpPr>
            <p:nvPr/>
          </p:nvSpPr>
          <p:spPr bwMode="auto">
            <a:xfrm>
              <a:off x="1295970" y="2776934"/>
              <a:ext cx="46408" cy="43037"/>
            </a:xfrm>
            <a:custGeom>
              <a:avLst/>
              <a:gdLst>
                <a:gd name="T0" fmla="*/ 23 w 192"/>
                <a:gd name="T1" fmla="*/ 0 h 225"/>
                <a:gd name="T2" fmla="*/ 8 w 192"/>
                <a:gd name="T3" fmla="*/ 6 h 225"/>
                <a:gd name="T4" fmla="*/ 10 w 192"/>
                <a:gd name="T5" fmla="*/ 22 h 225"/>
                <a:gd name="T6" fmla="*/ 0 w 192"/>
                <a:gd name="T7" fmla="*/ 29 h 225"/>
                <a:gd name="T8" fmla="*/ 7 w 192"/>
                <a:gd name="T9" fmla="*/ 35 h 225"/>
                <a:gd name="T10" fmla="*/ 19 w 192"/>
                <a:gd name="T11" fmla="*/ 31 h 225"/>
                <a:gd name="T12" fmla="*/ 28 w 192"/>
                <a:gd name="T13" fmla="*/ 45 h 225"/>
                <a:gd name="T14" fmla="*/ 33 w 192"/>
                <a:gd name="T15" fmla="*/ 40 h 225"/>
                <a:gd name="T16" fmla="*/ 39 w 192"/>
                <a:gd name="T17" fmla="*/ 36 h 225"/>
                <a:gd name="T18" fmla="*/ 37 w 192"/>
                <a:gd name="T19" fmla="*/ 20 h 225"/>
                <a:gd name="T20" fmla="*/ 32 w 192"/>
                <a:gd name="T21" fmla="*/ 9 h 225"/>
                <a:gd name="T22" fmla="*/ 23 w 192"/>
                <a:gd name="T23" fmla="*/ 0 h 2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2" h="225">
                  <a:moveTo>
                    <a:pt x="111" y="0"/>
                  </a:moveTo>
                  <a:lnTo>
                    <a:pt x="40" y="31"/>
                  </a:lnTo>
                  <a:lnTo>
                    <a:pt x="49" y="111"/>
                  </a:lnTo>
                  <a:lnTo>
                    <a:pt x="0" y="146"/>
                  </a:lnTo>
                  <a:lnTo>
                    <a:pt x="36" y="175"/>
                  </a:lnTo>
                  <a:lnTo>
                    <a:pt x="93" y="153"/>
                  </a:lnTo>
                  <a:lnTo>
                    <a:pt x="136" y="225"/>
                  </a:lnTo>
                  <a:lnTo>
                    <a:pt x="162" y="201"/>
                  </a:lnTo>
                  <a:lnTo>
                    <a:pt x="192" y="180"/>
                  </a:lnTo>
                  <a:lnTo>
                    <a:pt x="180" y="99"/>
                  </a:lnTo>
                  <a:lnTo>
                    <a:pt x="156" y="45"/>
                  </a:lnTo>
                  <a:lnTo>
                    <a:pt x="111" y="0"/>
                  </a:lnTo>
                  <a:close/>
                </a:path>
              </a:pathLst>
            </a:custGeom>
            <a:solidFill>
              <a:schemeClr val="accent2">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62" name="Freeform 72">
              <a:extLst>
                <a:ext uri="{FF2B5EF4-FFF2-40B4-BE49-F238E27FC236}">
                  <a16:creationId xmlns:a16="http://schemas.microsoft.com/office/drawing/2014/main" id="{B1718940-3749-4C6F-9732-CF15FA169D67}"/>
                </a:ext>
              </a:extLst>
            </p:cNvPr>
            <p:cNvSpPr>
              <a:spLocks/>
            </p:cNvSpPr>
            <p:nvPr/>
          </p:nvSpPr>
          <p:spPr bwMode="auto">
            <a:xfrm>
              <a:off x="1262652" y="2541665"/>
              <a:ext cx="32129" cy="22953"/>
            </a:xfrm>
            <a:custGeom>
              <a:avLst/>
              <a:gdLst>
                <a:gd name="T0" fmla="*/ 25 w 135"/>
                <a:gd name="T1" fmla="*/ 10 h 117"/>
                <a:gd name="T2" fmla="*/ 23 w 135"/>
                <a:gd name="T3" fmla="*/ 7 h 117"/>
                <a:gd name="T4" fmla="*/ 22 w 135"/>
                <a:gd name="T5" fmla="*/ 3 h 117"/>
                <a:gd name="T6" fmla="*/ 17 w 135"/>
                <a:gd name="T7" fmla="*/ 5 h 117"/>
                <a:gd name="T8" fmla="*/ 18 w 135"/>
                <a:gd name="T9" fmla="*/ 2 h 117"/>
                <a:gd name="T10" fmla="*/ 14 w 135"/>
                <a:gd name="T11" fmla="*/ 0 h 117"/>
                <a:gd name="T12" fmla="*/ 11 w 135"/>
                <a:gd name="T13" fmla="*/ 4 h 117"/>
                <a:gd name="T14" fmla="*/ 7 w 135"/>
                <a:gd name="T15" fmla="*/ 4 h 117"/>
                <a:gd name="T16" fmla="*/ 3 w 135"/>
                <a:gd name="T17" fmla="*/ 5 h 117"/>
                <a:gd name="T18" fmla="*/ 0 w 135"/>
                <a:gd name="T19" fmla="*/ 6 h 117"/>
                <a:gd name="T20" fmla="*/ 0 w 135"/>
                <a:gd name="T21" fmla="*/ 12 h 117"/>
                <a:gd name="T22" fmla="*/ 4 w 135"/>
                <a:gd name="T23" fmla="*/ 12 h 117"/>
                <a:gd name="T24" fmla="*/ 7 w 135"/>
                <a:gd name="T25" fmla="*/ 12 h 117"/>
                <a:gd name="T26" fmla="*/ 8 w 135"/>
                <a:gd name="T27" fmla="*/ 15 h 117"/>
                <a:gd name="T28" fmla="*/ 10 w 135"/>
                <a:gd name="T29" fmla="*/ 21 h 117"/>
                <a:gd name="T30" fmla="*/ 12 w 135"/>
                <a:gd name="T31" fmla="*/ 23 h 117"/>
                <a:gd name="T32" fmla="*/ 18 w 135"/>
                <a:gd name="T33" fmla="*/ 24 h 117"/>
                <a:gd name="T34" fmla="*/ 24 w 135"/>
                <a:gd name="T35" fmla="*/ 23 h 117"/>
                <a:gd name="T36" fmla="*/ 26 w 135"/>
                <a:gd name="T37" fmla="*/ 19 h 117"/>
                <a:gd name="T38" fmla="*/ 27 w 135"/>
                <a:gd name="T39" fmla="*/ 15 h 117"/>
                <a:gd name="T40" fmla="*/ 25 w 135"/>
                <a:gd name="T41" fmla="*/ 10 h 1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5" h="117">
                  <a:moveTo>
                    <a:pt x="127" y="51"/>
                  </a:moveTo>
                  <a:lnTo>
                    <a:pt x="114" y="35"/>
                  </a:lnTo>
                  <a:lnTo>
                    <a:pt x="111" y="15"/>
                  </a:lnTo>
                  <a:lnTo>
                    <a:pt x="85" y="24"/>
                  </a:lnTo>
                  <a:lnTo>
                    <a:pt x="88" y="8"/>
                  </a:lnTo>
                  <a:lnTo>
                    <a:pt x="69" y="0"/>
                  </a:lnTo>
                  <a:lnTo>
                    <a:pt x="57" y="18"/>
                  </a:lnTo>
                  <a:lnTo>
                    <a:pt x="36" y="20"/>
                  </a:lnTo>
                  <a:lnTo>
                    <a:pt x="16" y="24"/>
                  </a:lnTo>
                  <a:lnTo>
                    <a:pt x="0" y="30"/>
                  </a:lnTo>
                  <a:lnTo>
                    <a:pt x="1" y="57"/>
                  </a:lnTo>
                  <a:lnTo>
                    <a:pt x="18" y="60"/>
                  </a:lnTo>
                  <a:lnTo>
                    <a:pt x="33" y="57"/>
                  </a:lnTo>
                  <a:lnTo>
                    <a:pt x="42" y="75"/>
                  </a:lnTo>
                  <a:lnTo>
                    <a:pt x="50" y="102"/>
                  </a:lnTo>
                  <a:lnTo>
                    <a:pt x="61" y="111"/>
                  </a:lnTo>
                  <a:lnTo>
                    <a:pt x="88" y="117"/>
                  </a:lnTo>
                  <a:lnTo>
                    <a:pt x="121" y="114"/>
                  </a:lnTo>
                  <a:lnTo>
                    <a:pt x="130" y="92"/>
                  </a:lnTo>
                  <a:lnTo>
                    <a:pt x="135" y="74"/>
                  </a:lnTo>
                  <a:lnTo>
                    <a:pt x="127" y="51"/>
                  </a:lnTo>
                  <a:close/>
                </a:path>
              </a:pathLst>
            </a:custGeom>
            <a:solidFill>
              <a:schemeClr val="accent2">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sp>
        <p:nvSpPr>
          <p:cNvPr id="74" name="Oval 25">
            <a:extLst>
              <a:ext uri="{FF2B5EF4-FFF2-40B4-BE49-F238E27FC236}">
                <a16:creationId xmlns:a16="http://schemas.microsoft.com/office/drawing/2014/main" id="{F2A23DAB-7800-4AA9-B24F-1562E051C739}"/>
              </a:ext>
            </a:extLst>
          </p:cNvPr>
          <p:cNvSpPr>
            <a:spLocks noChangeArrowheads="1"/>
          </p:cNvSpPr>
          <p:nvPr/>
        </p:nvSpPr>
        <p:spPr bwMode="gray">
          <a:xfrm>
            <a:off x="1600200" y="2982442"/>
            <a:ext cx="81569" cy="65558"/>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itchFamily="34" charset="0"/>
              <a:ea typeface="等线" panose="02010600030101010101" pitchFamily="2" charset="-122"/>
              <a:cs typeface="+mn-cs"/>
            </a:endParaRPr>
          </a:p>
        </p:txBody>
      </p:sp>
      <p:sp>
        <p:nvSpPr>
          <p:cNvPr id="78" name="Oval 25">
            <a:extLst>
              <a:ext uri="{FF2B5EF4-FFF2-40B4-BE49-F238E27FC236}">
                <a16:creationId xmlns:a16="http://schemas.microsoft.com/office/drawing/2014/main" id="{8DC4475E-AD3F-428E-BBC8-1B148C555A79}"/>
              </a:ext>
            </a:extLst>
          </p:cNvPr>
          <p:cNvSpPr>
            <a:spLocks noChangeArrowheads="1"/>
          </p:cNvSpPr>
          <p:nvPr/>
        </p:nvSpPr>
        <p:spPr bwMode="gray">
          <a:xfrm>
            <a:off x="914400" y="2220442"/>
            <a:ext cx="81569" cy="65558"/>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itchFamily="34" charset="0"/>
              <a:ea typeface="等线" panose="02010600030101010101" pitchFamily="2" charset="-122"/>
              <a:cs typeface="+mn-cs"/>
            </a:endParaRPr>
          </a:p>
        </p:txBody>
      </p:sp>
      <p:sp>
        <p:nvSpPr>
          <p:cNvPr id="93" name="Oval 25">
            <a:extLst>
              <a:ext uri="{FF2B5EF4-FFF2-40B4-BE49-F238E27FC236}">
                <a16:creationId xmlns:a16="http://schemas.microsoft.com/office/drawing/2014/main" id="{C0A80C22-6CFD-4799-94E2-A638A108E7B1}"/>
              </a:ext>
            </a:extLst>
          </p:cNvPr>
          <p:cNvSpPr>
            <a:spLocks noChangeArrowheads="1"/>
          </p:cNvSpPr>
          <p:nvPr/>
        </p:nvSpPr>
        <p:spPr bwMode="gray">
          <a:xfrm>
            <a:off x="990600" y="3134842"/>
            <a:ext cx="81569" cy="65558"/>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itchFamily="34" charset="0"/>
              <a:ea typeface="等线" panose="02010600030101010101" pitchFamily="2" charset="-122"/>
              <a:cs typeface="+mn-cs"/>
            </a:endParaRPr>
          </a:p>
        </p:txBody>
      </p:sp>
      <p:sp>
        <p:nvSpPr>
          <p:cNvPr id="94" name="Oval 25">
            <a:extLst>
              <a:ext uri="{FF2B5EF4-FFF2-40B4-BE49-F238E27FC236}">
                <a16:creationId xmlns:a16="http://schemas.microsoft.com/office/drawing/2014/main" id="{1C5D5474-829B-4BD8-A70C-7581F530A30C}"/>
              </a:ext>
            </a:extLst>
          </p:cNvPr>
          <p:cNvSpPr>
            <a:spLocks noChangeArrowheads="1"/>
          </p:cNvSpPr>
          <p:nvPr/>
        </p:nvSpPr>
        <p:spPr bwMode="gray">
          <a:xfrm>
            <a:off x="1213831" y="3744442"/>
            <a:ext cx="81569" cy="65558"/>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itchFamily="34" charset="0"/>
              <a:ea typeface="等线" panose="02010600030101010101" pitchFamily="2" charset="-122"/>
              <a:cs typeface="+mn-cs"/>
            </a:endParaRPr>
          </a:p>
        </p:txBody>
      </p:sp>
      <p:sp>
        <p:nvSpPr>
          <p:cNvPr id="95" name="Oval 25">
            <a:extLst>
              <a:ext uri="{FF2B5EF4-FFF2-40B4-BE49-F238E27FC236}">
                <a16:creationId xmlns:a16="http://schemas.microsoft.com/office/drawing/2014/main" id="{54939903-9569-4092-A26F-BCF68BFB4749}"/>
              </a:ext>
            </a:extLst>
          </p:cNvPr>
          <p:cNvSpPr>
            <a:spLocks noChangeArrowheads="1"/>
          </p:cNvSpPr>
          <p:nvPr/>
        </p:nvSpPr>
        <p:spPr bwMode="gray">
          <a:xfrm>
            <a:off x="1975831" y="3896842"/>
            <a:ext cx="81569" cy="65558"/>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itchFamily="34" charset="0"/>
              <a:ea typeface="等线" panose="02010600030101010101" pitchFamily="2" charset="-122"/>
              <a:cs typeface="+mn-cs"/>
            </a:endParaRPr>
          </a:p>
        </p:txBody>
      </p:sp>
      <p:sp>
        <p:nvSpPr>
          <p:cNvPr id="96" name="Oval 25">
            <a:extLst>
              <a:ext uri="{FF2B5EF4-FFF2-40B4-BE49-F238E27FC236}">
                <a16:creationId xmlns:a16="http://schemas.microsoft.com/office/drawing/2014/main" id="{03766C63-9644-4A5E-86D0-815471CF3891}"/>
              </a:ext>
            </a:extLst>
          </p:cNvPr>
          <p:cNvSpPr>
            <a:spLocks noChangeArrowheads="1"/>
          </p:cNvSpPr>
          <p:nvPr/>
        </p:nvSpPr>
        <p:spPr bwMode="gray">
          <a:xfrm>
            <a:off x="1981200" y="3363442"/>
            <a:ext cx="81569" cy="65558"/>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itchFamily="34" charset="0"/>
              <a:ea typeface="等线" panose="02010600030101010101" pitchFamily="2" charset="-122"/>
              <a:cs typeface="+mn-cs"/>
            </a:endParaRPr>
          </a:p>
        </p:txBody>
      </p:sp>
      <p:sp>
        <p:nvSpPr>
          <p:cNvPr id="97" name="TextBox 96">
            <a:extLst>
              <a:ext uri="{FF2B5EF4-FFF2-40B4-BE49-F238E27FC236}">
                <a16:creationId xmlns:a16="http://schemas.microsoft.com/office/drawing/2014/main" id="{2D8994E1-63B7-4059-A686-DF97AE2E911C}"/>
              </a:ext>
            </a:extLst>
          </p:cNvPr>
          <p:cNvSpPr txBox="1"/>
          <p:nvPr/>
        </p:nvSpPr>
        <p:spPr>
          <a:xfrm>
            <a:off x="516468" y="2079710"/>
            <a:ext cx="1699183" cy="738664"/>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Jammu</a:t>
            </a:r>
          </a:p>
          <a:p>
            <a:pPr algn="ctr"/>
            <a:r>
              <a:rPr lang="en-US" sz="1400" dirty="0">
                <a:latin typeface="Arial" panose="020B0604020202020204" pitchFamily="34" charset="0"/>
                <a:cs typeface="Arial" panose="020B0604020202020204" pitchFamily="34" charset="0"/>
              </a:rPr>
              <a:t>&amp;</a:t>
            </a:r>
          </a:p>
          <a:p>
            <a:pPr algn="ctr"/>
            <a:r>
              <a:rPr lang="en-US" sz="1400" dirty="0">
                <a:latin typeface="Arial" panose="020B0604020202020204" pitchFamily="34" charset="0"/>
                <a:cs typeface="Arial" panose="020B0604020202020204" pitchFamily="34" charset="0"/>
              </a:rPr>
              <a:t>Kashmir</a:t>
            </a:r>
            <a:endParaRPr lang="en-IN" sz="1400" dirty="0">
              <a:latin typeface="Arial" panose="020B0604020202020204" pitchFamily="34" charset="0"/>
              <a:cs typeface="Arial" panose="020B0604020202020204" pitchFamily="34" charset="0"/>
            </a:endParaRPr>
          </a:p>
        </p:txBody>
      </p:sp>
      <p:sp>
        <p:nvSpPr>
          <p:cNvPr id="98" name="TextBox 97">
            <a:extLst>
              <a:ext uri="{FF2B5EF4-FFF2-40B4-BE49-F238E27FC236}">
                <a16:creationId xmlns:a16="http://schemas.microsoft.com/office/drawing/2014/main" id="{51404AB9-0444-448C-834B-BD6646D7A8A1}"/>
              </a:ext>
            </a:extLst>
          </p:cNvPr>
          <p:cNvSpPr txBox="1"/>
          <p:nvPr/>
        </p:nvSpPr>
        <p:spPr>
          <a:xfrm>
            <a:off x="1643797" y="2829704"/>
            <a:ext cx="191499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Himachal Pradesh</a:t>
            </a:r>
            <a:endParaRPr lang="en-IN" sz="1400" dirty="0">
              <a:latin typeface="Arial" panose="020B0604020202020204" pitchFamily="34" charset="0"/>
              <a:cs typeface="Arial" panose="020B0604020202020204" pitchFamily="34" charset="0"/>
            </a:endParaRPr>
          </a:p>
        </p:txBody>
      </p:sp>
      <p:sp>
        <p:nvSpPr>
          <p:cNvPr id="99" name="TextBox 98">
            <a:extLst>
              <a:ext uri="{FF2B5EF4-FFF2-40B4-BE49-F238E27FC236}">
                <a16:creationId xmlns:a16="http://schemas.microsoft.com/office/drawing/2014/main" id="{87066450-D9FB-44E0-9D20-286913F43575}"/>
              </a:ext>
            </a:extLst>
          </p:cNvPr>
          <p:cNvSpPr txBox="1"/>
          <p:nvPr/>
        </p:nvSpPr>
        <p:spPr>
          <a:xfrm>
            <a:off x="1956994" y="3977054"/>
            <a:ext cx="1699183" cy="52322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Uttar</a:t>
            </a:r>
          </a:p>
          <a:p>
            <a:r>
              <a:rPr lang="en-US" sz="1400" dirty="0">
                <a:latin typeface="Arial" panose="020B0604020202020204" pitchFamily="34" charset="0"/>
                <a:cs typeface="Arial" panose="020B0604020202020204" pitchFamily="34" charset="0"/>
              </a:rPr>
              <a:t>Pradesh</a:t>
            </a:r>
            <a:endParaRPr lang="en-IN" sz="1400" dirty="0">
              <a:latin typeface="Arial" panose="020B0604020202020204" pitchFamily="34" charset="0"/>
              <a:cs typeface="Arial" panose="020B0604020202020204" pitchFamily="34" charset="0"/>
            </a:endParaRPr>
          </a:p>
        </p:txBody>
      </p:sp>
      <p:sp>
        <p:nvSpPr>
          <p:cNvPr id="101" name="TextBox 100">
            <a:extLst>
              <a:ext uri="{FF2B5EF4-FFF2-40B4-BE49-F238E27FC236}">
                <a16:creationId xmlns:a16="http://schemas.microsoft.com/office/drawing/2014/main" id="{7E067EA0-7CE7-4E07-85F0-7F9C6A59A6AF}"/>
              </a:ext>
            </a:extLst>
          </p:cNvPr>
          <p:cNvSpPr txBox="1"/>
          <p:nvPr/>
        </p:nvSpPr>
        <p:spPr>
          <a:xfrm>
            <a:off x="2034896" y="3304147"/>
            <a:ext cx="169918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Uttarakhand</a:t>
            </a:r>
          </a:p>
        </p:txBody>
      </p:sp>
      <p:sp>
        <p:nvSpPr>
          <p:cNvPr id="102" name="TextBox 101">
            <a:extLst>
              <a:ext uri="{FF2B5EF4-FFF2-40B4-BE49-F238E27FC236}">
                <a16:creationId xmlns:a16="http://schemas.microsoft.com/office/drawing/2014/main" id="{F585A76A-F9FA-48B8-AFF0-26A3FF41FB6A}"/>
              </a:ext>
            </a:extLst>
          </p:cNvPr>
          <p:cNvSpPr txBox="1"/>
          <p:nvPr/>
        </p:nvSpPr>
        <p:spPr>
          <a:xfrm>
            <a:off x="423847" y="3186070"/>
            <a:ext cx="169918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Punjab</a:t>
            </a:r>
          </a:p>
        </p:txBody>
      </p:sp>
      <p:sp>
        <p:nvSpPr>
          <p:cNvPr id="103" name="TextBox 102">
            <a:extLst>
              <a:ext uri="{FF2B5EF4-FFF2-40B4-BE49-F238E27FC236}">
                <a16:creationId xmlns:a16="http://schemas.microsoft.com/office/drawing/2014/main" id="{7ADA426B-2CE6-4E63-ADC8-E2C8F2AFD942}"/>
              </a:ext>
            </a:extLst>
          </p:cNvPr>
          <p:cNvSpPr txBox="1"/>
          <p:nvPr/>
        </p:nvSpPr>
        <p:spPr>
          <a:xfrm>
            <a:off x="456459" y="3786651"/>
            <a:ext cx="169918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Haryana</a:t>
            </a:r>
          </a:p>
        </p:txBody>
      </p:sp>
      <p:sp>
        <p:nvSpPr>
          <p:cNvPr id="104" name="Oval 25">
            <a:extLst>
              <a:ext uri="{FF2B5EF4-FFF2-40B4-BE49-F238E27FC236}">
                <a16:creationId xmlns:a16="http://schemas.microsoft.com/office/drawing/2014/main" id="{C1552762-D3A8-4D61-9967-73D7E7DADFCB}"/>
              </a:ext>
            </a:extLst>
          </p:cNvPr>
          <p:cNvSpPr>
            <a:spLocks noChangeArrowheads="1"/>
          </p:cNvSpPr>
          <p:nvPr/>
        </p:nvSpPr>
        <p:spPr bwMode="gray">
          <a:xfrm>
            <a:off x="1518631" y="3733800"/>
            <a:ext cx="81569" cy="65558"/>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itchFamily="34" charset="0"/>
              <a:ea typeface="等线" panose="02010600030101010101" pitchFamily="2" charset="-122"/>
              <a:cs typeface="+mn-cs"/>
            </a:endParaRPr>
          </a:p>
        </p:txBody>
      </p:sp>
      <p:sp>
        <p:nvSpPr>
          <p:cNvPr id="105" name="TextBox 104">
            <a:extLst>
              <a:ext uri="{FF2B5EF4-FFF2-40B4-BE49-F238E27FC236}">
                <a16:creationId xmlns:a16="http://schemas.microsoft.com/office/drawing/2014/main" id="{1B853EEC-D375-4F82-B3A0-95A67AAC80E0}"/>
              </a:ext>
            </a:extLst>
          </p:cNvPr>
          <p:cNvSpPr txBox="1"/>
          <p:nvPr/>
        </p:nvSpPr>
        <p:spPr>
          <a:xfrm>
            <a:off x="1254615" y="3502784"/>
            <a:ext cx="169918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Delhi</a:t>
            </a:r>
          </a:p>
        </p:txBody>
      </p:sp>
      <p:sp>
        <p:nvSpPr>
          <p:cNvPr id="8" name="Footer Placeholder 7">
            <a:extLst>
              <a:ext uri="{FF2B5EF4-FFF2-40B4-BE49-F238E27FC236}">
                <a16:creationId xmlns:a16="http://schemas.microsoft.com/office/drawing/2014/main" id="{68A85690-C9FE-4C82-A981-74F1EA7C2284}"/>
              </a:ext>
            </a:extLst>
          </p:cNvPr>
          <p:cNvSpPr>
            <a:spLocks noGrp="1"/>
          </p:cNvSpPr>
          <p:nvPr>
            <p:ph type="ftr" sz="quarter" idx="5"/>
          </p:nvPr>
        </p:nvSpPr>
        <p:spPr/>
        <p:txBody>
          <a:bodyPr/>
          <a:lstStyle/>
          <a:p>
            <a:pPr algn="ctr">
              <a:lnSpc>
                <a:spcPct val="100000"/>
              </a:lnSpc>
              <a:spcBef>
                <a:spcPts val="100"/>
              </a:spcBef>
            </a:pPr>
            <a:r>
              <a:rPr lang="en-IN"/>
              <a:t>© ChemAnalyst</a:t>
            </a:r>
            <a:endParaRPr lang="en-IN" spc="-5" dirty="0"/>
          </a:p>
        </p:txBody>
      </p:sp>
      <p:sp>
        <p:nvSpPr>
          <p:cNvPr id="9" name="Slide Number Placeholder 8">
            <a:extLst>
              <a:ext uri="{FF2B5EF4-FFF2-40B4-BE49-F238E27FC236}">
                <a16:creationId xmlns:a16="http://schemas.microsoft.com/office/drawing/2014/main" id="{257470DB-0805-4C00-AFF7-EC74980EE593}"/>
              </a:ext>
            </a:extLst>
          </p:cNvPr>
          <p:cNvSpPr>
            <a:spLocks noGrp="1"/>
          </p:cNvSpPr>
          <p:nvPr>
            <p:ph type="sldNum" sz="quarter" idx="7"/>
          </p:nvPr>
        </p:nvSpPr>
        <p:spPr/>
        <p:txBody>
          <a:bodyPr/>
          <a:lstStyle/>
          <a:p>
            <a:pPr marL="38100">
              <a:lnSpc>
                <a:spcPts val="1150"/>
              </a:lnSpc>
            </a:pPr>
            <a:fld id="{81D60167-4931-47E6-BA6A-407CBD079E47}" type="slidenum">
              <a:rPr lang="en-IN" smtClean="0"/>
              <a:t>54</a:t>
            </a:fld>
            <a:endParaRPr lang="en-IN" dirty="0"/>
          </a:p>
        </p:txBody>
      </p:sp>
    </p:spTree>
    <p:extLst>
      <p:ext uri="{BB962C8B-B14F-4D97-AF65-F5344CB8AC3E}">
        <p14:creationId xmlns:p14="http://schemas.microsoft.com/office/powerpoint/2010/main" val="30793506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88EC0AE6-2BC2-4A94-89AF-A6C06CD2CD8A}"/>
              </a:ext>
            </a:extLst>
          </p:cNvPr>
          <p:cNvGraphicFramePr/>
          <p:nvPr>
            <p:extLst>
              <p:ext uri="{D42A27DB-BD31-4B8C-83A1-F6EECF244321}">
                <p14:modId xmlns:p14="http://schemas.microsoft.com/office/powerpoint/2010/main" val="2262348461"/>
              </p:ext>
            </p:extLst>
          </p:nvPr>
        </p:nvGraphicFramePr>
        <p:xfrm>
          <a:off x="157580" y="786389"/>
          <a:ext cx="8790534" cy="2642611"/>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D3026AE9-2FEC-4BC4-B8A5-D3CCC46D54CC}"/>
              </a:ext>
            </a:extLst>
          </p:cNvPr>
          <p:cNvSpPr txBox="1"/>
          <p:nvPr/>
        </p:nvSpPr>
        <p:spPr>
          <a:xfrm>
            <a:off x="157580" y="506813"/>
            <a:ext cx="8522594" cy="302006"/>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36</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North India Water Soluble Fertilizer Market Size, By Value (USD Million), 2017-2035F</a:t>
            </a:r>
          </a:p>
        </p:txBody>
      </p:sp>
      <p:sp>
        <p:nvSpPr>
          <p:cNvPr id="4" name="Text Placeholder 3">
            <a:extLst>
              <a:ext uri="{FF2B5EF4-FFF2-40B4-BE49-F238E27FC236}">
                <a16:creationId xmlns:a16="http://schemas.microsoft.com/office/drawing/2014/main" id="{D7FD6211-C904-4F69-9BFA-D33CB22FD4DD}"/>
              </a:ext>
            </a:extLst>
          </p:cNvPr>
          <p:cNvSpPr txBox="1">
            <a:spLocks/>
          </p:cNvSpPr>
          <p:nvPr/>
        </p:nvSpPr>
        <p:spPr>
          <a:xfrm>
            <a:off x="486957" y="143379"/>
            <a:ext cx="7863840" cy="246221"/>
          </a:xfrm>
          <a:prstGeom prst="rect">
            <a:avLst/>
          </a:prstGeom>
        </p:spPr>
        <p:txBody>
          <a:bodyPr wrap="square" lIns="0" tIns="0" rIns="0" bIns="0">
            <a:spAutoFit/>
          </a:bodyPr>
          <a:lstStyle>
            <a:lvl1pPr>
              <a:defRPr sz="1600" b="1" i="0">
                <a:solidFill>
                  <a:prstClr val="black"/>
                </a:solidFill>
                <a:latin typeface="Arial" panose="020B0604020202020204" pitchFamily="34" charset="0"/>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t>North India Water Soluble Fertilizer Market Size, By Value</a:t>
            </a:r>
          </a:p>
        </p:txBody>
      </p:sp>
      <p:sp>
        <p:nvSpPr>
          <p:cNvPr id="5" name="Slide Number Placeholder 7">
            <a:extLst>
              <a:ext uri="{FF2B5EF4-FFF2-40B4-BE49-F238E27FC236}">
                <a16:creationId xmlns:a16="http://schemas.microsoft.com/office/drawing/2014/main" id="{ABC03E15-064C-4A1A-9666-B15D7A1AE3E6}"/>
              </a:ext>
            </a:extLst>
          </p:cNvPr>
          <p:cNvSpPr txBox="1">
            <a:spLocks/>
          </p:cNvSpPr>
          <p:nvPr/>
        </p:nvSpPr>
        <p:spPr>
          <a:xfrm>
            <a:off x="8679482" y="658136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55</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7386208-F784-4C40-84CB-91B478ED4935}"/>
              </a:ext>
            </a:extLst>
          </p:cNvPr>
          <p:cNvSpPr txBox="1"/>
          <p:nvPr/>
        </p:nvSpPr>
        <p:spPr>
          <a:xfrm>
            <a:off x="7669933" y="3157616"/>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7" name="Rectangle 6">
            <a:extLst>
              <a:ext uri="{FF2B5EF4-FFF2-40B4-BE49-F238E27FC236}">
                <a16:creationId xmlns:a16="http://schemas.microsoft.com/office/drawing/2014/main" id="{D7996BEE-F71C-4DFE-AA72-4DC747EF2B89}"/>
              </a:ext>
            </a:extLst>
          </p:cNvPr>
          <p:cNvSpPr/>
          <p:nvPr/>
        </p:nvSpPr>
        <p:spPr>
          <a:xfrm>
            <a:off x="967865" y="833413"/>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3.71</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8" name="Rectangle 7">
            <a:extLst>
              <a:ext uri="{FF2B5EF4-FFF2-40B4-BE49-F238E27FC236}">
                <a16:creationId xmlns:a16="http://schemas.microsoft.com/office/drawing/2014/main" id="{505D62FB-077F-4DDB-8414-C4F005354BE5}"/>
              </a:ext>
            </a:extLst>
          </p:cNvPr>
          <p:cNvSpPr/>
          <p:nvPr/>
        </p:nvSpPr>
        <p:spPr>
          <a:xfrm>
            <a:off x="6337187" y="843062"/>
            <a:ext cx="2141928" cy="383795"/>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2031F-2035F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5.86</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4" name="Rectangle 13">
            <a:extLst>
              <a:ext uri="{FF2B5EF4-FFF2-40B4-BE49-F238E27FC236}">
                <a16:creationId xmlns:a16="http://schemas.microsoft.com/office/drawing/2014/main" id="{90D78B55-8D7B-46E7-89FB-F0F778B522D3}"/>
              </a:ext>
            </a:extLst>
          </p:cNvPr>
          <p:cNvSpPr/>
          <p:nvPr/>
        </p:nvSpPr>
        <p:spPr>
          <a:xfrm>
            <a:off x="3726260" y="833413"/>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2022E-2030F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6.89</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2" name="Chart 11">
            <a:extLst>
              <a:ext uri="{FF2B5EF4-FFF2-40B4-BE49-F238E27FC236}">
                <a16:creationId xmlns:a16="http://schemas.microsoft.com/office/drawing/2014/main" id="{43DC3D5C-46E4-44A2-8F35-C63399776A46}"/>
              </a:ext>
            </a:extLst>
          </p:cNvPr>
          <p:cNvGraphicFramePr/>
          <p:nvPr>
            <p:extLst>
              <p:ext uri="{D42A27DB-BD31-4B8C-83A1-F6EECF244321}">
                <p14:modId xmlns:p14="http://schemas.microsoft.com/office/powerpoint/2010/main" val="3857198053"/>
              </p:ext>
            </p:extLst>
          </p:nvPr>
        </p:nvGraphicFramePr>
        <p:xfrm>
          <a:off x="120393" y="3598980"/>
          <a:ext cx="8790534" cy="2932182"/>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a:extLst>
              <a:ext uri="{FF2B5EF4-FFF2-40B4-BE49-F238E27FC236}">
                <a16:creationId xmlns:a16="http://schemas.microsoft.com/office/drawing/2014/main" id="{A7BE8D13-4316-4E89-A994-21C957001DFF}"/>
              </a:ext>
            </a:extLst>
          </p:cNvPr>
          <p:cNvSpPr txBox="1"/>
          <p:nvPr/>
        </p:nvSpPr>
        <p:spPr>
          <a:xfrm>
            <a:off x="199329" y="3416508"/>
            <a:ext cx="8522594" cy="302006"/>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37</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North India Water Soluble Fertilizer Market Size, By Volume (</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2017-2035F</a:t>
            </a:r>
          </a:p>
        </p:txBody>
      </p:sp>
      <p:sp>
        <p:nvSpPr>
          <p:cNvPr id="15" name="TextBox 14">
            <a:extLst>
              <a:ext uri="{FF2B5EF4-FFF2-40B4-BE49-F238E27FC236}">
                <a16:creationId xmlns:a16="http://schemas.microsoft.com/office/drawing/2014/main" id="{EDDF628E-1999-4A21-BD68-73EA28DA9B86}"/>
              </a:ext>
            </a:extLst>
          </p:cNvPr>
          <p:cNvSpPr txBox="1"/>
          <p:nvPr/>
        </p:nvSpPr>
        <p:spPr>
          <a:xfrm>
            <a:off x="7642320" y="6507691"/>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7" name="Rectangle 16">
            <a:extLst>
              <a:ext uri="{FF2B5EF4-FFF2-40B4-BE49-F238E27FC236}">
                <a16:creationId xmlns:a16="http://schemas.microsoft.com/office/drawing/2014/main" id="{5FDC6F7A-837E-4DF5-8575-99C9324FC56B}"/>
              </a:ext>
            </a:extLst>
          </p:cNvPr>
          <p:cNvSpPr/>
          <p:nvPr/>
        </p:nvSpPr>
        <p:spPr>
          <a:xfrm>
            <a:off x="967865" y="3992211"/>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3.37</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8" name="Rectangle 17">
            <a:extLst>
              <a:ext uri="{FF2B5EF4-FFF2-40B4-BE49-F238E27FC236}">
                <a16:creationId xmlns:a16="http://schemas.microsoft.com/office/drawing/2014/main" id="{F3B1C127-F018-45B8-B520-31D1D2813E50}"/>
              </a:ext>
            </a:extLst>
          </p:cNvPr>
          <p:cNvSpPr/>
          <p:nvPr/>
        </p:nvSpPr>
        <p:spPr>
          <a:xfrm>
            <a:off x="6337187" y="3917792"/>
            <a:ext cx="2141928" cy="383795"/>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2031F-2035F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5.93</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a:extLst>
              <a:ext uri="{FF2B5EF4-FFF2-40B4-BE49-F238E27FC236}">
                <a16:creationId xmlns:a16="http://schemas.microsoft.com/office/drawing/2014/main" id="{3D55C8B7-4915-4106-A67F-5B2F69CD9109}"/>
              </a:ext>
            </a:extLst>
          </p:cNvPr>
          <p:cNvSpPr/>
          <p:nvPr/>
        </p:nvSpPr>
        <p:spPr>
          <a:xfrm>
            <a:off x="3723762" y="3977074"/>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2022E-2030F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6.45</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9" name="Footer Placeholder 8">
            <a:extLst>
              <a:ext uri="{FF2B5EF4-FFF2-40B4-BE49-F238E27FC236}">
                <a16:creationId xmlns:a16="http://schemas.microsoft.com/office/drawing/2014/main" id="{97F3C4A6-84B6-4B6F-946A-68CB4F7D6E23}"/>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10" name="Slide Number Placeholder 9">
            <a:extLst>
              <a:ext uri="{FF2B5EF4-FFF2-40B4-BE49-F238E27FC236}">
                <a16:creationId xmlns:a16="http://schemas.microsoft.com/office/drawing/2014/main" id="{79382EBC-4A5F-43D7-A487-3FEA2B995B30}"/>
              </a:ext>
            </a:extLst>
          </p:cNvPr>
          <p:cNvSpPr>
            <a:spLocks noGrp="1"/>
          </p:cNvSpPr>
          <p:nvPr>
            <p:ph type="sldNum" sz="quarter" idx="7"/>
          </p:nvPr>
        </p:nvSpPr>
        <p:spPr/>
        <p:txBody>
          <a:bodyPr/>
          <a:lstStyle/>
          <a:p>
            <a:pPr marL="38100">
              <a:lnSpc>
                <a:spcPts val="1150"/>
              </a:lnSpc>
            </a:pPr>
            <a:r>
              <a:rPr lang="en-IN" dirty="0"/>
              <a:t>61</a:t>
            </a:r>
          </a:p>
        </p:txBody>
      </p:sp>
    </p:spTree>
    <p:extLst>
      <p:ext uri="{BB962C8B-B14F-4D97-AF65-F5344CB8AC3E}">
        <p14:creationId xmlns:p14="http://schemas.microsoft.com/office/powerpoint/2010/main" val="10334237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4294967295"/>
          </p:nvPr>
        </p:nvSpPr>
        <p:spPr>
          <a:xfrm>
            <a:off x="368551" y="165166"/>
            <a:ext cx="5727449" cy="246221"/>
          </a:xfrm>
        </p:spPr>
        <p:txBody>
          <a:bodyPr wrap="square" lIns="0" tIns="0" rIns="0" bIns="0">
            <a:spAutoFit/>
          </a:bodyPr>
          <a:lstStyle/>
          <a:p>
            <a:pPr algn="l" rtl="0"/>
            <a:r>
              <a:rPr lang="en-US" sz="1600" b="1" kern="1200" dirty="0">
                <a:solidFill>
                  <a:prstClr val="black"/>
                </a:solidFill>
                <a:latin typeface="Arial" panose="020B0604020202020204" pitchFamily="34" charset="0"/>
                <a:cs typeface="Arial" panose="020B0604020202020204" pitchFamily="34" charset="0"/>
              </a:rPr>
              <a:t>North India Water Soluble Fertilizer </a:t>
            </a:r>
            <a:r>
              <a:rPr lang="en-IN" sz="1600" b="1" kern="1200" dirty="0">
                <a:solidFill>
                  <a:prstClr val="black"/>
                </a:solidFill>
                <a:latin typeface="Arial" panose="020B0604020202020204" pitchFamily="34" charset="0"/>
                <a:cs typeface="Arial" panose="020B0604020202020204" pitchFamily="34" charset="0"/>
              </a:rPr>
              <a:t>Market Share, By Type</a:t>
            </a:r>
          </a:p>
        </p:txBody>
      </p:sp>
      <p:sp>
        <p:nvSpPr>
          <p:cNvPr id="8" name="Slide Number Placeholder 7">
            <a:extLst>
              <a:ext uri="{FF2B5EF4-FFF2-40B4-BE49-F238E27FC236}">
                <a16:creationId xmlns:a16="http://schemas.microsoft.com/office/drawing/2014/main" id="{0B961F7D-3BD9-44E7-9209-12390C56400D}"/>
              </a:ext>
            </a:extLst>
          </p:cNvPr>
          <p:cNvSpPr txBox="1">
            <a:spLocks/>
          </p:cNvSpPr>
          <p:nvPr/>
        </p:nvSpPr>
        <p:spPr>
          <a:xfrm>
            <a:off x="8679478" y="6581361"/>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56</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37104099-4014-4FFD-859B-E5C0BC29492E}"/>
              </a:ext>
            </a:extLst>
          </p:cNvPr>
          <p:cNvSpPr txBox="1"/>
          <p:nvPr/>
        </p:nvSpPr>
        <p:spPr>
          <a:xfrm>
            <a:off x="198802" y="639880"/>
            <a:ext cx="8728299" cy="328371"/>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Table 13: North </a:t>
            </a: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India Water Soluble Fertilizer Market Share, By Type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Value (USD Million) &amp; By Volume (</a:t>
            </a:r>
            <a:r>
              <a:rPr kumimoji="0" lang="en-US" sz="1050" b="1"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Kilotonnes</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2017-2035F</a:t>
            </a:r>
          </a:p>
        </p:txBody>
      </p:sp>
      <p:graphicFrame>
        <p:nvGraphicFramePr>
          <p:cNvPr id="15" name="Table 14">
            <a:extLst>
              <a:ext uri="{FF2B5EF4-FFF2-40B4-BE49-F238E27FC236}">
                <a16:creationId xmlns:a16="http://schemas.microsoft.com/office/drawing/2014/main" id="{1DDCB93F-C5B9-4BE7-9706-C86689D7300F}"/>
              </a:ext>
            </a:extLst>
          </p:cNvPr>
          <p:cNvGraphicFramePr>
            <a:graphicFrameLocks noGrp="1"/>
          </p:cNvGraphicFramePr>
          <p:nvPr/>
        </p:nvGraphicFramePr>
        <p:xfrm>
          <a:off x="132586" y="1285450"/>
          <a:ext cx="8794523" cy="5115344"/>
        </p:xfrm>
        <a:graphic>
          <a:graphicData uri="http://schemas.openxmlformats.org/drawingml/2006/table">
            <a:tbl>
              <a:tblPr>
                <a:tableStyleId>{5940675A-B579-460E-94D1-54222C63F5DA}</a:tableStyleId>
              </a:tblPr>
              <a:tblGrid>
                <a:gridCol w="1470154">
                  <a:extLst>
                    <a:ext uri="{9D8B030D-6E8A-4147-A177-3AD203B41FA5}">
                      <a16:colId xmlns:a16="http://schemas.microsoft.com/office/drawing/2014/main" val="2546617345"/>
                    </a:ext>
                  </a:extLst>
                </a:gridCol>
                <a:gridCol w="563413">
                  <a:extLst>
                    <a:ext uri="{9D8B030D-6E8A-4147-A177-3AD203B41FA5}">
                      <a16:colId xmlns:a16="http://schemas.microsoft.com/office/drawing/2014/main" val="82170870"/>
                    </a:ext>
                  </a:extLst>
                </a:gridCol>
                <a:gridCol w="563413">
                  <a:extLst>
                    <a:ext uri="{9D8B030D-6E8A-4147-A177-3AD203B41FA5}">
                      <a16:colId xmlns:a16="http://schemas.microsoft.com/office/drawing/2014/main" val="3380243027"/>
                    </a:ext>
                  </a:extLst>
                </a:gridCol>
                <a:gridCol w="563413">
                  <a:extLst>
                    <a:ext uri="{9D8B030D-6E8A-4147-A177-3AD203B41FA5}">
                      <a16:colId xmlns:a16="http://schemas.microsoft.com/office/drawing/2014/main" val="1124059270"/>
                    </a:ext>
                  </a:extLst>
                </a:gridCol>
                <a:gridCol w="563413">
                  <a:extLst>
                    <a:ext uri="{9D8B030D-6E8A-4147-A177-3AD203B41FA5}">
                      <a16:colId xmlns:a16="http://schemas.microsoft.com/office/drawing/2014/main" val="1570585755"/>
                    </a:ext>
                  </a:extLst>
                </a:gridCol>
                <a:gridCol w="563413">
                  <a:extLst>
                    <a:ext uri="{9D8B030D-6E8A-4147-A177-3AD203B41FA5}">
                      <a16:colId xmlns:a16="http://schemas.microsoft.com/office/drawing/2014/main" val="2200060425"/>
                    </a:ext>
                  </a:extLst>
                </a:gridCol>
                <a:gridCol w="563413">
                  <a:extLst>
                    <a:ext uri="{9D8B030D-6E8A-4147-A177-3AD203B41FA5}">
                      <a16:colId xmlns:a16="http://schemas.microsoft.com/office/drawing/2014/main" val="4288938939"/>
                    </a:ext>
                  </a:extLst>
                </a:gridCol>
                <a:gridCol w="563413">
                  <a:extLst>
                    <a:ext uri="{9D8B030D-6E8A-4147-A177-3AD203B41FA5}">
                      <a16:colId xmlns:a16="http://schemas.microsoft.com/office/drawing/2014/main" val="4085010043"/>
                    </a:ext>
                  </a:extLst>
                </a:gridCol>
                <a:gridCol w="563413">
                  <a:extLst>
                    <a:ext uri="{9D8B030D-6E8A-4147-A177-3AD203B41FA5}">
                      <a16:colId xmlns:a16="http://schemas.microsoft.com/office/drawing/2014/main" val="1088827350"/>
                    </a:ext>
                  </a:extLst>
                </a:gridCol>
                <a:gridCol w="563413">
                  <a:extLst>
                    <a:ext uri="{9D8B030D-6E8A-4147-A177-3AD203B41FA5}">
                      <a16:colId xmlns:a16="http://schemas.microsoft.com/office/drawing/2014/main" val="1888239691"/>
                    </a:ext>
                  </a:extLst>
                </a:gridCol>
                <a:gridCol w="563413">
                  <a:extLst>
                    <a:ext uri="{9D8B030D-6E8A-4147-A177-3AD203B41FA5}">
                      <a16:colId xmlns:a16="http://schemas.microsoft.com/office/drawing/2014/main" val="3167858240"/>
                    </a:ext>
                  </a:extLst>
                </a:gridCol>
                <a:gridCol w="563413">
                  <a:extLst>
                    <a:ext uri="{9D8B030D-6E8A-4147-A177-3AD203B41FA5}">
                      <a16:colId xmlns:a16="http://schemas.microsoft.com/office/drawing/2014/main" val="4235249343"/>
                    </a:ext>
                  </a:extLst>
                </a:gridCol>
                <a:gridCol w="563413">
                  <a:extLst>
                    <a:ext uri="{9D8B030D-6E8A-4147-A177-3AD203B41FA5}">
                      <a16:colId xmlns:a16="http://schemas.microsoft.com/office/drawing/2014/main" val="371118774"/>
                    </a:ext>
                  </a:extLst>
                </a:gridCol>
                <a:gridCol w="563413">
                  <a:extLst>
                    <a:ext uri="{9D8B030D-6E8A-4147-A177-3AD203B41FA5}">
                      <a16:colId xmlns:a16="http://schemas.microsoft.com/office/drawing/2014/main" val="1561842016"/>
                    </a:ext>
                  </a:extLst>
                </a:gridCol>
              </a:tblGrid>
              <a:tr h="393488">
                <a:tc gridSpan="2">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By Type</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hMerge="1">
                  <a:txBody>
                    <a:bodyPr/>
                    <a:lstStyle/>
                    <a:p>
                      <a:endParaRPr lang="en-IN"/>
                    </a:p>
                  </a:txBody>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2017</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2021</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2022E</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2023F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2024F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2026F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2027F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2028F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2029F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2030F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extLst>
                  <a:ext uri="{0D108BD9-81ED-4DB2-BD59-A6C34878D82A}">
                    <a16:rowId xmlns:a16="http://schemas.microsoft.com/office/drawing/2014/main" val="736095236"/>
                  </a:ext>
                </a:extLst>
              </a:tr>
              <a:tr h="393488">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Calcium Nitrate (15.5-0-0-19)</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10.74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12.52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13.26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14.07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15.08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16.06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17.21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18.39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19.71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21.12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22.50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29.92</a:t>
                      </a:r>
                    </a:p>
                  </a:txBody>
                  <a:tcPr marL="9525" marR="9525" marT="9525" marB="0" anchor="ctr"/>
                </a:tc>
                <a:extLst>
                  <a:ext uri="{0D108BD9-81ED-4DB2-BD59-A6C34878D82A}">
                    <a16:rowId xmlns:a16="http://schemas.microsoft.com/office/drawing/2014/main" val="2833964604"/>
                  </a:ext>
                </a:extLst>
              </a:tr>
              <a:tr h="393488">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7.21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8.28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8.72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9.20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9.79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10.41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11.07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11.86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12.65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13.46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14.31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19.11</a:t>
                      </a:r>
                    </a:p>
                  </a:txBody>
                  <a:tcPr marL="9525" marR="9525" marT="9525" marB="0" anchor="ctr"/>
                </a:tc>
                <a:extLst>
                  <a:ext uri="{0D108BD9-81ED-4DB2-BD59-A6C34878D82A}">
                    <a16:rowId xmlns:a16="http://schemas.microsoft.com/office/drawing/2014/main" val="1372216856"/>
                  </a:ext>
                </a:extLst>
              </a:tr>
              <a:tr h="393488">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Potassium Nitrate (13-0-45)</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5.17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5.64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5.96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6.37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6.84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7.32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7.89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8.48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9.13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9.80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10.48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14.04</a:t>
                      </a:r>
                    </a:p>
                  </a:txBody>
                  <a:tcPr marL="9525" marR="9525" marT="9525" marB="0" anchor="ctr"/>
                </a:tc>
                <a:extLst>
                  <a:ext uri="{0D108BD9-81ED-4DB2-BD59-A6C34878D82A}">
                    <a16:rowId xmlns:a16="http://schemas.microsoft.com/office/drawing/2014/main" val="2259304797"/>
                  </a:ext>
                </a:extLst>
              </a:tr>
              <a:tr h="393488">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2.59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2.75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2.89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3.08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3.28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3.51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3.76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4.05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4.35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4.64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4.94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6.66</a:t>
                      </a:r>
                    </a:p>
                  </a:txBody>
                  <a:tcPr marL="9525" marR="9525" marT="9525" marB="0" anchor="ctr"/>
                </a:tc>
                <a:extLst>
                  <a:ext uri="{0D108BD9-81ED-4DB2-BD59-A6C34878D82A}">
                    <a16:rowId xmlns:a16="http://schemas.microsoft.com/office/drawing/2014/main" val="3399116827"/>
                  </a:ext>
                </a:extLst>
              </a:tr>
              <a:tr h="393488">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Potassium Sulphate (0-0-50)</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2.65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2.55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2.62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2.76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2.91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3.05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3.22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3.39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3.57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3.84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4.11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5.59</a:t>
                      </a:r>
                    </a:p>
                  </a:txBody>
                  <a:tcPr marL="9525" marR="9525" marT="9525" marB="0" anchor="ctr"/>
                </a:tc>
                <a:extLst>
                  <a:ext uri="{0D108BD9-81ED-4DB2-BD59-A6C34878D82A}">
                    <a16:rowId xmlns:a16="http://schemas.microsoft.com/office/drawing/2014/main" val="1110602595"/>
                  </a:ext>
                </a:extLst>
              </a:tr>
              <a:tr h="393488">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1.55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1.62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1.69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1.78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1.87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2.00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2.14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2.92</a:t>
                      </a:r>
                    </a:p>
                  </a:txBody>
                  <a:tcPr marL="9525" marR="9525" marT="9525" marB="0" anchor="ctr"/>
                </a:tc>
                <a:extLst>
                  <a:ext uri="{0D108BD9-81ED-4DB2-BD59-A6C34878D82A}">
                    <a16:rowId xmlns:a16="http://schemas.microsoft.com/office/drawing/2014/main" val="1316181384"/>
                  </a:ext>
                </a:extLst>
              </a:tr>
              <a:tr h="393488">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Mono Ammonium Phosphate (12-61-0)</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9.59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11.33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11.85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12.56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13.35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14.21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15.19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16.19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17.29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18.49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19.67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26.11</a:t>
                      </a:r>
                    </a:p>
                  </a:txBody>
                  <a:tcPr marL="9525" marR="9525" marT="9525" marB="0" anchor="ctr"/>
                </a:tc>
                <a:extLst>
                  <a:ext uri="{0D108BD9-81ED-4DB2-BD59-A6C34878D82A}">
                    <a16:rowId xmlns:a16="http://schemas.microsoft.com/office/drawing/2014/main" val="986280555"/>
                  </a:ext>
                </a:extLst>
              </a:tr>
              <a:tr h="393488">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5.66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6.60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6.86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7.24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7.64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8.12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8.61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9.19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9.78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10.38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11.02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14.68</a:t>
                      </a:r>
                    </a:p>
                  </a:txBody>
                  <a:tcPr marL="9525" marR="9525" marT="9525" marB="0" anchor="ctr"/>
                </a:tc>
                <a:extLst>
                  <a:ext uri="{0D108BD9-81ED-4DB2-BD59-A6C34878D82A}">
                    <a16:rowId xmlns:a16="http://schemas.microsoft.com/office/drawing/2014/main" val="1388743580"/>
                  </a:ext>
                </a:extLst>
              </a:tr>
              <a:tr h="393488">
                <a:tc rowSpan="2">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Mono Potassium Phosphate (0- 52-34)</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3.63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4.72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5.05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5.43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5.88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6.34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6.89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7.46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8.11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8.70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9.30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12.53</a:t>
                      </a:r>
                    </a:p>
                  </a:txBody>
                  <a:tcPr marL="9525" marR="9525" marT="9525" marB="0" anchor="ctr"/>
                </a:tc>
                <a:extLst>
                  <a:ext uri="{0D108BD9-81ED-4DB2-BD59-A6C34878D82A}">
                    <a16:rowId xmlns:a16="http://schemas.microsoft.com/office/drawing/2014/main" val="2233664863"/>
                  </a:ext>
                </a:extLst>
              </a:tr>
              <a:tr h="393488">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1.86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2.44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2.59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2.78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2.99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3.23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3.49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3.78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4.10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4.37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4.66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6.32</a:t>
                      </a:r>
                    </a:p>
                  </a:txBody>
                  <a:tcPr marL="9525" marR="9525" marT="9525" marB="0" anchor="ctr"/>
                </a:tc>
                <a:extLst>
                  <a:ext uri="{0D108BD9-81ED-4DB2-BD59-A6C34878D82A}">
                    <a16:rowId xmlns:a16="http://schemas.microsoft.com/office/drawing/2014/main" val="1558120228"/>
                  </a:ext>
                </a:extLst>
              </a:tr>
              <a:tr h="393488">
                <a:tc rowSpan="2">
                  <a:txBody>
                    <a:bodyPr/>
                    <a:lstStyle/>
                    <a:p>
                      <a:pPr algn="ctr" fontAlgn="ctr"/>
                      <a:r>
                        <a:rPr lang="en-IN" sz="900" b="1" i="0" u="none" strike="noStrike" dirty="0">
                          <a:solidFill>
                            <a:srgbClr val="000000"/>
                          </a:solidFill>
                          <a:effectLst/>
                          <a:latin typeface="Verdana" panose="020B0604030504040204" pitchFamily="34" charset="0"/>
                          <a:ea typeface="Verdana" panose="020B0604030504040204" pitchFamily="34" charset="0"/>
                        </a:rPr>
                        <a:t>Total</a:t>
                      </a:r>
                    </a:p>
                  </a:txBody>
                  <a:tcPr marL="9525" marR="9525" marT="9525" marB="0" anchor="ct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31.79</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36.77</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38.75</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41.20</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44.06</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46.97</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50.39</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53.91</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57.79</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61.95</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66.06</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88.19</a:t>
                      </a:r>
                    </a:p>
                  </a:txBody>
                  <a:tcPr marL="9525" marR="9525" marT="9525" marB="0" anchor="ctr"/>
                </a:tc>
                <a:extLst>
                  <a:ext uri="{0D108BD9-81ED-4DB2-BD59-A6C34878D82A}">
                    <a16:rowId xmlns:a16="http://schemas.microsoft.com/office/drawing/2014/main" val="892287102"/>
                  </a:ext>
                </a:extLst>
              </a:tr>
              <a:tr h="393488">
                <a:tc vMerge="1">
                  <a:txBody>
                    <a:bodyPr/>
                    <a:lstStyle/>
                    <a:p>
                      <a:endParaRPr lang="en-IN" dirty="0"/>
                    </a:p>
                  </a:txBody>
                  <a:tcP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18.79</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21.45</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22.48</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23.79</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25.25</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26.89</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28.62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30.67</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32.75</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34.85</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37.07</a:t>
                      </a:r>
                    </a:p>
                  </a:txBody>
                  <a:tcPr marL="9525" marR="9525" marT="9525" marB="0" anchor="ctr"/>
                </a:tc>
                <a:tc>
                  <a:txBody>
                    <a:bodyPr/>
                    <a:lstStyle/>
                    <a:p>
                      <a:pPr algn="ctr" fontAlgn="ctr"/>
                      <a:r>
                        <a:rPr lang="en-IN" sz="900" b="1" i="0" u="none" strike="noStrike" dirty="0">
                          <a:solidFill>
                            <a:srgbClr val="000000"/>
                          </a:solidFill>
                          <a:effectLst/>
                          <a:latin typeface="Verdana" panose="020B0604030504040204" pitchFamily="34" charset="0"/>
                          <a:ea typeface="Verdana" panose="020B0604030504040204" pitchFamily="34" charset="0"/>
                        </a:rPr>
                        <a:t>49.69</a:t>
                      </a:r>
                    </a:p>
                  </a:txBody>
                  <a:tcPr marL="9525" marR="9525" marT="9525" marB="0" anchor="ctr"/>
                </a:tc>
                <a:extLst>
                  <a:ext uri="{0D108BD9-81ED-4DB2-BD59-A6C34878D82A}">
                    <a16:rowId xmlns:a16="http://schemas.microsoft.com/office/drawing/2014/main" val="1430352171"/>
                  </a:ext>
                </a:extLst>
              </a:tr>
            </a:tbl>
          </a:graphicData>
        </a:graphic>
      </p:graphicFrame>
      <p:sp>
        <p:nvSpPr>
          <p:cNvPr id="16" name="TextBox 15">
            <a:extLst>
              <a:ext uri="{FF2B5EF4-FFF2-40B4-BE49-F238E27FC236}">
                <a16:creationId xmlns:a16="http://schemas.microsoft.com/office/drawing/2014/main" id="{E3839685-3385-4E1C-9864-583EAA32C16C}"/>
              </a:ext>
            </a:extLst>
          </p:cNvPr>
          <p:cNvSpPr txBox="1"/>
          <p:nvPr/>
        </p:nvSpPr>
        <p:spPr>
          <a:xfrm>
            <a:off x="7483312" y="6429232"/>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2" name="Footer Placeholder 1">
            <a:extLst>
              <a:ext uri="{FF2B5EF4-FFF2-40B4-BE49-F238E27FC236}">
                <a16:creationId xmlns:a16="http://schemas.microsoft.com/office/drawing/2014/main" id="{73E6E6AC-B177-4B8E-AE49-1DAE3E796AFD}"/>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4" name="Slide Number Placeholder 3">
            <a:extLst>
              <a:ext uri="{FF2B5EF4-FFF2-40B4-BE49-F238E27FC236}">
                <a16:creationId xmlns:a16="http://schemas.microsoft.com/office/drawing/2014/main" id="{EABC1FEF-E944-4D3A-8531-A1A062658B53}"/>
              </a:ext>
            </a:extLst>
          </p:cNvPr>
          <p:cNvSpPr>
            <a:spLocks noGrp="1"/>
          </p:cNvSpPr>
          <p:nvPr>
            <p:ph type="sldNum" sz="quarter" idx="7"/>
          </p:nvPr>
        </p:nvSpPr>
        <p:spPr/>
        <p:txBody>
          <a:bodyPr/>
          <a:lstStyle/>
          <a:p>
            <a:pPr marL="38100">
              <a:lnSpc>
                <a:spcPts val="1150"/>
              </a:lnSpc>
            </a:pPr>
            <a:r>
              <a:rPr lang="en-IN" dirty="0"/>
              <a:t>62</a:t>
            </a:r>
          </a:p>
        </p:txBody>
      </p:sp>
    </p:spTree>
    <p:extLst>
      <p:ext uri="{BB962C8B-B14F-4D97-AF65-F5344CB8AC3E}">
        <p14:creationId xmlns:p14="http://schemas.microsoft.com/office/powerpoint/2010/main" val="38540875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4294967295"/>
          </p:nvPr>
        </p:nvSpPr>
        <p:spPr>
          <a:xfrm>
            <a:off x="317396" y="171236"/>
            <a:ext cx="6007204" cy="246221"/>
          </a:xfrm>
        </p:spPr>
        <p:txBody>
          <a:bodyPr wrap="square" lIns="0" tIns="0" rIns="0" bIns="0">
            <a:spAutoFit/>
          </a:bodyPr>
          <a:lstStyle/>
          <a:p>
            <a:pPr algn="l" rtl="0"/>
            <a:r>
              <a:rPr lang="en-US" sz="1600" b="1" kern="1200" dirty="0">
                <a:solidFill>
                  <a:prstClr val="black"/>
                </a:solidFill>
                <a:latin typeface="Arial" panose="020B0604020202020204" pitchFamily="34" charset="0"/>
                <a:cs typeface="Arial" panose="020B0604020202020204" pitchFamily="34" charset="0"/>
              </a:rPr>
              <a:t>North India Water Soluble Fertilizer </a:t>
            </a:r>
            <a:r>
              <a:rPr lang="en-IN" sz="1600" b="1" kern="1200" dirty="0">
                <a:solidFill>
                  <a:prstClr val="black"/>
                </a:solidFill>
                <a:latin typeface="Arial" panose="020B0604020202020204" pitchFamily="34" charset="0"/>
                <a:cs typeface="Arial" panose="020B0604020202020204" pitchFamily="34" charset="0"/>
              </a:rPr>
              <a:t>Market Share, By End Use</a:t>
            </a:r>
          </a:p>
        </p:txBody>
      </p:sp>
      <p:sp>
        <p:nvSpPr>
          <p:cNvPr id="8" name="Slide Number Placeholder 7">
            <a:extLst>
              <a:ext uri="{FF2B5EF4-FFF2-40B4-BE49-F238E27FC236}">
                <a16:creationId xmlns:a16="http://schemas.microsoft.com/office/drawing/2014/main" id="{0B961F7D-3BD9-44E7-9209-12390C56400D}"/>
              </a:ext>
            </a:extLst>
          </p:cNvPr>
          <p:cNvSpPr txBox="1">
            <a:spLocks/>
          </p:cNvSpPr>
          <p:nvPr/>
        </p:nvSpPr>
        <p:spPr>
          <a:xfrm>
            <a:off x="8679478" y="6581361"/>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57</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C3C79EBE-84D1-403B-964C-E193F351EBA6}"/>
              </a:ext>
            </a:extLst>
          </p:cNvPr>
          <p:cNvSpPr txBox="1"/>
          <p:nvPr/>
        </p:nvSpPr>
        <p:spPr>
          <a:xfrm>
            <a:off x="111250" y="656024"/>
            <a:ext cx="8947414" cy="365124"/>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Table 14: North </a:t>
            </a: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India Water Soluble Fertilizer Market Share, By </a:t>
            </a:r>
            <a:r>
              <a:rPr lang="en-IN" sz="1050" b="1" dirty="0">
                <a:solidFill>
                  <a:prstClr val="black"/>
                </a:solidFill>
                <a:latin typeface="Verdana" panose="020B0604030504040204" pitchFamily="34" charset="0"/>
                <a:ea typeface="Verdana" panose="020B0604030504040204" pitchFamily="34" charset="0"/>
                <a:cs typeface="Verdana" panose="020B0604030504040204" pitchFamily="34" charset="0"/>
              </a:rPr>
              <a:t>End Use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Value (USD Million) &amp; By Volume (</a:t>
            </a:r>
            <a:r>
              <a:rPr kumimoji="0" lang="en-US" sz="1050" b="1"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Kilotonnes</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2017-2035F</a:t>
            </a:r>
          </a:p>
        </p:txBody>
      </p:sp>
      <p:sp>
        <p:nvSpPr>
          <p:cNvPr id="15" name="TextBox 14">
            <a:extLst>
              <a:ext uri="{FF2B5EF4-FFF2-40B4-BE49-F238E27FC236}">
                <a16:creationId xmlns:a16="http://schemas.microsoft.com/office/drawing/2014/main" id="{0B0B6C3F-1464-4D4B-82F1-B9F464C549B0}"/>
              </a:ext>
            </a:extLst>
          </p:cNvPr>
          <p:cNvSpPr txBox="1"/>
          <p:nvPr/>
        </p:nvSpPr>
        <p:spPr>
          <a:xfrm>
            <a:off x="7458390" y="6381306"/>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6" name="Table 15">
            <a:extLst>
              <a:ext uri="{FF2B5EF4-FFF2-40B4-BE49-F238E27FC236}">
                <a16:creationId xmlns:a16="http://schemas.microsoft.com/office/drawing/2014/main" id="{6A1D41B5-E372-4185-93E2-8B7A54F648D1}"/>
              </a:ext>
            </a:extLst>
          </p:cNvPr>
          <p:cNvGraphicFramePr>
            <a:graphicFrameLocks noGrp="1"/>
          </p:cNvGraphicFramePr>
          <p:nvPr/>
        </p:nvGraphicFramePr>
        <p:xfrm>
          <a:off x="111250" y="1303737"/>
          <a:ext cx="8794523" cy="4896419"/>
        </p:xfrm>
        <a:graphic>
          <a:graphicData uri="http://schemas.openxmlformats.org/drawingml/2006/table">
            <a:tbl>
              <a:tblPr>
                <a:tableStyleId>{5940675A-B579-460E-94D1-54222C63F5DA}</a:tableStyleId>
              </a:tblPr>
              <a:tblGrid>
                <a:gridCol w="1470154">
                  <a:extLst>
                    <a:ext uri="{9D8B030D-6E8A-4147-A177-3AD203B41FA5}">
                      <a16:colId xmlns:a16="http://schemas.microsoft.com/office/drawing/2014/main" val="2546617345"/>
                    </a:ext>
                  </a:extLst>
                </a:gridCol>
                <a:gridCol w="563413">
                  <a:extLst>
                    <a:ext uri="{9D8B030D-6E8A-4147-A177-3AD203B41FA5}">
                      <a16:colId xmlns:a16="http://schemas.microsoft.com/office/drawing/2014/main" val="82170870"/>
                    </a:ext>
                  </a:extLst>
                </a:gridCol>
                <a:gridCol w="563413">
                  <a:extLst>
                    <a:ext uri="{9D8B030D-6E8A-4147-A177-3AD203B41FA5}">
                      <a16:colId xmlns:a16="http://schemas.microsoft.com/office/drawing/2014/main" val="3380243027"/>
                    </a:ext>
                  </a:extLst>
                </a:gridCol>
                <a:gridCol w="563413">
                  <a:extLst>
                    <a:ext uri="{9D8B030D-6E8A-4147-A177-3AD203B41FA5}">
                      <a16:colId xmlns:a16="http://schemas.microsoft.com/office/drawing/2014/main" val="1124059270"/>
                    </a:ext>
                  </a:extLst>
                </a:gridCol>
                <a:gridCol w="563413">
                  <a:extLst>
                    <a:ext uri="{9D8B030D-6E8A-4147-A177-3AD203B41FA5}">
                      <a16:colId xmlns:a16="http://schemas.microsoft.com/office/drawing/2014/main" val="1570585755"/>
                    </a:ext>
                  </a:extLst>
                </a:gridCol>
                <a:gridCol w="563413">
                  <a:extLst>
                    <a:ext uri="{9D8B030D-6E8A-4147-A177-3AD203B41FA5}">
                      <a16:colId xmlns:a16="http://schemas.microsoft.com/office/drawing/2014/main" val="2200060425"/>
                    </a:ext>
                  </a:extLst>
                </a:gridCol>
                <a:gridCol w="563413">
                  <a:extLst>
                    <a:ext uri="{9D8B030D-6E8A-4147-A177-3AD203B41FA5}">
                      <a16:colId xmlns:a16="http://schemas.microsoft.com/office/drawing/2014/main" val="4288938939"/>
                    </a:ext>
                  </a:extLst>
                </a:gridCol>
                <a:gridCol w="563413">
                  <a:extLst>
                    <a:ext uri="{9D8B030D-6E8A-4147-A177-3AD203B41FA5}">
                      <a16:colId xmlns:a16="http://schemas.microsoft.com/office/drawing/2014/main" val="4085010043"/>
                    </a:ext>
                  </a:extLst>
                </a:gridCol>
                <a:gridCol w="563413">
                  <a:extLst>
                    <a:ext uri="{9D8B030D-6E8A-4147-A177-3AD203B41FA5}">
                      <a16:colId xmlns:a16="http://schemas.microsoft.com/office/drawing/2014/main" val="1088827350"/>
                    </a:ext>
                  </a:extLst>
                </a:gridCol>
                <a:gridCol w="563413">
                  <a:extLst>
                    <a:ext uri="{9D8B030D-6E8A-4147-A177-3AD203B41FA5}">
                      <a16:colId xmlns:a16="http://schemas.microsoft.com/office/drawing/2014/main" val="1888239691"/>
                    </a:ext>
                  </a:extLst>
                </a:gridCol>
                <a:gridCol w="563413">
                  <a:extLst>
                    <a:ext uri="{9D8B030D-6E8A-4147-A177-3AD203B41FA5}">
                      <a16:colId xmlns:a16="http://schemas.microsoft.com/office/drawing/2014/main" val="3167858240"/>
                    </a:ext>
                  </a:extLst>
                </a:gridCol>
                <a:gridCol w="563413">
                  <a:extLst>
                    <a:ext uri="{9D8B030D-6E8A-4147-A177-3AD203B41FA5}">
                      <a16:colId xmlns:a16="http://schemas.microsoft.com/office/drawing/2014/main" val="4235249343"/>
                    </a:ext>
                  </a:extLst>
                </a:gridCol>
                <a:gridCol w="563413">
                  <a:extLst>
                    <a:ext uri="{9D8B030D-6E8A-4147-A177-3AD203B41FA5}">
                      <a16:colId xmlns:a16="http://schemas.microsoft.com/office/drawing/2014/main" val="371118774"/>
                    </a:ext>
                  </a:extLst>
                </a:gridCol>
                <a:gridCol w="563413">
                  <a:extLst>
                    <a:ext uri="{9D8B030D-6E8A-4147-A177-3AD203B41FA5}">
                      <a16:colId xmlns:a16="http://schemas.microsoft.com/office/drawing/2014/main" val="1561842016"/>
                    </a:ext>
                  </a:extLst>
                </a:gridCol>
              </a:tblGrid>
              <a:tr h="445129">
                <a:tc gridSpan="2">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By Type</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hMerge="1">
                  <a:txBody>
                    <a:bodyPr/>
                    <a:lstStyle/>
                    <a:p>
                      <a:endParaRPr lang="en-IN"/>
                    </a:p>
                  </a:txBody>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2017</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2021</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2022E</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2023F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2024F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2026F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2027F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2028F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2029F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2030F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extLst>
                  <a:ext uri="{0D108BD9-81ED-4DB2-BD59-A6C34878D82A}">
                    <a16:rowId xmlns:a16="http://schemas.microsoft.com/office/drawing/2014/main" val="736095236"/>
                  </a:ext>
                </a:extLst>
              </a:tr>
              <a:tr h="445129">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Gardening &amp; Horticulture</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8.11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9.41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9.92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10.57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11.31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12.08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12.97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13.89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14.91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15.99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17.07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22.85</a:t>
                      </a:r>
                    </a:p>
                  </a:txBody>
                  <a:tcPr marL="9525" marR="9525" marT="9525" marB="0" anchor="ctr"/>
                </a:tc>
                <a:extLst>
                  <a:ext uri="{0D108BD9-81ED-4DB2-BD59-A6C34878D82A}">
                    <a16:rowId xmlns:a16="http://schemas.microsoft.com/office/drawing/2014/main" val="2833964604"/>
                  </a:ext>
                </a:extLst>
              </a:tr>
              <a:tr h="445129">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5.20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5.95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6.24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6.61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7.01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7.47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7.96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8.52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9.11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9.70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10.32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13.85</a:t>
                      </a:r>
                    </a:p>
                  </a:txBody>
                  <a:tcPr marL="9525" marR="9525" marT="9525" marB="0" anchor="ctr"/>
                </a:tc>
                <a:extLst>
                  <a:ext uri="{0D108BD9-81ED-4DB2-BD59-A6C34878D82A}">
                    <a16:rowId xmlns:a16="http://schemas.microsoft.com/office/drawing/2014/main" val="1372216856"/>
                  </a:ext>
                </a:extLst>
              </a:tr>
              <a:tr h="445129">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Foliage Crops</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13.43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15.54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16.39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17.43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18.65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19.90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21.34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22.85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24.49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26.24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27.97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37.28</a:t>
                      </a:r>
                    </a:p>
                  </a:txBody>
                  <a:tcPr marL="9525" marR="9525" marT="9525" marB="0" anchor="ctr"/>
                </a:tc>
                <a:extLst>
                  <a:ext uri="{0D108BD9-81ED-4DB2-BD59-A6C34878D82A}">
                    <a16:rowId xmlns:a16="http://schemas.microsoft.com/office/drawing/2014/main" val="2259304797"/>
                  </a:ext>
                </a:extLst>
              </a:tr>
              <a:tr h="445129">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7.34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8.39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8.79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9.31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9.89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10.53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11.21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12.02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12.83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13.66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14.52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19.42</a:t>
                      </a:r>
                    </a:p>
                  </a:txBody>
                  <a:tcPr marL="9525" marR="9525" marT="9525" marB="0" anchor="ctr"/>
                </a:tc>
                <a:extLst>
                  <a:ext uri="{0D108BD9-81ED-4DB2-BD59-A6C34878D82A}">
                    <a16:rowId xmlns:a16="http://schemas.microsoft.com/office/drawing/2014/main" val="3399116827"/>
                  </a:ext>
                </a:extLst>
              </a:tr>
              <a:tr h="445129">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Fruits &amp; Vegetable</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5.60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6.49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6.86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7.30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7.80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8.33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8.93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9.57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10.26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11.02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11.76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15.72</a:t>
                      </a:r>
                    </a:p>
                  </a:txBody>
                  <a:tcPr marL="9525" marR="9525" marT="9525" marB="0" anchor="ctr"/>
                </a:tc>
                <a:extLst>
                  <a:ext uri="{0D108BD9-81ED-4DB2-BD59-A6C34878D82A}">
                    <a16:rowId xmlns:a16="http://schemas.microsoft.com/office/drawing/2014/main" val="1110602595"/>
                  </a:ext>
                </a:extLst>
              </a:tr>
              <a:tr h="445129">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3.05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3.49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3.66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3.88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4.12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4.39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4.67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5.01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5.36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5.71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6.08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8.19</a:t>
                      </a:r>
                    </a:p>
                  </a:txBody>
                  <a:tcPr marL="9525" marR="9525" marT="9525" marB="0" anchor="ctr"/>
                </a:tc>
                <a:extLst>
                  <a:ext uri="{0D108BD9-81ED-4DB2-BD59-A6C34878D82A}">
                    <a16:rowId xmlns:a16="http://schemas.microsoft.com/office/drawing/2014/main" val="1316181384"/>
                  </a:ext>
                </a:extLst>
              </a:tr>
              <a:tr h="445129">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Field &amp; Cash Crops</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4.64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5.32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5.58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5.90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6.29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6.67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7.15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7.61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8.14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8.70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9.26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12.35</a:t>
                      </a:r>
                    </a:p>
                  </a:txBody>
                  <a:tcPr marL="9525" marR="9525" marT="9525" marB="0" anchor="ctr"/>
                </a:tc>
                <a:extLst>
                  <a:ext uri="{0D108BD9-81ED-4DB2-BD59-A6C34878D82A}">
                    <a16:rowId xmlns:a16="http://schemas.microsoft.com/office/drawing/2014/main" val="986280555"/>
                  </a:ext>
                </a:extLst>
              </a:tr>
              <a:tr h="445129">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3.20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3.62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3.79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3.99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4.23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4.48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4.78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5.11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5.44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5.79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6.15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8.22</a:t>
                      </a:r>
                    </a:p>
                  </a:txBody>
                  <a:tcPr marL="9525" marR="9525" marT="9525" marB="0" anchor="ctr"/>
                </a:tc>
                <a:extLst>
                  <a:ext uri="{0D108BD9-81ED-4DB2-BD59-A6C34878D82A}">
                    <a16:rowId xmlns:a16="http://schemas.microsoft.com/office/drawing/2014/main" val="1388743580"/>
                  </a:ext>
                </a:extLst>
              </a:tr>
              <a:tr h="445129">
                <a:tc rowSpan="2">
                  <a:txBody>
                    <a:bodyPr/>
                    <a:lstStyle/>
                    <a:p>
                      <a:pPr algn="ctr" fontAlgn="ctr"/>
                      <a:r>
                        <a:rPr lang="en-IN" sz="900" b="1" i="0" u="none" strike="noStrike" dirty="0">
                          <a:solidFill>
                            <a:srgbClr val="000000"/>
                          </a:solidFill>
                          <a:effectLst/>
                          <a:latin typeface="Verdana" panose="020B0604030504040204" pitchFamily="34" charset="0"/>
                          <a:ea typeface="Verdana" panose="020B0604030504040204" pitchFamily="34" charset="0"/>
                        </a:rPr>
                        <a:t>Total</a:t>
                      </a:r>
                    </a:p>
                  </a:txBody>
                  <a:tcPr marL="9525" marR="9525" marT="9525" marB="0" anchor="ct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31.79</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36.77</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38.75</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41.20</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44.06</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46.97</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50.39</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53.91</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57.79</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61.95</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66.06</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88.19</a:t>
                      </a:r>
                    </a:p>
                  </a:txBody>
                  <a:tcPr marL="9525" marR="9525" marT="9525" marB="0" anchor="ctr"/>
                </a:tc>
                <a:extLst>
                  <a:ext uri="{0D108BD9-81ED-4DB2-BD59-A6C34878D82A}">
                    <a16:rowId xmlns:a16="http://schemas.microsoft.com/office/drawing/2014/main" val="892287102"/>
                  </a:ext>
                </a:extLst>
              </a:tr>
              <a:tr h="445129">
                <a:tc vMerge="1">
                  <a:txBody>
                    <a:bodyPr/>
                    <a:lstStyle/>
                    <a:p>
                      <a:endParaRPr lang="en-IN"/>
                    </a:p>
                  </a:txBody>
                  <a:tcP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18.79</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21.45</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22.48</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23.79</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25.25</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26.89</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28.62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30.67</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32.75</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34.85</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37.07</a:t>
                      </a:r>
                    </a:p>
                  </a:txBody>
                  <a:tcPr marL="9525" marR="9525" marT="9525" marB="0" anchor="ctr"/>
                </a:tc>
                <a:tc>
                  <a:txBody>
                    <a:bodyPr/>
                    <a:lstStyle/>
                    <a:p>
                      <a:pPr algn="ctr" fontAlgn="ctr"/>
                      <a:r>
                        <a:rPr lang="en-IN" sz="900" b="1" i="0" u="none" strike="noStrike" dirty="0">
                          <a:solidFill>
                            <a:srgbClr val="000000"/>
                          </a:solidFill>
                          <a:effectLst/>
                          <a:latin typeface="Verdana" panose="020B0604030504040204" pitchFamily="34" charset="0"/>
                          <a:ea typeface="Verdana" panose="020B0604030504040204" pitchFamily="34" charset="0"/>
                        </a:rPr>
                        <a:t>49.69</a:t>
                      </a:r>
                    </a:p>
                  </a:txBody>
                  <a:tcPr marL="9525" marR="9525" marT="9525" marB="0" anchor="ctr"/>
                </a:tc>
                <a:extLst>
                  <a:ext uri="{0D108BD9-81ED-4DB2-BD59-A6C34878D82A}">
                    <a16:rowId xmlns:a16="http://schemas.microsoft.com/office/drawing/2014/main" val="1430352171"/>
                  </a:ext>
                </a:extLst>
              </a:tr>
            </a:tbl>
          </a:graphicData>
        </a:graphic>
      </p:graphicFrame>
      <p:sp>
        <p:nvSpPr>
          <p:cNvPr id="2" name="Footer Placeholder 1">
            <a:extLst>
              <a:ext uri="{FF2B5EF4-FFF2-40B4-BE49-F238E27FC236}">
                <a16:creationId xmlns:a16="http://schemas.microsoft.com/office/drawing/2014/main" id="{D4E56A26-CAFB-4AE7-8635-963092A4CB74}"/>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4" name="Slide Number Placeholder 3">
            <a:extLst>
              <a:ext uri="{FF2B5EF4-FFF2-40B4-BE49-F238E27FC236}">
                <a16:creationId xmlns:a16="http://schemas.microsoft.com/office/drawing/2014/main" id="{0923D2E0-D4F4-480C-8B12-30C7138A4F2B}"/>
              </a:ext>
            </a:extLst>
          </p:cNvPr>
          <p:cNvSpPr>
            <a:spLocks noGrp="1"/>
          </p:cNvSpPr>
          <p:nvPr>
            <p:ph type="sldNum" sz="quarter" idx="7"/>
          </p:nvPr>
        </p:nvSpPr>
        <p:spPr/>
        <p:txBody>
          <a:bodyPr/>
          <a:lstStyle/>
          <a:p>
            <a:pPr marL="38100">
              <a:lnSpc>
                <a:spcPts val="1150"/>
              </a:lnSpc>
            </a:pPr>
            <a:r>
              <a:rPr lang="en-IN" dirty="0"/>
              <a:t>63</a:t>
            </a:r>
          </a:p>
        </p:txBody>
      </p:sp>
    </p:spTree>
    <p:extLst>
      <p:ext uri="{BB962C8B-B14F-4D97-AF65-F5344CB8AC3E}">
        <p14:creationId xmlns:p14="http://schemas.microsoft.com/office/powerpoint/2010/main" val="18754117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4294967295"/>
          </p:nvPr>
        </p:nvSpPr>
        <p:spPr>
          <a:xfrm>
            <a:off x="457200" y="165245"/>
            <a:ext cx="7862888" cy="246221"/>
          </a:xfrm>
        </p:spPr>
        <p:txBody>
          <a:bodyPr wrap="square" lIns="0" tIns="0" rIns="0" bIns="0">
            <a:spAutoFit/>
          </a:bodyPr>
          <a:lstStyle/>
          <a:p>
            <a:pPr algn="l" rtl="0"/>
            <a:r>
              <a:rPr lang="en-US" sz="1600" b="1" dirty="0">
                <a:solidFill>
                  <a:prstClr val="black"/>
                </a:solidFill>
                <a:latin typeface="Arial" panose="020B0604020202020204" pitchFamily="34" charset="0"/>
                <a:cs typeface="Arial" panose="020B0604020202020204" pitchFamily="34" charset="0"/>
              </a:rPr>
              <a:t>North India Water Soluble Fertilizer </a:t>
            </a:r>
            <a:r>
              <a:rPr lang="en-IN" sz="1600" b="1" dirty="0">
                <a:solidFill>
                  <a:prstClr val="black"/>
                </a:solidFill>
                <a:latin typeface="Arial" panose="020B0604020202020204" pitchFamily="34" charset="0"/>
                <a:cs typeface="Arial" panose="020B0604020202020204" pitchFamily="34" charset="0"/>
              </a:rPr>
              <a:t>Market Share, By Type</a:t>
            </a:r>
          </a:p>
        </p:txBody>
      </p:sp>
      <p:sp>
        <p:nvSpPr>
          <p:cNvPr id="8" name="Slide Number Placeholder 7">
            <a:extLst>
              <a:ext uri="{FF2B5EF4-FFF2-40B4-BE49-F238E27FC236}">
                <a16:creationId xmlns:a16="http://schemas.microsoft.com/office/drawing/2014/main" id="{0B961F7D-3BD9-44E7-9209-12390C56400D}"/>
              </a:ext>
            </a:extLst>
          </p:cNvPr>
          <p:cNvSpPr txBox="1">
            <a:spLocks/>
          </p:cNvSpPr>
          <p:nvPr/>
        </p:nvSpPr>
        <p:spPr>
          <a:xfrm>
            <a:off x="8679478" y="6581361"/>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58</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36F54838-DCC4-4118-A715-895564CAB047}"/>
              </a:ext>
            </a:extLst>
          </p:cNvPr>
          <p:cNvSpPr txBox="1"/>
          <p:nvPr/>
        </p:nvSpPr>
        <p:spPr>
          <a:xfrm>
            <a:off x="241823" y="555259"/>
            <a:ext cx="7772698" cy="292068"/>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38</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North India Water Soluble Fertilizer Market Share, By Type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 2017-2035F</a:t>
            </a:r>
          </a:p>
        </p:txBody>
      </p:sp>
      <p:sp>
        <p:nvSpPr>
          <p:cNvPr id="12" name="TextBox 11">
            <a:extLst>
              <a:ext uri="{FF2B5EF4-FFF2-40B4-BE49-F238E27FC236}">
                <a16:creationId xmlns:a16="http://schemas.microsoft.com/office/drawing/2014/main" id="{D7CC7456-CD95-4041-BAED-0CD33653F4CD}"/>
              </a:ext>
            </a:extLst>
          </p:cNvPr>
          <p:cNvSpPr txBox="1"/>
          <p:nvPr/>
        </p:nvSpPr>
        <p:spPr>
          <a:xfrm>
            <a:off x="7681092" y="3514556"/>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1" name="Chart 10">
            <a:extLst>
              <a:ext uri="{FF2B5EF4-FFF2-40B4-BE49-F238E27FC236}">
                <a16:creationId xmlns:a16="http://schemas.microsoft.com/office/drawing/2014/main" id="{9BE45A08-292B-4F08-BB7B-F122F20EB814}"/>
              </a:ext>
            </a:extLst>
          </p:cNvPr>
          <p:cNvGraphicFramePr/>
          <p:nvPr>
            <p:extLst>
              <p:ext uri="{D42A27DB-BD31-4B8C-83A1-F6EECF244321}">
                <p14:modId xmlns:p14="http://schemas.microsoft.com/office/powerpoint/2010/main" val="552630546"/>
              </p:ext>
            </p:extLst>
          </p:nvPr>
        </p:nvGraphicFramePr>
        <p:xfrm>
          <a:off x="-86775" y="539253"/>
          <a:ext cx="8950838" cy="3015559"/>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F25AE4A9-48BC-4B80-AB3C-8FE9262762FB}"/>
              </a:ext>
            </a:extLst>
          </p:cNvPr>
          <p:cNvSpPr txBox="1"/>
          <p:nvPr/>
        </p:nvSpPr>
        <p:spPr>
          <a:xfrm>
            <a:off x="241823" y="3660590"/>
            <a:ext cx="7772698" cy="292068"/>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39: </a:t>
            </a: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North India Water Soluble Fertilizer Market Share, By End Use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 2017-2035F</a:t>
            </a:r>
          </a:p>
        </p:txBody>
      </p:sp>
      <p:graphicFrame>
        <p:nvGraphicFramePr>
          <p:cNvPr id="15" name="Chart 14">
            <a:extLst>
              <a:ext uri="{FF2B5EF4-FFF2-40B4-BE49-F238E27FC236}">
                <a16:creationId xmlns:a16="http://schemas.microsoft.com/office/drawing/2014/main" id="{6EF7CA89-99D0-468D-AF15-ADD9F0E99381}"/>
              </a:ext>
            </a:extLst>
          </p:cNvPr>
          <p:cNvGraphicFramePr/>
          <p:nvPr>
            <p:extLst>
              <p:ext uri="{D42A27DB-BD31-4B8C-83A1-F6EECF244321}">
                <p14:modId xmlns:p14="http://schemas.microsoft.com/office/powerpoint/2010/main" val="1175234332"/>
              </p:ext>
            </p:extLst>
          </p:nvPr>
        </p:nvGraphicFramePr>
        <p:xfrm>
          <a:off x="58467" y="3905835"/>
          <a:ext cx="8843710" cy="2768073"/>
        </p:xfrm>
        <a:graphic>
          <a:graphicData uri="http://schemas.openxmlformats.org/drawingml/2006/chart">
            <c:chart xmlns:c="http://schemas.openxmlformats.org/drawingml/2006/chart" xmlns:r="http://schemas.openxmlformats.org/officeDocument/2006/relationships" r:id="rId4"/>
          </a:graphicData>
        </a:graphic>
      </p:graphicFrame>
      <p:sp>
        <p:nvSpPr>
          <p:cNvPr id="16" name="TextBox 15">
            <a:extLst>
              <a:ext uri="{FF2B5EF4-FFF2-40B4-BE49-F238E27FC236}">
                <a16:creationId xmlns:a16="http://schemas.microsoft.com/office/drawing/2014/main" id="{40DD9E88-C3EB-43CA-A861-D7BB5777BE33}"/>
              </a:ext>
            </a:extLst>
          </p:cNvPr>
          <p:cNvSpPr txBox="1"/>
          <p:nvPr/>
        </p:nvSpPr>
        <p:spPr>
          <a:xfrm>
            <a:off x="7598193" y="6563868"/>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2" name="Footer Placeholder 1">
            <a:extLst>
              <a:ext uri="{FF2B5EF4-FFF2-40B4-BE49-F238E27FC236}">
                <a16:creationId xmlns:a16="http://schemas.microsoft.com/office/drawing/2014/main" id="{4756426B-9D77-49B2-8B89-BC45A1728280}"/>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5" name="Slide Number Placeholder 4">
            <a:extLst>
              <a:ext uri="{FF2B5EF4-FFF2-40B4-BE49-F238E27FC236}">
                <a16:creationId xmlns:a16="http://schemas.microsoft.com/office/drawing/2014/main" id="{D8D86764-A082-4D8A-865E-74B5354B9817}"/>
              </a:ext>
            </a:extLst>
          </p:cNvPr>
          <p:cNvSpPr>
            <a:spLocks noGrp="1"/>
          </p:cNvSpPr>
          <p:nvPr>
            <p:ph type="sldNum" sz="quarter" idx="7"/>
          </p:nvPr>
        </p:nvSpPr>
        <p:spPr/>
        <p:txBody>
          <a:bodyPr/>
          <a:lstStyle/>
          <a:p>
            <a:pPr marL="38100">
              <a:lnSpc>
                <a:spcPts val="1150"/>
              </a:lnSpc>
            </a:pPr>
            <a:r>
              <a:rPr lang="en-IN" dirty="0"/>
              <a:t>64</a:t>
            </a:r>
          </a:p>
        </p:txBody>
      </p:sp>
    </p:spTree>
    <p:extLst>
      <p:ext uri="{BB962C8B-B14F-4D97-AF65-F5344CB8AC3E}">
        <p14:creationId xmlns:p14="http://schemas.microsoft.com/office/powerpoint/2010/main" val="1092806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7FD6211-C904-4F69-9BFA-D33CB22FD4DD}"/>
              </a:ext>
            </a:extLst>
          </p:cNvPr>
          <p:cNvSpPr txBox="1">
            <a:spLocks/>
          </p:cNvSpPr>
          <p:nvPr/>
        </p:nvSpPr>
        <p:spPr>
          <a:xfrm>
            <a:off x="381000" y="230421"/>
            <a:ext cx="7863840" cy="246221"/>
          </a:xfrm>
          <a:prstGeom prst="rect">
            <a:avLst/>
          </a:prstGeom>
        </p:spPr>
        <p:txBody>
          <a:bodyPr wrap="square" lIns="0" tIns="0" rIns="0" bIns="0">
            <a:spAutoFit/>
          </a:bodyPr>
          <a:lstStyle>
            <a:lvl1pPr>
              <a:defRPr sz="1600" b="1" i="0">
                <a:solidFill>
                  <a:prstClr val="black"/>
                </a:solidFill>
                <a:latin typeface="Arial" panose="020B0604020202020204" pitchFamily="34" charset="0"/>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t>North India Water Soluble Fertilizer Market Size: Key Takeaways</a:t>
            </a:r>
          </a:p>
        </p:txBody>
      </p:sp>
      <p:sp>
        <p:nvSpPr>
          <p:cNvPr id="5" name="Slide Number Placeholder 7">
            <a:extLst>
              <a:ext uri="{FF2B5EF4-FFF2-40B4-BE49-F238E27FC236}">
                <a16:creationId xmlns:a16="http://schemas.microsoft.com/office/drawing/2014/main" id="{ABC03E15-064C-4A1A-9666-B15D7A1AE3E6}"/>
              </a:ext>
            </a:extLst>
          </p:cNvPr>
          <p:cNvSpPr txBox="1">
            <a:spLocks/>
          </p:cNvSpPr>
          <p:nvPr/>
        </p:nvSpPr>
        <p:spPr>
          <a:xfrm>
            <a:off x="8679482" y="658136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59</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Folded Corner 10">
            <a:extLst>
              <a:ext uri="{FF2B5EF4-FFF2-40B4-BE49-F238E27FC236}">
                <a16:creationId xmlns:a16="http://schemas.microsoft.com/office/drawing/2014/main" id="{17BC1B5D-0CEF-445C-B1BE-AB8A360F47DF}"/>
              </a:ext>
            </a:extLst>
          </p:cNvPr>
          <p:cNvSpPr/>
          <p:nvPr/>
        </p:nvSpPr>
        <p:spPr>
          <a:xfrm>
            <a:off x="277985" y="914400"/>
            <a:ext cx="8624198" cy="3810000"/>
          </a:xfrm>
          <a:prstGeom prst="foldedCorner">
            <a:avLst>
              <a:gd name="adj" fmla="val 11836"/>
            </a:avLst>
          </a:prstGeom>
          <a:solidFill>
            <a:schemeClr val="accent1">
              <a:lumMod val="40000"/>
              <a:lumOff val="60000"/>
            </a:schemeClr>
          </a:solidFill>
          <a:ln>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lnSpc>
                <a:spcPct val="150000"/>
              </a:lnSpc>
              <a:spcBef>
                <a:spcPts val="600"/>
              </a:spcBef>
              <a:buFont typeface="Arial" panose="020B0604020202020204" pitchFamily="34" charset="0"/>
              <a:buChar char="•"/>
            </a:pPr>
            <a:r>
              <a:rPr lang="en-IN" sz="1050" dirty="0">
                <a:solidFill>
                  <a:schemeClr val="tx1"/>
                </a:solidFill>
                <a:latin typeface="Verdana" panose="020B0604030504040204" pitchFamily="34" charset="0"/>
                <a:ea typeface="Verdana" panose="020B0604030504040204" pitchFamily="34" charset="0"/>
                <a:cs typeface="Verdana" panose="020B0604030504040204" pitchFamily="34" charset="0"/>
              </a:rPr>
              <a:t>The largest fertiliser-consuming states in the north zone are Haryana, Punjab, Uttar Pradesh (UP), and Uttarakhand. These four states account for roughly 28% of the country's overall fertiliser use. Himachal Pradesh and Jammu &amp; Kashmir, on the other hand, account for less than 1% of the total. UP is the most consumed state in India, accounting for 15% of total consumption. </a:t>
            </a:r>
          </a:p>
          <a:p>
            <a:pPr marL="171450" indent="-171450" algn="just">
              <a:lnSpc>
                <a:spcPct val="150000"/>
              </a:lnSpc>
              <a:spcBef>
                <a:spcPts val="600"/>
              </a:spcBef>
              <a:buFont typeface="Arial" panose="020B0604020202020204" pitchFamily="34" charset="0"/>
              <a:buChar char="•"/>
            </a:pPr>
            <a:r>
              <a:rPr lang="en-IN" sz="1050" dirty="0">
                <a:solidFill>
                  <a:schemeClr val="tx1"/>
                </a:solidFill>
                <a:latin typeface="Verdana" panose="020B0604030504040204" pitchFamily="34" charset="0"/>
                <a:ea typeface="Verdana" panose="020B0604030504040204" pitchFamily="34" charset="0"/>
                <a:cs typeface="Verdana" panose="020B0604030504040204" pitchFamily="34" charset="0"/>
              </a:rPr>
              <a:t>Haryana (220 kg) and Punjab (243 kg) have the highest per-hectare consumption, while Uttar Pradesh (168 kg) and Uttarakhand (142 kg) have the lowest. In the north zone, soil fertility is low to medium in terms of nitrogen and phosphate, and medium to high in terms of potash. The use of nitrogen is extensive. Use of N is high and P medium and K low in the north zone—the ratio of NPK use being 20.4: 6.8: 1.</a:t>
            </a:r>
          </a:p>
          <a:p>
            <a:pPr marL="171450" indent="-171450" algn="just">
              <a:lnSpc>
                <a:spcPct val="150000"/>
              </a:lnSpc>
              <a:spcBef>
                <a:spcPts val="600"/>
              </a:spcBef>
              <a:buFont typeface="Arial" panose="020B0604020202020204" pitchFamily="34" charset="0"/>
              <a:buChar char="•"/>
            </a:pPr>
            <a:r>
              <a:rPr lang="en-IN" sz="1050" dirty="0">
                <a:solidFill>
                  <a:schemeClr val="tx1"/>
                </a:solidFill>
                <a:latin typeface="Verdana" panose="020B0604030504040204" pitchFamily="34" charset="0"/>
                <a:ea typeface="Verdana" panose="020B0604030504040204" pitchFamily="34" charset="0"/>
                <a:cs typeface="Verdana" panose="020B0604030504040204" pitchFamily="34" charset="0"/>
              </a:rPr>
              <a:t>Foliage followed by Gardening  and Horticulture are expected to lead the demand share for water soluble fertilizers in terms of consumption, whereas Cash and Field Crops is also likely to remain as a significant contributor to regional market as well as exports e.g. wheat, sugarcane, flora, exotic fruits , etc.</a:t>
            </a:r>
          </a:p>
          <a:p>
            <a:pPr marL="171450" indent="-171450" algn="just">
              <a:lnSpc>
                <a:spcPct val="150000"/>
              </a:lnSpc>
              <a:spcBef>
                <a:spcPts val="600"/>
              </a:spcBef>
              <a:buFont typeface="Arial" panose="020B0604020202020204" pitchFamily="34" charset="0"/>
              <a:buChar char="•"/>
            </a:pPr>
            <a:endParaRPr lang="en-IN" sz="1050" dirty="0">
              <a:solidFill>
                <a:schemeClr val="tx1"/>
              </a:solidFill>
              <a:latin typeface="Verdana" panose="020B0604030504040204" pitchFamily="34" charset="0"/>
              <a:ea typeface="Verdana" panose="020B0604030504040204" pitchFamily="34" charset="0"/>
            </a:endParaRPr>
          </a:p>
        </p:txBody>
      </p:sp>
      <p:sp>
        <p:nvSpPr>
          <p:cNvPr id="2" name="Footer Placeholder 1">
            <a:extLst>
              <a:ext uri="{FF2B5EF4-FFF2-40B4-BE49-F238E27FC236}">
                <a16:creationId xmlns:a16="http://schemas.microsoft.com/office/drawing/2014/main" id="{004246CD-E5A7-429C-9E05-EF1BDEA98879}"/>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3" name="Slide Number Placeholder 2">
            <a:extLst>
              <a:ext uri="{FF2B5EF4-FFF2-40B4-BE49-F238E27FC236}">
                <a16:creationId xmlns:a16="http://schemas.microsoft.com/office/drawing/2014/main" id="{D4C77C9C-FD6D-4FEC-A5FD-9EF655BE31F4}"/>
              </a:ext>
            </a:extLst>
          </p:cNvPr>
          <p:cNvSpPr>
            <a:spLocks noGrp="1"/>
          </p:cNvSpPr>
          <p:nvPr>
            <p:ph type="sldNum" sz="quarter" idx="7"/>
          </p:nvPr>
        </p:nvSpPr>
        <p:spPr/>
        <p:txBody>
          <a:bodyPr/>
          <a:lstStyle/>
          <a:p>
            <a:pPr marL="38100">
              <a:lnSpc>
                <a:spcPts val="1150"/>
              </a:lnSpc>
            </a:pPr>
            <a:r>
              <a:rPr lang="en-IN" dirty="0"/>
              <a:t>65</a:t>
            </a:r>
          </a:p>
        </p:txBody>
      </p:sp>
    </p:spTree>
    <p:extLst>
      <p:ext uri="{BB962C8B-B14F-4D97-AF65-F5344CB8AC3E}">
        <p14:creationId xmlns:p14="http://schemas.microsoft.com/office/powerpoint/2010/main" val="4241277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662928"/>
            <a:ext cx="8745220" cy="18415"/>
          </a:xfrm>
          <a:custGeom>
            <a:avLst/>
            <a:gdLst/>
            <a:ahLst/>
            <a:cxnLst/>
            <a:rect l="l" t="t" r="r" b="b"/>
            <a:pathLst>
              <a:path w="8745220" h="18415">
                <a:moveTo>
                  <a:pt x="0" y="18287"/>
                </a:moveTo>
                <a:lnTo>
                  <a:pt x="8744712" y="18287"/>
                </a:lnTo>
                <a:lnTo>
                  <a:pt x="8744712" y="0"/>
                </a:lnTo>
                <a:lnTo>
                  <a:pt x="0" y="0"/>
                </a:lnTo>
                <a:lnTo>
                  <a:pt x="0" y="18287"/>
                </a:lnTo>
                <a:close/>
              </a:path>
            </a:pathLst>
          </a:custGeom>
          <a:solidFill>
            <a:srgbClr val="BEBEBE"/>
          </a:solidFill>
        </p:spPr>
        <p:txBody>
          <a:bodyPr wrap="square" lIns="0" tIns="0" rIns="0" bIns="0" rtlCol="0"/>
          <a:lstStyle/>
          <a:p>
            <a:endParaRPr/>
          </a:p>
        </p:txBody>
      </p:sp>
      <p:sp>
        <p:nvSpPr>
          <p:cNvPr id="3" name="object 3"/>
          <p:cNvSpPr/>
          <p:nvPr/>
        </p:nvSpPr>
        <p:spPr>
          <a:xfrm>
            <a:off x="9064752" y="6662928"/>
            <a:ext cx="79375" cy="18415"/>
          </a:xfrm>
          <a:custGeom>
            <a:avLst/>
            <a:gdLst/>
            <a:ahLst/>
            <a:cxnLst/>
            <a:rect l="l" t="t" r="r" b="b"/>
            <a:pathLst>
              <a:path w="79375" h="18415">
                <a:moveTo>
                  <a:pt x="0" y="18287"/>
                </a:moveTo>
                <a:lnTo>
                  <a:pt x="79248" y="18287"/>
                </a:lnTo>
                <a:lnTo>
                  <a:pt x="79248" y="0"/>
                </a:lnTo>
                <a:lnTo>
                  <a:pt x="0" y="0"/>
                </a:lnTo>
                <a:lnTo>
                  <a:pt x="0" y="18287"/>
                </a:lnTo>
                <a:close/>
              </a:path>
            </a:pathLst>
          </a:custGeom>
          <a:solidFill>
            <a:srgbClr val="BEBEBE"/>
          </a:solidFill>
        </p:spPr>
        <p:txBody>
          <a:bodyPr wrap="square" lIns="0" tIns="0" rIns="0" bIns="0" rtlCol="0"/>
          <a:lstStyle/>
          <a:p>
            <a:endParaRPr/>
          </a:p>
        </p:txBody>
      </p:sp>
      <p:sp>
        <p:nvSpPr>
          <p:cNvPr id="4" name="object 4"/>
          <p:cNvSpPr/>
          <p:nvPr/>
        </p:nvSpPr>
        <p:spPr>
          <a:xfrm>
            <a:off x="0" y="323088"/>
            <a:ext cx="6757670" cy="76200"/>
          </a:xfrm>
          <a:custGeom>
            <a:avLst/>
            <a:gdLst/>
            <a:ahLst/>
            <a:cxnLst/>
            <a:rect l="l" t="t" r="r" b="b"/>
            <a:pathLst>
              <a:path w="6757670" h="76200">
                <a:moveTo>
                  <a:pt x="0" y="76199"/>
                </a:moveTo>
                <a:lnTo>
                  <a:pt x="6757416" y="76199"/>
                </a:lnTo>
                <a:lnTo>
                  <a:pt x="6757416" y="0"/>
                </a:lnTo>
                <a:lnTo>
                  <a:pt x="0" y="0"/>
                </a:lnTo>
                <a:lnTo>
                  <a:pt x="0" y="76199"/>
                </a:lnTo>
                <a:close/>
              </a:path>
            </a:pathLst>
          </a:custGeom>
          <a:solidFill>
            <a:srgbClr val="D9D9D9"/>
          </a:solidFill>
        </p:spPr>
        <p:txBody>
          <a:bodyPr wrap="square" lIns="0" tIns="0" rIns="0" bIns="0" rtlCol="0"/>
          <a:lstStyle/>
          <a:p>
            <a:endParaRPr/>
          </a:p>
        </p:txBody>
      </p:sp>
      <p:sp>
        <p:nvSpPr>
          <p:cNvPr id="8" name="object 8"/>
          <p:cNvSpPr/>
          <p:nvPr/>
        </p:nvSpPr>
        <p:spPr>
          <a:xfrm>
            <a:off x="0" y="6681215"/>
            <a:ext cx="9144000" cy="177165"/>
          </a:xfrm>
          <a:custGeom>
            <a:avLst/>
            <a:gdLst/>
            <a:ahLst/>
            <a:cxnLst/>
            <a:rect l="l" t="t" r="r" b="b"/>
            <a:pathLst>
              <a:path w="9144000" h="177165">
                <a:moveTo>
                  <a:pt x="9144000" y="0"/>
                </a:moveTo>
                <a:lnTo>
                  <a:pt x="0" y="0"/>
                </a:lnTo>
                <a:lnTo>
                  <a:pt x="0" y="176784"/>
                </a:lnTo>
                <a:lnTo>
                  <a:pt x="9144000" y="176784"/>
                </a:lnTo>
                <a:lnTo>
                  <a:pt x="9144000" y="0"/>
                </a:lnTo>
                <a:close/>
              </a:path>
            </a:pathLst>
          </a:custGeom>
          <a:solidFill>
            <a:srgbClr val="071C2C"/>
          </a:solidFill>
        </p:spPr>
        <p:txBody>
          <a:bodyPr wrap="square" lIns="0" tIns="0" rIns="0" bIns="0" rtlCol="0"/>
          <a:lstStyle/>
          <a:p>
            <a:endParaRPr/>
          </a:p>
        </p:txBody>
      </p:sp>
      <p:sp>
        <p:nvSpPr>
          <p:cNvPr id="9" name="object 9"/>
          <p:cNvSpPr/>
          <p:nvPr/>
        </p:nvSpPr>
        <p:spPr>
          <a:xfrm>
            <a:off x="173736" y="103631"/>
            <a:ext cx="4398645" cy="466725"/>
          </a:xfrm>
          <a:custGeom>
            <a:avLst/>
            <a:gdLst/>
            <a:ahLst/>
            <a:cxnLst/>
            <a:rect l="l" t="t" r="r" b="b"/>
            <a:pathLst>
              <a:path w="4398645" h="466725">
                <a:moveTo>
                  <a:pt x="4398264" y="0"/>
                </a:moveTo>
                <a:lnTo>
                  <a:pt x="0" y="0"/>
                </a:lnTo>
                <a:lnTo>
                  <a:pt x="0" y="466344"/>
                </a:lnTo>
                <a:lnTo>
                  <a:pt x="4398264" y="466344"/>
                </a:lnTo>
                <a:lnTo>
                  <a:pt x="4398264" y="0"/>
                </a:lnTo>
                <a:close/>
              </a:path>
            </a:pathLst>
          </a:custGeom>
          <a:solidFill>
            <a:srgbClr val="D9D9D9"/>
          </a:solidFill>
        </p:spPr>
        <p:txBody>
          <a:bodyPr wrap="square" lIns="0" tIns="0" rIns="0" bIns="0" rtlCol="0"/>
          <a:lstStyle/>
          <a:p>
            <a:endParaRPr/>
          </a:p>
        </p:txBody>
      </p:sp>
      <p:sp>
        <p:nvSpPr>
          <p:cNvPr id="10" name="object 10"/>
          <p:cNvSpPr txBox="1"/>
          <p:nvPr/>
        </p:nvSpPr>
        <p:spPr>
          <a:xfrm>
            <a:off x="4301744" y="3650412"/>
            <a:ext cx="1181735" cy="622935"/>
          </a:xfrm>
          <a:prstGeom prst="rect">
            <a:avLst/>
          </a:prstGeom>
        </p:spPr>
        <p:txBody>
          <a:bodyPr vert="horz" wrap="square" lIns="0" tIns="36830" rIns="0" bIns="0" rtlCol="0">
            <a:spAutoFit/>
          </a:bodyPr>
          <a:lstStyle/>
          <a:p>
            <a:pPr marL="182880" indent="-170815">
              <a:lnSpc>
                <a:spcPct val="100000"/>
              </a:lnSpc>
              <a:spcBef>
                <a:spcPts val="290"/>
              </a:spcBef>
              <a:buClr>
                <a:srgbClr val="585858"/>
              </a:buClr>
              <a:buFont typeface="Wingdings"/>
              <a:buChar char=""/>
              <a:tabLst>
                <a:tab pos="183515" algn="l"/>
              </a:tabLst>
            </a:pPr>
            <a:r>
              <a:rPr sz="800" b="1" spc="-5" dirty="0">
                <a:solidFill>
                  <a:srgbClr val="3A3838"/>
                </a:solidFill>
                <a:latin typeface="Calibri"/>
                <a:cs typeface="Calibri"/>
              </a:rPr>
              <a:t>I</a:t>
            </a:r>
            <a:r>
              <a:rPr sz="800" b="1" dirty="0">
                <a:solidFill>
                  <a:srgbClr val="3A3838"/>
                </a:solidFill>
                <a:latin typeface="Calibri"/>
                <a:cs typeface="Calibri"/>
              </a:rPr>
              <a:t>den</a:t>
            </a:r>
            <a:r>
              <a:rPr sz="800" b="1" spc="-20" dirty="0">
                <a:solidFill>
                  <a:srgbClr val="3A3838"/>
                </a:solidFill>
                <a:latin typeface="Calibri"/>
                <a:cs typeface="Calibri"/>
              </a:rPr>
              <a:t>t</a:t>
            </a:r>
            <a:r>
              <a:rPr sz="800" b="1" spc="-10" dirty="0">
                <a:solidFill>
                  <a:srgbClr val="3A3838"/>
                </a:solidFill>
                <a:latin typeface="Calibri"/>
                <a:cs typeface="Calibri"/>
              </a:rPr>
              <a:t>i</a:t>
            </a:r>
            <a:r>
              <a:rPr sz="800" b="1" spc="-20" dirty="0">
                <a:solidFill>
                  <a:srgbClr val="3A3838"/>
                </a:solidFill>
                <a:latin typeface="Calibri"/>
                <a:cs typeface="Calibri"/>
              </a:rPr>
              <a:t>f</a:t>
            </a:r>
            <a:r>
              <a:rPr sz="800" b="1" dirty="0">
                <a:solidFill>
                  <a:srgbClr val="3A3838"/>
                </a:solidFill>
                <a:latin typeface="Calibri"/>
                <a:cs typeface="Calibri"/>
              </a:rPr>
              <a:t>y</a:t>
            </a:r>
            <a:r>
              <a:rPr sz="800" b="1" spc="-10" dirty="0">
                <a:solidFill>
                  <a:srgbClr val="3A3838"/>
                </a:solidFill>
                <a:latin typeface="Calibri"/>
                <a:cs typeface="Calibri"/>
              </a:rPr>
              <a:t>i</a:t>
            </a:r>
            <a:r>
              <a:rPr sz="800" b="1" dirty="0">
                <a:solidFill>
                  <a:srgbClr val="3A3838"/>
                </a:solidFill>
                <a:latin typeface="Calibri"/>
                <a:cs typeface="Calibri"/>
              </a:rPr>
              <a:t>n</a:t>
            </a:r>
            <a:r>
              <a:rPr sz="800" b="1" spc="-5" dirty="0">
                <a:solidFill>
                  <a:srgbClr val="3A3838"/>
                </a:solidFill>
                <a:latin typeface="Calibri"/>
                <a:cs typeface="Calibri"/>
              </a:rPr>
              <a:t>g</a:t>
            </a:r>
            <a:r>
              <a:rPr sz="800" b="1" spc="-10" dirty="0">
                <a:solidFill>
                  <a:srgbClr val="3A3838"/>
                </a:solidFill>
                <a:latin typeface="Calibri"/>
                <a:cs typeface="Calibri"/>
              </a:rPr>
              <a:t> </a:t>
            </a:r>
            <a:r>
              <a:rPr sz="800" b="1" spc="-5" dirty="0">
                <a:solidFill>
                  <a:srgbClr val="3A3838"/>
                </a:solidFill>
                <a:latin typeface="Calibri"/>
                <a:cs typeface="Calibri"/>
              </a:rPr>
              <a:t>K</a:t>
            </a:r>
            <a:r>
              <a:rPr sz="800" b="1" dirty="0">
                <a:solidFill>
                  <a:srgbClr val="3A3838"/>
                </a:solidFill>
                <a:latin typeface="Calibri"/>
                <a:cs typeface="Calibri"/>
              </a:rPr>
              <a:t>e</a:t>
            </a:r>
            <a:r>
              <a:rPr sz="800" b="1" spc="-5" dirty="0">
                <a:solidFill>
                  <a:srgbClr val="3A3838"/>
                </a:solidFill>
                <a:latin typeface="Calibri"/>
                <a:cs typeface="Calibri"/>
              </a:rPr>
              <a:t>y </a:t>
            </a:r>
            <a:r>
              <a:rPr sz="800" b="1" spc="-20" dirty="0">
                <a:solidFill>
                  <a:srgbClr val="3A3838"/>
                </a:solidFill>
                <a:latin typeface="Calibri"/>
                <a:cs typeface="Calibri"/>
              </a:rPr>
              <a:t>O</a:t>
            </a:r>
            <a:r>
              <a:rPr sz="800" b="1" dirty="0">
                <a:solidFill>
                  <a:srgbClr val="3A3838"/>
                </a:solidFill>
                <a:latin typeface="Calibri"/>
                <a:cs typeface="Calibri"/>
              </a:rPr>
              <a:t>p</a:t>
            </a:r>
            <a:r>
              <a:rPr sz="800" b="1" spc="-10" dirty="0">
                <a:solidFill>
                  <a:srgbClr val="3A3838"/>
                </a:solidFill>
                <a:latin typeface="Calibri"/>
                <a:cs typeface="Calibri"/>
              </a:rPr>
              <a:t>i</a:t>
            </a:r>
            <a:r>
              <a:rPr sz="800" b="1" dirty="0">
                <a:solidFill>
                  <a:srgbClr val="3A3838"/>
                </a:solidFill>
                <a:latin typeface="Calibri"/>
                <a:cs typeface="Calibri"/>
              </a:rPr>
              <a:t>n</a:t>
            </a:r>
            <a:r>
              <a:rPr sz="800" b="1" spc="-10" dirty="0">
                <a:solidFill>
                  <a:srgbClr val="3A3838"/>
                </a:solidFill>
                <a:latin typeface="Calibri"/>
                <a:cs typeface="Calibri"/>
              </a:rPr>
              <a:t>i</a:t>
            </a:r>
            <a:r>
              <a:rPr sz="800" b="1" dirty="0">
                <a:solidFill>
                  <a:srgbClr val="3A3838"/>
                </a:solidFill>
                <a:latin typeface="Calibri"/>
                <a:cs typeface="Calibri"/>
              </a:rPr>
              <a:t>o</a:t>
            </a:r>
            <a:r>
              <a:rPr sz="800" b="1" spc="-5" dirty="0">
                <a:solidFill>
                  <a:srgbClr val="3A3838"/>
                </a:solidFill>
                <a:latin typeface="Calibri"/>
                <a:cs typeface="Calibri"/>
              </a:rPr>
              <a:t>n</a:t>
            </a:r>
            <a:endParaRPr sz="800">
              <a:latin typeface="Calibri"/>
              <a:cs typeface="Calibri"/>
            </a:endParaRPr>
          </a:p>
          <a:p>
            <a:pPr marL="182880">
              <a:lnSpc>
                <a:spcPct val="100000"/>
              </a:lnSpc>
              <a:spcBef>
                <a:spcPts val="190"/>
              </a:spcBef>
            </a:pPr>
            <a:r>
              <a:rPr sz="800" b="1" spc="-5" dirty="0">
                <a:solidFill>
                  <a:srgbClr val="3A3838"/>
                </a:solidFill>
                <a:latin typeface="Calibri"/>
                <a:cs typeface="Calibri"/>
              </a:rPr>
              <a:t>Leaders</a:t>
            </a:r>
            <a:endParaRPr sz="800">
              <a:latin typeface="Calibri"/>
              <a:cs typeface="Calibri"/>
            </a:endParaRPr>
          </a:p>
          <a:p>
            <a:pPr marL="182880" indent="-170815">
              <a:lnSpc>
                <a:spcPct val="100000"/>
              </a:lnSpc>
              <a:spcBef>
                <a:spcPts val="245"/>
              </a:spcBef>
              <a:buClr>
                <a:srgbClr val="585858"/>
              </a:buClr>
              <a:buFont typeface="Wingdings"/>
              <a:buChar char=""/>
              <a:tabLst>
                <a:tab pos="183515" algn="l"/>
              </a:tabLst>
            </a:pPr>
            <a:r>
              <a:rPr sz="800" b="1" spc="-5" dirty="0">
                <a:solidFill>
                  <a:srgbClr val="3A3838"/>
                </a:solidFill>
                <a:latin typeface="Calibri"/>
                <a:cs typeface="Calibri"/>
              </a:rPr>
              <a:t>Questionnaire</a:t>
            </a:r>
            <a:r>
              <a:rPr sz="800" b="1" spc="-20" dirty="0">
                <a:solidFill>
                  <a:srgbClr val="3A3838"/>
                </a:solidFill>
                <a:latin typeface="Calibri"/>
                <a:cs typeface="Calibri"/>
              </a:rPr>
              <a:t> </a:t>
            </a:r>
            <a:r>
              <a:rPr sz="800" b="1" spc="-5" dirty="0">
                <a:solidFill>
                  <a:srgbClr val="3A3838"/>
                </a:solidFill>
                <a:latin typeface="Calibri"/>
                <a:cs typeface="Calibri"/>
              </a:rPr>
              <a:t>Design</a:t>
            </a:r>
            <a:endParaRPr sz="800">
              <a:latin typeface="Calibri"/>
              <a:cs typeface="Calibri"/>
            </a:endParaRPr>
          </a:p>
          <a:p>
            <a:pPr marL="182880" indent="-170815">
              <a:lnSpc>
                <a:spcPct val="100000"/>
              </a:lnSpc>
              <a:spcBef>
                <a:spcPts val="240"/>
              </a:spcBef>
              <a:buClr>
                <a:srgbClr val="585858"/>
              </a:buClr>
              <a:buFont typeface="Wingdings"/>
              <a:buChar char=""/>
              <a:tabLst>
                <a:tab pos="183515" algn="l"/>
              </a:tabLst>
            </a:pPr>
            <a:r>
              <a:rPr sz="800" b="1" spc="-5" dirty="0">
                <a:solidFill>
                  <a:srgbClr val="3A3838"/>
                </a:solidFill>
                <a:latin typeface="Calibri"/>
                <a:cs typeface="Calibri"/>
              </a:rPr>
              <a:t>In-depth</a:t>
            </a:r>
            <a:r>
              <a:rPr sz="800" b="1" spc="-35" dirty="0">
                <a:solidFill>
                  <a:srgbClr val="3A3838"/>
                </a:solidFill>
                <a:latin typeface="Calibri"/>
                <a:cs typeface="Calibri"/>
              </a:rPr>
              <a:t> </a:t>
            </a:r>
            <a:r>
              <a:rPr sz="800" b="1" spc="-5" dirty="0">
                <a:solidFill>
                  <a:srgbClr val="3A3838"/>
                </a:solidFill>
                <a:latin typeface="Calibri"/>
                <a:cs typeface="Calibri"/>
              </a:rPr>
              <a:t>Interviews</a:t>
            </a:r>
            <a:endParaRPr sz="800">
              <a:latin typeface="Calibri"/>
              <a:cs typeface="Calibri"/>
            </a:endParaRPr>
          </a:p>
        </p:txBody>
      </p:sp>
      <p:grpSp>
        <p:nvGrpSpPr>
          <p:cNvPr id="11" name="object 11"/>
          <p:cNvGrpSpPr/>
          <p:nvPr/>
        </p:nvGrpSpPr>
        <p:grpSpPr>
          <a:xfrm>
            <a:off x="365759" y="1109472"/>
            <a:ext cx="5553710" cy="744220"/>
            <a:chOff x="365759" y="1109472"/>
            <a:chExt cx="5553710" cy="744220"/>
          </a:xfrm>
        </p:grpSpPr>
        <p:sp>
          <p:nvSpPr>
            <p:cNvPr id="12" name="object 12"/>
            <p:cNvSpPr/>
            <p:nvPr/>
          </p:nvSpPr>
          <p:spPr>
            <a:xfrm>
              <a:off x="4427219" y="1156716"/>
              <a:ext cx="1454150" cy="658495"/>
            </a:xfrm>
            <a:custGeom>
              <a:avLst/>
              <a:gdLst/>
              <a:ahLst/>
              <a:cxnLst/>
              <a:rect l="l" t="t" r="r" b="b"/>
              <a:pathLst>
                <a:path w="1454150" h="658494">
                  <a:moveTo>
                    <a:pt x="0" y="658368"/>
                  </a:moveTo>
                  <a:lnTo>
                    <a:pt x="1124712" y="658368"/>
                  </a:lnTo>
                  <a:lnTo>
                    <a:pt x="1453895" y="329184"/>
                  </a:lnTo>
                  <a:lnTo>
                    <a:pt x="1124712" y="0"/>
                  </a:lnTo>
                  <a:lnTo>
                    <a:pt x="0" y="0"/>
                  </a:lnTo>
                  <a:lnTo>
                    <a:pt x="329183" y="329184"/>
                  </a:lnTo>
                  <a:lnTo>
                    <a:pt x="0" y="658368"/>
                  </a:lnTo>
                  <a:close/>
                </a:path>
              </a:pathLst>
            </a:custGeom>
            <a:ln w="76200">
              <a:solidFill>
                <a:srgbClr val="A9D18E"/>
              </a:solidFill>
            </a:ln>
          </p:spPr>
          <p:txBody>
            <a:bodyPr wrap="square" lIns="0" tIns="0" rIns="0" bIns="0" rtlCol="0"/>
            <a:lstStyle/>
            <a:p>
              <a:endParaRPr/>
            </a:p>
          </p:txBody>
        </p:sp>
        <p:sp>
          <p:nvSpPr>
            <p:cNvPr id="13" name="object 13"/>
            <p:cNvSpPr/>
            <p:nvPr/>
          </p:nvSpPr>
          <p:spPr>
            <a:xfrm>
              <a:off x="3086099" y="1156716"/>
              <a:ext cx="1454150" cy="658495"/>
            </a:xfrm>
            <a:custGeom>
              <a:avLst/>
              <a:gdLst/>
              <a:ahLst/>
              <a:cxnLst/>
              <a:rect l="l" t="t" r="r" b="b"/>
              <a:pathLst>
                <a:path w="1454150" h="658494">
                  <a:moveTo>
                    <a:pt x="1124712" y="0"/>
                  </a:moveTo>
                  <a:lnTo>
                    <a:pt x="0" y="0"/>
                  </a:lnTo>
                  <a:lnTo>
                    <a:pt x="329184" y="329184"/>
                  </a:lnTo>
                  <a:lnTo>
                    <a:pt x="0" y="658368"/>
                  </a:lnTo>
                  <a:lnTo>
                    <a:pt x="1124712" y="658368"/>
                  </a:lnTo>
                  <a:lnTo>
                    <a:pt x="1453896" y="329184"/>
                  </a:lnTo>
                  <a:lnTo>
                    <a:pt x="1124712" y="0"/>
                  </a:lnTo>
                  <a:close/>
                </a:path>
              </a:pathLst>
            </a:custGeom>
            <a:solidFill>
              <a:srgbClr val="FFFFFF"/>
            </a:solidFill>
          </p:spPr>
          <p:txBody>
            <a:bodyPr wrap="square" lIns="0" tIns="0" rIns="0" bIns="0" rtlCol="0"/>
            <a:lstStyle/>
            <a:p>
              <a:endParaRPr/>
            </a:p>
          </p:txBody>
        </p:sp>
        <p:sp>
          <p:nvSpPr>
            <p:cNvPr id="14" name="object 14"/>
            <p:cNvSpPr/>
            <p:nvPr/>
          </p:nvSpPr>
          <p:spPr>
            <a:xfrm>
              <a:off x="3086099" y="1156716"/>
              <a:ext cx="1454150" cy="658495"/>
            </a:xfrm>
            <a:custGeom>
              <a:avLst/>
              <a:gdLst/>
              <a:ahLst/>
              <a:cxnLst/>
              <a:rect l="l" t="t" r="r" b="b"/>
              <a:pathLst>
                <a:path w="1454150" h="658494">
                  <a:moveTo>
                    <a:pt x="0" y="658368"/>
                  </a:moveTo>
                  <a:lnTo>
                    <a:pt x="1124712" y="658368"/>
                  </a:lnTo>
                  <a:lnTo>
                    <a:pt x="1453896" y="329184"/>
                  </a:lnTo>
                  <a:lnTo>
                    <a:pt x="1124712" y="0"/>
                  </a:lnTo>
                  <a:lnTo>
                    <a:pt x="0" y="0"/>
                  </a:lnTo>
                  <a:lnTo>
                    <a:pt x="329184" y="329184"/>
                  </a:lnTo>
                  <a:lnTo>
                    <a:pt x="0" y="658368"/>
                  </a:lnTo>
                  <a:close/>
                </a:path>
              </a:pathLst>
            </a:custGeom>
            <a:ln w="76200">
              <a:solidFill>
                <a:srgbClr val="8AC167"/>
              </a:solidFill>
            </a:ln>
          </p:spPr>
          <p:txBody>
            <a:bodyPr wrap="square" lIns="0" tIns="0" rIns="0" bIns="0" rtlCol="0"/>
            <a:lstStyle/>
            <a:p>
              <a:endParaRPr/>
            </a:p>
          </p:txBody>
        </p:sp>
        <p:sp>
          <p:nvSpPr>
            <p:cNvPr id="15" name="object 15"/>
            <p:cNvSpPr/>
            <p:nvPr/>
          </p:nvSpPr>
          <p:spPr>
            <a:xfrm>
              <a:off x="1744979" y="1156716"/>
              <a:ext cx="1454150" cy="658495"/>
            </a:xfrm>
            <a:custGeom>
              <a:avLst/>
              <a:gdLst/>
              <a:ahLst/>
              <a:cxnLst/>
              <a:rect l="l" t="t" r="r" b="b"/>
              <a:pathLst>
                <a:path w="1454150" h="658494">
                  <a:moveTo>
                    <a:pt x="1124712" y="0"/>
                  </a:moveTo>
                  <a:lnTo>
                    <a:pt x="0" y="0"/>
                  </a:lnTo>
                  <a:lnTo>
                    <a:pt x="329183" y="329184"/>
                  </a:lnTo>
                  <a:lnTo>
                    <a:pt x="0" y="658368"/>
                  </a:lnTo>
                  <a:lnTo>
                    <a:pt x="1124712" y="658368"/>
                  </a:lnTo>
                  <a:lnTo>
                    <a:pt x="1453895" y="329184"/>
                  </a:lnTo>
                  <a:lnTo>
                    <a:pt x="1124712" y="0"/>
                  </a:lnTo>
                  <a:close/>
                </a:path>
              </a:pathLst>
            </a:custGeom>
            <a:solidFill>
              <a:srgbClr val="FFFFFF"/>
            </a:solidFill>
          </p:spPr>
          <p:txBody>
            <a:bodyPr wrap="square" lIns="0" tIns="0" rIns="0" bIns="0" rtlCol="0"/>
            <a:lstStyle/>
            <a:p>
              <a:endParaRPr/>
            </a:p>
          </p:txBody>
        </p:sp>
        <p:sp>
          <p:nvSpPr>
            <p:cNvPr id="16" name="object 16"/>
            <p:cNvSpPr/>
            <p:nvPr/>
          </p:nvSpPr>
          <p:spPr>
            <a:xfrm>
              <a:off x="1744979" y="1156716"/>
              <a:ext cx="1454150" cy="658495"/>
            </a:xfrm>
            <a:custGeom>
              <a:avLst/>
              <a:gdLst/>
              <a:ahLst/>
              <a:cxnLst/>
              <a:rect l="l" t="t" r="r" b="b"/>
              <a:pathLst>
                <a:path w="1454150" h="658494">
                  <a:moveTo>
                    <a:pt x="0" y="658368"/>
                  </a:moveTo>
                  <a:lnTo>
                    <a:pt x="1124712" y="658368"/>
                  </a:lnTo>
                  <a:lnTo>
                    <a:pt x="1453895" y="329184"/>
                  </a:lnTo>
                  <a:lnTo>
                    <a:pt x="1124712" y="0"/>
                  </a:lnTo>
                  <a:lnTo>
                    <a:pt x="0" y="0"/>
                  </a:lnTo>
                  <a:lnTo>
                    <a:pt x="329183" y="329184"/>
                  </a:lnTo>
                  <a:lnTo>
                    <a:pt x="0" y="658368"/>
                  </a:lnTo>
                  <a:close/>
                </a:path>
              </a:pathLst>
            </a:custGeom>
            <a:ln w="76200">
              <a:solidFill>
                <a:srgbClr val="5F933B"/>
              </a:solidFill>
            </a:ln>
          </p:spPr>
          <p:txBody>
            <a:bodyPr wrap="square" lIns="0" tIns="0" rIns="0" bIns="0" rtlCol="0"/>
            <a:lstStyle/>
            <a:p>
              <a:endParaRPr/>
            </a:p>
          </p:txBody>
        </p:sp>
        <p:sp>
          <p:nvSpPr>
            <p:cNvPr id="17" name="object 17"/>
            <p:cNvSpPr/>
            <p:nvPr/>
          </p:nvSpPr>
          <p:spPr>
            <a:xfrm>
              <a:off x="403859" y="1147572"/>
              <a:ext cx="1454150" cy="658495"/>
            </a:xfrm>
            <a:custGeom>
              <a:avLst/>
              <a:gdLst/>
              <a:ahLst/>
              <a:cxnLst/>
              <a:rect l="l" t="t" r="r" b="b"/>
              <a:pathLst>
                <a:path w="1454150" h="658494">
                  <a:moveTo>
                    <a:pt x="1124712" y="0"/>
                  </a:moveTo>
                  <a:lnTo>
                    <a:pt x="0" y="0"/>
                  </a:lnTo>
                  <a:lnTo>
                    <a:pt x="329184" y="329183"/>
                  </a:lnTo>
                  <a:lnTo>
                    <a:pt x="0" y="658367"/>
                  </a:lnTo>
                  <a:lnTo>
                    <a:pt x="1124712" y="658367"/>
                  </a:lnTo>
                  <a:lnTo>
                    <a:pt x="1453896" y="329183"/>
                  </a:lnTo>
                  <a:lnTo>
                    <a:pt x="1124712" y="0"/>
                  </a:lnTo>
                  <a:close/>
                </a:path>
              </a:pathLst>
            </a:custGeom>
            <a:solidFill>
              <a:srgbClr val="FFFFFF"/>
            </a:solidFill>
          </p:spPr>
          <p:txBody>
            <a:bodyPr wrap="square" lIns="0" tIns="0" rIns="0" bIns="0" rtlCol="0"/>
            <a:lstStyle/>
            <a:p>
              <a:endParaRPr/>
            </a:p>
          </p:txBody>
        </p:sp>
        <p:sp>
          <p:nvSpPr>
            <p:cNvPr id="18" name="object 18"/>
            <p:cNvSpPr/>
            <p:nvPr/>
          </p:nvSpPr>
          <p:spPr>
            <a:xfrm>
              <a:off x="403859" y="1147572"/>
              <a:ext cx="1454150" cy="658495"/>
            </a:xfrm>
            <a:custGeom>
              <a:avLst/>
              <a:gdLst/>
              <a:ahLst/>
              <a:cxnLst/>
              <a:rect l="l" t="t" r="r" b="b"/>
              <a:pathLst>
                <a:path w="1454150" h="658494">
                  <a:moveTo>
                    <a:pt x="0" y="658367"/>
                  </a:moveTo>
                  <a:lnTo>
                    <a:pt x="1124712" y="658367"/>
                  </a:lnTo>
                  <a:lnTo>
                    <a:pt x="1453896" y="329183"/>
                  </a:lnTo>
                  <a:lnTo>
                    <a:pt x="1124712" y="0"/>
                  </a:lnTo>
                  <a:lnTo>
                    <a:pt x="0" y="0"/>
                  </a:lnTo>
                  <a:lnTo>
                    <a:pt x="329184" y="329183"/>
                  </a:lnTo>
                  <a:lnTo>
                    <a:pt x="0" y="658367"/>
                  </a:lnTo>
                  <a:close/>
                </a:path>
              </a:pathLst>
            </a:custGeom>
            <a:ln w="76200">
              <a:solidFill>
                <a:srgbClr val="385622"/>
              </a:solidFill>
            </a:ln>
          </p:spPr>
          <p:txBody>
            <a:bodyPr wrap="square" lIns="0" tIns="0" rIns="0" bIns="0" rtlCol="0"/>
            <a:lstStyle/>
            <a:p>
              <a:endParaRPr/>
            </a:p>
          </p:txBody>
        </p:sp>
      </p:grpSp>
      <p:sp>
        <p:nvSpPr>
          <p:cNvPr id="19" name="object 19"/>
          <p:cNvSpPr txBox="1"/>
          <p:nvPr/>
        </p:nvSpPr>
        <p:spPr>
          <a:xfrm>
            <a:off x="4861940" y="1283969"/>
            <a:ext cx="557530" cy="331470"/>
          </a:xfrm>
          <a:prstGeom prst="rect">
            <a:avLst/>
          </a:prstGeom>
        </p:spPr>
        <p:txBody>
          <a:bodyPr vert="horz" wrap="square" lIns="0" tIns="13335" rIns="0" bIns="0" rtlCol="0">
            <a:spAutoFit/>
          </a:bodyPr>
          <a:lstStyle/>
          <a:p>
            <a:pPr marL="12700" marR="5080" indent="140335">
              <a:lnSpc>
                <a:spcPct val="100000"/>
              </a:lnSpc>
              <a:spcBef>
                <a:spcPts val="105"/>
              </a:spcBef>
            </a:pPr>
            <a:r>
              <a:rPr sz="1000" b="1" dirty="0">
                <a:solidFill>
                  <a:srgbClr val="171717"/>
                </a:solidFill>
                <a:latin typeface="Calibri"/>
                <a:cs typeface="Calibri"/>
              </a:rPr>
              <a:t>Data </a:t>
            </a:r>
            <a:r>
              <a:rPr sz="1000" b="1" spc="5" dirty="0">
                <a:solidFill>
                  <a:srgbClr val="171717"/>
                </a:solidFill>
                <a:latin typeface="Calibri"/>
                <a:cs typeface="Calibri"/>
              </a:rPr>
              <a:t> </a:t>
            </a:r>
            <a:r>
              <a:rPr sz="1000" b="1" spc="-10" dirty="0">
                <a:solidFill>
                  <a:srgbClr val="171717"/>
                </a:solidFill>
                <a:latin typeface="Calibri"/>
                <a:cs typeface="Calibri"/>
              </a:rPr>
              <a:t>C</a:t>
            </a:r>
            <a:r>
              <a:rPr sz="1000" b="1" spc="5" dirty="0">
                <a:solidFill>
                  <a:srgbClr val="171717"/>
                </a:solidFill>
                <a:latin typeface="Calibri"/>
                <a:cs typeface="Calibri"/>
              </a:rPr>
              <a:t>o</a:t>
            </a:r>
            <a:r>
              <a:rPr sz="1000" b="1" spc="-10" dirty="0">
                <a:solidFill>
                  <a:srgbClr val="171717"/>
                </a:solidFill>
                <a:latin typeface="Calibri"/>
                <a:cs typeface="Calibri"/>
              </a:rPr>
              <a:t>ll</a:t>
            </a:r>
            <a:r>
              <a:rPr sz="1000" b="1" spc="-5" dirty="0">
                <a:solidFill>
                  <a:srgbClr val="171717"/>
                </a:solidFill>
                <a:latin typeface="Calibri"/>
                <a:cs typeface="Calibri"/>
              </a:rPr>
              <a:t>e</a:t>
            </a:r>
            <a:r>
              <a:rPr sz="1000" b="1" spc="5" dirty="0">
                <a:solidFill>
                  <a:srgbClr val="171717"/>
                </a:solidFill>
                <a:latin typeface="Calibri"/>
                <a:cs typeface="Calibri"/>
              </a:rPr>
              <a:t>ct</a:t>
            </a:r>
            <a:r>
              <a:rPr sz="1000" b="1" spc="-10" dirty="0">
                <a:solidFill>
                  <a:srgbClr val="171717"/>
                </a:solidFill>
                <a:latin typeface="Calibri"/>
                <a:cs typeface="Calibri"/>
              </a:rPr>
              <a:t>i</a:t>
            </a:r>
            <a:r>
              <a:rPr sz="1000" b="1" spc="5" dirty="0">
                <a:solidFill>
                  <a:srgbClr val="171717"/>
                </a:solidFill>
                <a:latin typeface="Calibri"/>
                <a:cs typeface="Calibri"/>
              </a:rPr>
              <a:t>o</a:t>
            </a:r>
            <a:r>
              <a:rPr sz="1000" b="1" dirty="0">
                <a:solidFill>
                  <a:srgbClr val="171717"/>
                </a:solidFill>
                <a:latin typeface="Calibri"/>
                <a:cs typeface="Calibri"/>
              </a:rPr>
              <a:t>n</a:t>
            </a:r>
            <a:endParaRPr sz="1000">
              <a:latin typeface="Calibri"/>
              <a:cs typeface="Calibri"/>
            </a:endParaRPr>
          </a:p>
        </p:txBody>
      </p:sp>
      <p:sp>
        <p:nvSpPr>
          <p:cNvPr id="20" name="object 20"/>
          <p:cNvSpPr txBox="1"/>
          <p:nvPr/>
        </p:nvSpPr>
        <p:spPr>
          <a:xfrm>
            <a:off x="3471417" y="1300987"/>
            <a:ext cx="856615" cy="332105"/>
          </a:xfrm>
          <a:prstGeom prst="rect">
            <a:avLst/>
          </a:prstGeom>
        </p:spPr>
        <p:txBody>
          <a:bodyPr vert="horz" wrap="square" lIns="0" tIns="13335" rIns="0" bIns="0" rtlCol="0">
            <a:spAutoFit/>
          </a:bodyPr>
          <a:lstStyle/>
          <a:p>
            <a:pPr marL="21590">
              <a:lnSpc>
                <a:spcPct val="100000"/>
              </a:lnSpc>
              <a:spcBef>
                <a:spcPts val="105"/>
              </a:spcBef>
            </a:pPr>
            <a:r>
              <a:rPr sz="1000" b="1" spc="-10" dirty="0">
                <a:solidFill>
                  <a:srgbClr val="171717"/>
                </a:solidFill>
                <a:latin typeface="Calibri"/>
                <a:cs typeface="Calibri"/>
              </a:rPr>
              <a:t>D</a:t>
            </a:r>
            <a:r>
              <a:rPr sz="1000" b="1" spc="-5" dirty="0">
                <a:solidFill>
                  <a:srgbClr val="171717"/>
                </a:solidFill>
                <a:latin typeface="Calibri"/>
                <a:cs typeface="Calibri"/>
              </a:rPr>
              <a:t>e</a:t>
            </a:r>
            <a:r>
              <a:rPr sz="1000" b="1" dirty="0">
                <a:solidFill>
                  <a:srgbClr val="171717"/>
                </a:solidFill>
                <a:latin typeface="Calibri"/>
                <a:cs typeface="Calibri"/>
              </a:rPr>
              <a:t>v</a:t>
            </a:r>
            <a:r>
              <a:rPr sz="1000" b="1" spc="-5" dirty="0">
                <a:solidFill>
                  <a:srgbClr val="171717"/>
                </a:solidFill>
                <a:latin typeface="Calibri"/>
                <a:cs typeface="Calibri"/>
              </a:rPr>
              <a:t>e</a:t>
            </a:r>
            <a:r>
              <a:rPr sz="1000" b="1" spc="-10" dirty="0">
                <a:solidFill>
                  <a:srgbClr val="171717"/>
                </a:solidFill>
                <a:latin typeface="Calibri"/>
                <a:cs typeface="Calibri"/>
              </a:rPr>
              <a:t>l</a:t>
            </a:r>
            <a:r>
              <a:rPr sz="1000" b="1" spc="5" dirty="0">
                <a:solidFill>
                  <a:srgbClr val="171717"/>
                </a:solidFill>
                <a:latin typeface="Calibri"/>
                <a:cs typeface="Calibri"/>
              </a:rPr>
              <a:t>o</a:t>
            </a:r>
            <a:r>
              <a:rPr sz="1000" b="1" spc="10" dirty="0">
                <a:solidFill>
                  <a:srgbClr val="171717"/>
                </a:solidFill>
                <a:latin typeface="Calibri"/>
                <a:cs typeface="Calibri"/>
              </a:rPr>
              <a:t>p</a:t>
            </a:r>
            <a:r>
              <a:rPr sz="1000" b="1" spc="-10" dirty="0">
                <a:solidFill>
                  <a:srgbClr val="171717"/>
                </a:solidFill>
                <a:latin typeface="Calibri"/>
                <a:cs typeface="Calibri"/>
              </a:rPr>
              <a:t>i</a:t>
            </a:r>
            <a:r>
              <a:rPr sz="1000" b="1" spc="10" dirty="0">
                <a:solidFill>
                  <a:srgbClr val="171717"/>
                </a:solidFill>
                <a:latin typeface="Calibri"/>
                <a:cs typeface="Calibri"/>
              </a:rPr>
              <a:t>n</a:t>
            </a:r>
            <a:r>
              <a:rPr sz="1000" b="1" dirty="0">
                <a:solidFill>
                  <a:srgbClr val="171717"/>
                </a:solidFill>
                <a:latin typeface="Calibri"/>
                <a:cs typeface="Calibri"/>
              </a:rPr>
              <a:t>g</a:t>
            </a:r>
            <a:r>
              <a:rPr sz="1000" b="1" spc="-35" dirty="0">
                <a:solidFill>
                  <a:srgbClr val="171717"/>
                </a:solidFill>
                <a:latin typeface="Calibri"/>
                <a:cs typeface="Calibri"/>
              </a:rPr>
              <a:t> </a:t>
            </a:r>
            <a:r>
              <a:rPr sz="1000" b="1" spc="5" dirty="0">
                <a:solidFill>
                  <a:srgbClr val="171717"/>
                </a:solidFill>
                <a:latin typeface="Calibri"/>
                <a:cs typeface="Calibri"/>
              </a:rPr>
              <a:t>L</a:t>
            </a:r>
            <a:r>
              <a:rPr sz="1000" b="1" spc="-10" dirty="0">
                <a:solidFill>
                  <a:srgbClr val="171717"/>
                </a:solidFill>
                <a:latin typeface="Calibri"/>
                <a:cs typeface="Calibri"/>
              </a:rPr>
              <a:t>i</a:t>
            </a:r>
            <a:r>
              <a:rPr sz="1000" b="1" spc="5" dirty="0">
                <a:solidFill>
                  <a:srgbClr val="171717"/>
                </a:solidFill>
                <a:latin typeface="Calibri"/>
                <a:cs typeface="Calibri"/>
              </a:rPr>
              <a:t>s</a:t>
            </a:r>
            <a:r>
              <a:rPr sz="1000" b="1" dirty="0">
                <a:solidFill>
                  <a:srgbClr val="171717"/>
                </a:solidFill>
                <a:latin typeface="Calibri"/>
                <a:cs typeface="Calibri"/>
              </a:rPr>
              <a:t>t</a:t>
            </a:r>
            <a:endParaRPr sz="1000">
              <a:latin typeface="Calibri"/>
              <a:cs typeface="Calibri"/>
            </a:endParaRPr>
          </a:p>
          <a:p>
            <a:pPr marL="12700">
              <a:lnSpc>
                <a:spcPct val="100000"/>
              </a:lnSpc>
            </a:pPr>
            <a:r>
              <a:rPr sz="1000" b="1" spc="10" dirty="0">
                <a:solidFill>
                  <a:srgbClr val="171717"/>
                </a:solidFill>
                <a:latin typeface="Calibri"/>
                <a:cs typeface="Calibri"/>
              </a:rPr>
              <a:t>o</a:t>
            </a:r>
            <a:r>
              <a:rPr sz="1000" b="1" dirty="0">
                <a:solidFill>
                  <a:srgbClr val="171717"/>
                </a:solidFill>
                <a:latin typeface="Calibri"/>
                <a:cs typeface="Calibri"/>
              </a:rPr>
              <a:t>f</a:t>
            </a:r>
            <a:r>
              <a:rPr sz="1000" b="1" spc="-20" dirty="0">
                <a:solidFill>
                  <a:srgbClr val="171717"/>
                </a:solidFill>
                <a:latin typeface="Calibri"/>
                <a:cs typeface="Calibri"/>
              </a:rPr>
              <a:t> </a:t>
            </a:r>
            <a:r>
              <a:rPr sz="1000" b="1" spc="10" dirty="0">
                <a:solidFill>
                  <a:srgbClr val="171717"/>
                </a:solidFill>
                <a:latin typeface="Calibri"/>
                <a:cs typeface="Calibri"/>
              </a:rPr>
              <a:t>R</a:t>
            </a:r>
            <a:r>
              <a:rPr sz="1000" b="1" dirty="0">
                <a:solidFill>
                  <a:srgbClr val="171717"/>
                </a:solidFill>
                <a:latin typeface="Calibri"/>
                <a:cs typeface="Calibri"/>
              </a:rPr>
              <a:t>es</a:t>
            </a:r>
            <a:r>
              <a:rPr sz="1000" b="1" spc="10" dirty="0">
                <a:solidFill>
                  <a:srgbClr val="171717"/>
                </a:solidFill>
                <a:latin typeface="Calibri"/>
                <a:cs typeface="Calibri"/>
              </a:rPr>
              <a:t>pon</a:t>
            </a:r>
            <a:r>
              <a:rPr sz="1000" b="1" spc="-10" dirty="0">
                <a:solidFill>
                  <a:srgbClr val="171717"/>
                </a:solidFill>
                <a:latin typeface="Calibri"/>
                <a:cs typeface="Calibri"/>
              </a:rPr>
              <a:t>d</a:t>
            </a:r>
            <a:r>
              <a:rPr sz="1000" b="1" dirty="0">
                <a:solidFill>
                  <a:srgbClr val="171717"/>
                </a:solidFill>
                <a:latin typeface="Calibri"/>
                <a:cs typeface="Calibri"/>
              </a:rPr>
              <a:t>e</a:t>
            </a:r>
            <a:r>
              <a:rPr sz="1000" b="1" spc="10" dirty="0">
                <a:solidFill>
                  <a:srgbClr val="171717"/>
                </a:solidFill>
                <a:latin typeface="Calibri"/>
                <a:cs typeface="Calibri"/>
              </a:rPr>
              <a:t>n</a:t>
            </a:r>
            <a:r>
              <a:rPr sz="1000" b="1" spc="-15" dirty="0">
                <a:solidFill>
                  <a:srgbClr val="171717"/>
                </a:solidFill>
                <a:latin typeface="Calibri"/>
                <a:cs typeface="Calibri"/>
              </a:rPr>
              <a:t>t</a:t>
            </a:r>
            <a:r>
              <a:rPr sz="1000" b="1" dirty="0">
                <a:solidFill>
                  <a:srgbClr val="171717"/>
                </a:solidFill>
                <a:latin typeface="Calibri"/>
                <a:cs typeface="Calibri"/>
              </a:rPr>
              <a:t>s</a:t>
            </a:r>
            <a:endParaRPr sz="1000">
              <a:latin typeface="Calibri"/>
              <a:cs typeface="Calibri"/>
            </a:endParaRPr>
          </a:p>
        </p:txBody>
      </p:sp>
      <p:sp>
        <p:nvSpPr>
          <p:cNvPr id="21" name="object 21"/>
          <p:cNvSpPr txBox="1"/>
          <p:nvPr/>
        </p:nvSpPr>
        <p:spPr>
          <a:xfrm>
            <a:off x="2119629" y="1302766"/>
            <a:ext cx="786765" cy="331470"/>
          </a:xfrm>
          <a:prstGeom prst="rect">
            <a:avLst/>
          </a:prstGeom>
        </p:spPr>
        <p:txBody>
          <a:bodyPr vert="horz" wrap="square" lIns="0" tIns="13335" rIns="0" bIns="0" rtlCol="0">
            <a:spAutoFit/>
          </a:bodyPr>
          <a:lstStyle/>
          <a:p>
            <a:pPr marL="12700" marR="5080" indent="57785">
              <a:lnSpc>
                <a:spcPct val="100000"/>
              </a:lnSpc>
              <a:spcBef>
                <a:spcPts val="105"/>
              </a:spcBef>
            </a:pPr>
            <a:r>
              <a:rPr sz="1000" b="1" dirty="0">
                <a:solidFill>
                  <a:srgbClr val="171717"/>
                </a:solidFill>
                <a:latin typeface="Calibri"/>
                <a:cs typeface="Calibri"/>
              </a:rPr>
              <a:t>Formulating </a:t>
            </a:r>
            <a:r>
              <a:rPr sz="1000" b="1" spc="5" dirty="0">
                <a:solidFill>
                  <a:srgbClr val="171717"/>
                </a:solidFill>
                <a:latin typeface="Calibri"/>
                <a:cs typeface="Calibri"/>
              </a:rPr>
              <a:t> Q</a:t>
            </a:r>
            <a:r>
              <a:rPr sz="1000" b="1" spc="10" dirty="0">
                <a:solidFill>
                  <a:srgbClr val="171717"/>
                </a:solidFill>
                <a:latin typeface="Calibri"/>
                <a:cs typeface="Calibri"/>
              </a:rPr>
              <a:t>u</a:t>
            </a:r>
            <a:r>
              <a:rPr sz="1000" b="1" spc="-5" dirty="0">
                <a:solidFill>
                  <a:srgbClr val="171717"/>
                </a:solidFill>
                <a:latin typeface="Calibri"/>
                <a:cs typeface="Calibri"/>
              </a:rPr>
              <a:t>e</a:t>
            </a:r>
            <a:r>
              <a:rPr sz="1000" b="1" spc="5" dirty="0">
                <a:solidFill>
                  <a:srgbClr val="171717"/>
                </a:solidFill>
                <a:latin typeface="Calibri"/>
                <a:cs typeface="Calibri"/>
              </a:rPr>
              <a:t>st</a:t>
            </a:r>
            <a:r>
              <a:rPr sz="1000" b="1" spc="-10" dirty="0">
                <a:solidFill>
                  <a:srgbClr val="171717"/>
                </a:solidFill>
                <a:latin typeface="Calibri"/>
                <a:cs typeface="Calibri"/>
              </a:rPr>
              <a:t>i</a:t>
            </a:r>
            <a:r>
              <a:rPr sz="1000" b="1" spc="5" dirty="0">
                <a:solidFill>
                  <a:srgbClr val="171717"/>
                </a:solidFill>
                <a:latin typeface="Calibri"/>
                <a:cs typeface="Calibri"/>
              </a:rPr>
              <a:t>o</a:t>
            </a:r>
            <a:r>
              <a:rPr sz="1000" b="1" spc="10" dirty="0">
                <a:solidFill>
                  <a:srgbClr val="171717"/>
                </a:solidFill>
                <a:latin typeface="Calibri"/>
                <a:cs typeface="Calibri"/>
              </a:rPr>
              <a:t>nn</a:t>
            </a:r>
            <a:r>
              <a:rPr sz="1000" b="1" spc="-20" dirty="0">
                <a:solidFill>
                  <a:srgbClr val="171717"/>
                </a:solidFill>
                <a:latin typeface="Calibri"/>
                <a:cs typeface="Calibri"/>
              </a:rPr>
              <a:t>a</a:t>
            </a:r>
            <a:r>
              <a:rPr sz="1000" b="1" spc="-10" dirty="0">
                <a:solidFill>
                  <a:srgbClr val="171717"/>
                </a:solidFill>
                <a:latin typeface="Calibri"/>
                <a:cs typeface="Calibri"/>
              </a:rPr>
              <a:t>i</a:t>
            </a:r>
            <a:r>
              <a:rPr sz="1000" b="1" spc="-5" dirty="0">
                <a:solidFill>
                  <a:srgbClr val="171717"/>
                </a:solidFill>
                <a:latin typeface="Calibri"/>
                <a:cs typeface="Calibri"/>
              </a:rPr>
              <a:t>re</a:t>
            </a:r>
            <a:endParaRPr sz="1000">
              <a:latin typeface="Calibri"/>
              <a:cs typeface="Calibri"/>
            </a:endParaRPr>
          </a:p>
        </p:txBody>
      </p:sp>
      <p:sp>
        <p:nvSpPr>
          <p:cNvPr id="22" name="object 22"/>
          <p:cNvSpPr txBox="1"/>
          <p:nvPr/>
        </p:nvSpPr>
        <p:spPr>
          <a:xfrm>
            <a:off x="895603" y="1258062"/>
            <a:ext cx="469900" cy="331470"/>
          </a:xfrm>
          <a:prstGeom prst="rect">
            <a:avLst/>
          </a:prstGeom>
        </p:spPr>
        <p:txBody>
          <a:bodyPr vert="horz" wrap="square" lIns="0" tIns="13335" rIns="0" bIns="0" rtlCol="0">
            <a:spAutoFit/>
          </a:bodyPr>
          <a:lstStyle/>
          <a:p>
            <a:pPr marL="12700" marR="5080" indent="24130">
              <a:lnSpc>
                <a:spcPct val="100000"/>
              </a:lnSpc>
              <a:spcBef>
                <a:spcPts val="105"/>
              </a:spcBef>
            </a:pPr>
            <a:r>
              <a:rPr sz="1000" b="1" dirty="0">
                <a:solidFill>
                  <a:srgbClr val="171717"/>
                </a:solidFill>
                <a:latin typeface="Calibri"/>
                <a:cs typeface="Calibri"/>
              </a:rPr>
              <a:t>Market </a:t>
            </a:r>
            <a:r>
              <a:rPr sz="1000" b="1" spc="-215" dirty="0">
                <a:solidFill>
                  <a:srgbClr val="171717"/>
                </a:solidFill>
                <a:latin typeface="Calibri"/>
                <a:cs typeface="Calibri"/>
              </a:rPr>
              <a:t> </a:t>
            </a:r>
            <a:r>
              <a:rPr sz="1000" b="1" spc="-10" dirty="0">
                <a:solidFill>
                  <a:srgbClr val="171717"/>
                </a:solidFill>
                <a:latin typeface="Calibri"/>
                <a:cs typeface="Calibri"/>
              </a:rPr>
              <a:t>P</a:t>
            </a:r>
            <a:r>
              <a:rPr sz="1000" b="1" spc="-5" dirty="0">
                <a:solidFill>
                  <a:srgbClr val="171717"/>
                </a:solidFill>
                <a:latin typeface="Calibri"/>
                <a:cs typeface="Calibri"/>
              </a:rPr>
              <a:t>r</a:t>
            </a:r>
            <a:r>
              <a:rPr sz="1000" b="1" spc="10" dirty="0">
                <a:solidFill>
                  <a:srgbClr val="171717"/>
                </a:solidFill>
                <a:latin typeface="Calibri"/>
                <a:cs typeface="Calibri"/>
              </a:rPr>
              <a:t>o</a:t>
            </a:r>
            <a:r>
              <a:rPr sz="1000" b="1" spc="-10" dirty="0">
                <a:solidFill>
                  <a:srgbClr val="171717"/>
                </a:solidFill>
                <a:latin typeface="Calibri"/>
                <a:cs typeface="Calibri"/>
              </a:rPr>
              <a:t>fili</a:t>
            </a:r>
            <a:r>
              <a:rPr sz="1000" b="1" spc="10" dirty="0">
                <a:solidFill>
                  <a:srgbClr val="171717"/>
                </a:solidFill>
                <a:latin typeface="Calibri"/>
                <a:cs typeface="Calibri"/>
              </a:rPr>
              <a:t>n</a:t>
            </a:r>
            <a:r>
              <a:rPr sz="1000" b="1" dirty="0">
                <a:solidFill>
                  <a:srgbClr val="171717"/>
                </a:solidFill>
                <a:latin typeface="Calibri"/>
                <a:cs typeface="Calibri"/>
              </a:rPr>
              <a:t>g</a:t>
            </a:r>
            <a:endParaRPr sz="1000">
              <a:latin typeface="Calibri"/>
              <a:cs typeface="Calibri"/>
            </a:endParaRPr>
          </a:p>
        </p:txBody>
      </p:sp>
      <p:grpSp>
        <p:nvGrpSpPr>
          <p:cNvPr id="23" name="object 23"/>
          <p:cNvGrpSpPr/>
          <p:nvPr/>
        </p:nvGrpSpPr>
        <p:grpSpPr>
          <a:xfrm>
            <a:off x="5730240" y="1118616"/>
            <a:ext cx="2871470" cy="734695"/>
            <a:chOff x="5730240" y="1118616"/>
            <a:chExt cx="2871470" cy="734695"/>
          </a:xfrm>
        </p:grpSpPr>
        <p:sp>
          <p:nvSpPr>
            <p:cNvPr id="24" name="object 24"/>
            <p:cNvSpPr/>
            <p:nvPr/>
          </p:nvSpPr>
          <p:spPr>
            <a:xfrm>
              <a:off x="5768340" y="1156716"/>
              <a:ext cx="1454150" cy="658495"/>
            </a:xfrm>
            <a:custGeom>
              <a:avLst/>
              <a:gdLst/>
              <a:ahLst/>
              <a:cxnLst/>
              <a:rect l="l" t="t" r="r" b="b"/>
              <a:pathLst>
                <a:path w="1454150" h="658494">
                  <a:moveTo>
                    <a:pt x="1124712" y="0"/>
                  </a:moveTo>
                  <a:lnTo>
                    <a:pt x="0" y="0"/>
                  </a:lnTo>
                  <a:lnTo>
                    <a:pt x="329184" y="329184"/>
                  </a:lnTo>
                  <a:lnTo>
                    <a:pt x="0" y="658368"/>
                  </a:lnTo>
                  <a:lnTo>
                    <a:pt x="1124712" y="658368"/>
                  </a:lnTo>
                  <a:lnTo>
                    <a:pt x="1453895" y="329184"/>
                  </a:lnTo>
                  <a:lnTo>
                    <a:pt x="1124712" y="0"/>
                  </a:lnTo>
                  <a:close/>
                </a:path>
              </a:pathLst>
            </a:custGeom>
            <a:solidFill>
              <a:srgbClr val="FFFFFF"/>
            </a:solidFill>
          </p:spPr>
          <p:txBody>
            <a:bodyPr wrap="square" lIns="0" tIns="0" rIns="0" bIns="0" rtlCol="0"/>
            <a:lstStyle/>
            <a:p>
              <a:endParaRPr/>
            </a:p>
          </p:txBody>
        </p:sp>
        <p:sp>
          <p:nvSpPr>
            <p:cNvPr id="25" name="object 25"/>
            <p:cNvSpPr/>
            <p:nvPr/>
          </p:nvSpPr>
          <p:spPr>
            <a:xfrm>
              <a:off x="5768340" y="1156716"/>
              <a:ext cx="1454150" cy="658495"/>
            </a:xfrm>
            <a:custGeom>
              <a:avLst/>
              <a:gdLst/>
              <a:ahLst/>
              <a:cxnLst/>
              <a:rect l="l" t="t" r="r" b="b"/>
              <a:pathLst>
                <a:path w="1454150" h="658494">
                  <a:moveTo>
                    <a:pt x="0" y="658368"/>
                  </a:moveTo>
                  <a:lnTo>
                    <a:pt x="1124712" y="658368"/>
                  </a:lnTo>
                  <a:lnTo>
                    <a:pt x="1453895" y="329184"/>
                  </a:lnTo>
                  <a:lnTo>
                    <a:pt x="1124712" y="0"/>
                  </a:lnTo>
                  <a:lnTo>
                    <a:pt x="0" y="0"/>
                  </a:lnTo>
                  <a:lnTo>
                    <a:pt x="329184" y="329184"/>
                  </a:lnTo>
                  <a:lnTo>
                    <a:pt x="0" y="658368"/>
                  </a:lnTo>
                  <a:close/>
                </a:path>
              </a:pathLst>
            </a:custGeom>
            <a:ln w="76200">
              <a:solidFill>
                <a:srgbClr val="C5DFB4"/>
              </a:solidFill>
            </a:ln>
          </p:spPr>
          <p:txBody>
            <a:bodyPr wrap="square" lIns="0" tIns="0" rIns="0" bIns="0" rtlCol="0"/>
            <a:lstStyle/>
            <a:p>
              <a:endParaRPr/>
            </a:p>
          </p:txBody>
        </p:sp>
        <p:sp>
          <p:nvSpPr>
            <p:cNvPr id="26" name="object 26"/>
            <p:cNvSpPr/>
            <p:nvPr/>
          </p:nvSpPr>
          <p:spPr>
            <a:xfrm>
              <a:off x="7109460" y="1156716"/>
              <a:ext cx="1454150" cy="658495"/>
            </a:xfrm>
            <a:custGeom>
              <a:avLst/>
              <a:gdLst/>
              <a:ahLst/>
              <a:cxnLst/>
              <a:rect l="l" t="t" r="r" b="b"/>
              <a:pathLst>
                <a:path w="1454150" h="658494">
                  <a:moveTo>
                    <a:pt x="1124712" y="0"/>
                  </a:moveTo>
                  <a:lnTo>
                    <a:pt x="0" y="0"/>
                  </a:lnTo>
                  <a:lnTo>
                    <a:pt x="329184" y="329184"/>
                  </a:lnTo>
                  <a:lnTo>
                    <a:pt x="0" y="658368"/>
                  </a:lnTo>
                  <a:lnTo>
                    <a:pt x="1124712" y="658368"/>
                  </a:lnTo>
                  <a:lnTo>
                    <a:pt x="1453896" y="329184"/>
                  </a:lnTo>
                  <a:lnTo>
                    <a:pt x="1124712" y="0"/>
                  </a:lnTo>
                  <a:close/>
                </a:path>
              </a:pathLst>
            </a:custGeom>
            <a:solidFill>
              <a:srgbClr val="FFFFFF"/>
            </a:solidFill>
          </p:spPr>
          <p:txBody>
            <a:bodyPr wrap="square" lIns="0" tIns="0" rIns="0" bIns="0" rtlCol="0"/>
            <a:lstStyle/>
            <a:p>
              <a:endParaRPr/>
            </a:p>
          </p:txBody>
        </p:sp>
        <p:sp>
          <p:nvSpPr>
            <p:cNvPr id="27" name="object 27"/>
            <p:cNvSpPr/>
            <p:nvPr/>
          </p:nvSpPr>
          <p:spPr>
            <a:xfrm>
              <a:off x="7109460" y="1156716"/>
              <a:ext cx="1454150" cy="658495"/>
            </a:xfrm>
            <a:custGeom>
              <a:avLst/>
              <a:gdLst/>
              <a:ahLst/>
              <a:cxnLst/>
              <a:rect l="l" t="t" r="r" b="b"/>
              <a:pathLst>
                <a:path w="1454150" h="658494">
                  <a:moveTo>
                    <a:pt x="0" y="658368"/>
                  </a:moveTo>
                  <a:lnTo>
                    <a:pt x="1124712" y="658368"/>
                  </a:lnTo>
                  <a:lnTo>
                    <a:pt x="1453896" y="329184"/>
                  </a:lnTo>
                  <a:lnTo>
                    <a:pt x="1124712" y="0"/>
                  </a:lnTo>
                  <a:lnTo>
                    <a:pt x="0" y="0"/>
                  </a:lnTo>
                  <a:lnTo>
                    <a:pt x="329184" y="329184"/>
                  </a:lnTo>
                  <a:lnTo>
                    <a:pt x="0" y="658368"/>
                  </a:lnTo>
                  <a:close/>
                </a:path>
              </a:pathLst>
            </a:custGeom>
            <a:ln w="76200">
              <a:solidFill>
                <a:srgbClr val="E1EFD9"/>
              </a:solidFill>
            </a:ln>
          </p:spPr>
          <p:txBody>
            <a:bodyPr wrap="square" lIns="0" tIns="0" rIns="0" bIns="0" rtlCol="0"/>
            <a:lstStyle/>
            <a:p>
              <a:endParaRPr/>
            </a:p>
          </p:txBody>
        </p:sp>
      </p:grpSp>
      <p:sp>
        <p:nvSpPr>
          <p:cNvPr id="28" name="object 28"/>
          <p:cNvSpPr txBox="1"/>
          <p:nvPr/>
        </p:nvSpPr>
        <p:spPr>
          <a:xfrm>
            <a:off x="6129273" y="1283969"/>
            <a:ext cx="575310" cy="331470"/>
          </a:xfrm>
          <a:prstGeom prst="rect">
            <a:avLst/>
          </a:prstGeom>
        </p:spPr>
        <p:txBody>
          <a:bodyPr vert="horz" wrap="square" lIns="0" tIns="13335" rIns="0" bIns="0" rtlCol="0">
            <a:spAutoFit/>
          </a:bodyPr>
          <a:lstStyle/>
          <a:p>
            <a:pPr marL="12700" marR="5080" indent="149225">
              <a:lnSpc>
                <a:spcPct val="100000"/>
              </a:lnSpc>
              <a:spcBef>
                <a:spcPts val="105"/>
              </a:spcBef>
            </a:pPr>
            <a:r>
              <a:rPr sz="1000" b="1" dirty="0">
                <a:solidFill>
                  <a:srgbClr val="171717"/>
                </a:solidFill>
                <a:latin typeface="Calibri"/>
                <a:cs typeface="Calibri"/>
              </a:rPr>
              <a:t>Data </a:t>
            </a:r>
            <a:r>
              <a:rPr sz="1000" b="1" spc="5" dirty="0">
                <a:solidFill>
                  <a:srgbClr val="171717"/>
                </a:solidFill>
                <a:latin typeface="Calibri"/>
                <a:cs typeface="Calibri"/>
              </a:rPr>
              <a:t> </a:t>
            </a:r>
            <a:r>
              <a:rPr sz="1000" b="1" dirty="0">
                <a:solidFill>
                  <a:srgbClr val="171717"/>
                </a:solidFill>
                <a:latin typeface="Calibri"/>
                <a:cs typeface="Calibri"/>
              </a:rPr>
              <a:t>V</a:t>
            </a:r>
            <a:r>
              <a:rPr sz="1000" b="1" spc="5" dirty="0">
                <a:solidFill>
                  <a:srgbClr val="171717"/>
                </a:solidFill>
                <a:latin typeface="Calibri"/>
                <a:cs typeface="Calibri"/>
              </a:rPr>
              <a:t>a</a:t>
            </a:r>
            <a:r>
              <a:rPr sz="1000" b="1" spc="-10" dirty="0">
                <a:solidFill>
                  <a:srgbClr val="171717"/>
                </a:solidFill>
                <a:latin typeface="Calibri"/>
                <a:cs typeface="Calibri"/>
              </a:rPr>
              <a:t>li</a:t>
            </a:r>
            <a:r>
              <a:rPr sz="1000" b="1" spc="10" dirty="0">
                <a:solidFill>
                  <a:srgbClr val="171717"/>
                </a:solidFill>
                <a:latin typeface="Calibri"/>
                <a:cs typeface="Calibri"/>
              </a:rPr>
              <a:t>d</a:t>
            </a:r>
            <a:r>
              <a:rPr sz="1000" b="1" spc="5" dirty="0">
                <a:solidFill>
                  <a:srgbClr val="171717"/>
                </a:solidFill>
                <a:latin typeface="Calibri"/>
                <a:cs typeface="Calibri"/>
              </a:rPr>
              <a:t>at</a:t>
            </a:r>
            <a:r>
              <a:rPr sz="1000" b="1" spc="-10" dirty="0">
                <a:solidFill>
                  <a:srgbClr val="171717"/>
                </a:solidFill>
                <a:latin typeface="Calibri"/>
                <a:cs typeface="Calibri"/>
              </a:rPr>
              <a:t>i</a:t>
            </a:r>
            <a:r>
              <a:rPr sz="1000" b="1" spc="5" dirty="0">
                <a:solidFill>
                  <a:srgbClr val="171717"/>
                </a:solidFill>
                <a:latin typeface="Calibri"/>
                <a:cs typeface="Calibri"/>
              </a:rPr>
              <a:t>o</a:t>
            </a:r>
            <a:r>
              <a:rPr sz="1000" b="1" dirty="0">
                <a:solidFill>
                  <a:srgbClr val="171717"/>
                </a:solidFill>
                <a:latin typeface="Calibri"/>
                <a:cs typeface="Calibri"/>
              </a:rPr>
              <a:t>n</a:t>
            </a:r>
            <a:endParaRPr sz="1000">
              <a:latin typeface="Calibri"/>
              <a:cs typeface="Calibri"/>
            </a:endParaRPr>
          </a:p>
        </p:txBody>
      </p:sp>
      <p:sp>
        <p:nvSpPr>
          <p:cNvPr id="29" name="object 29"/>
          <p:cNvSpPr txBox="1"/>
          <p:nvPr/>
        </p:nvSpPr>
        <p:spPr>
          <a:xfrm>
            <a:off x="7603363" y="1258062"/>
            <a:ext cx="460375" cy="331470"/>
          </a:xfrm>
          <a:prstGeom prst="rect">
            <a:avLst/>
          </a:prstGeom>
        </p:spPr>
        <p:txBody>
          <a:bodyPr vert="horz" wrap="square" lIns="0" tIns="13335" rIns="0" bIns="0" rtlCol="0">
            <a:spAutoFit/>
          </a:bodyPr>
          <a:lstStyle/>
          <a:p>
            <a:pPr marL="12700" marR="5080" indent="91440">
              <a:lnSpc>
                <a:spcPct val="100000"/>
              </a:lnSpc>
              <a:spcBef>
                <a:spcPts val="105"/>
              </a:spcBef>
            </a:pPr>
            <a:r>
              <a:rPr sz="1000" b="1" dirty="0">
                <a:solidFill>
                  <a:srgbClr val="171717"/>
                </a:solidFill>
                <a:latin typeface="Calibri"/>
                <a:cs typeface="Calibri"/>
              </a:rPr>
              <a:t>Data </a:t>
            </a:r>
            <a:r>
              <a:rPr sz="1000" b="1" spc="5" dirty="0">
                <a:solidFill>
                  <a:srgbClr val="171717"/>
                </a:solidFill>
                <a:latin typeface="Calibri"/>
                <a:cs typeface="Calibri"/>
              </a:rPr>
              <a:t> </a:t>
            </a:r>
            <a:r>
              <a:rPr sz="1000" b="1" spc="-15" dirty="0">
                <a:solidFill>
                  <a:srgbClr val="171717"/>
                </a:solidFill>
                <a:latin typeface="Calibri"/>
                <a:cs typeface="Calibri"/>
              </a:rPr>
              <a:t>A</a:t>
            </a:r>
            <a:r>
              <a:rPr sz="1000" b="1" spc="10" dirty="0">
                <a:solidFill>
                  <a:srgbClr val="171717"/>
                </a:solidFill>
                <a:latin typeface="Calibri"/>
                <a:cs typeface="Calibri"/>
              </a:rPr>
              <a:t>n</a:t>
            </a:r>
            <a:r>
              <a:rPr sz="1000" b="1" spc="5" dirty="0">
                <a:solidFill>
                  <a:srgbClr val="171717"/>
                </a:solidFill>
                <a:latin typeface="Calibri"/>
                <a:cs typeface="Calibri"/>
              </a:rPr>
              <a:t>a</a:t>
            </a:r>
            <a:r>
              <a:rPr sz="1000" b="1" spc="-10" dirty="0">
                <a:solidFill>
                  <a:srgbClr val="171717"/>
                </a:solidFill>
                <a:latin typeface="Calibri"/>
                <a:cs typeface="Calibri"/>
              </a:rPr>
              <a:t>l</a:t>
            </a:r>
            <a:r>
              <a:rPr sz="1000" b="1" dirty="0">
                <a:solidFill>
                  <a:srgbClr val="171717"/>
                </a:solidFill>
                <a:latin typeface="Calibri"/>
                <a:cs typeface="Calibri"/>
              </a:rPr>
              <a:t>y</a:t>
            </a:r>
            <a:r>
              <a:rPr sz="1000" b="1" spc="5" dirty="0">
                <a:solidFill>
                  <a:srgbClr val="171717"/>
                </a:solidFill>
                <a:latin typeface="Calibri"/>
                <a:cs typeface="Calibri"/>
              </a:rPr>
              <a:t>s</a:t>
            </a:r>
            <a:r>
              <a:rPr sz="1000" b="1" spc="-10" dirty="0">
                <a:solidFill>
                  <a:srgbClr val="171717"/>
                </a:solidFill>
                <a:latin typeface="Calibri"/>
                <a:cs typeface="Calibri"/>
              </a:rPr>
              <a:t>i</a:t>
            </a:r>
            <a:r>
              <a:rPr sz="1000" b="1" dirty="0">
                <a:solidFill>
                  <a:srgbClr val="171717"/>
                </a:solidFill>
                <a:latin typeface="Calibri"/>
                <a:cs typeface="Calibri"/>
              </a:rPr>
              <a:t>s</a:t>
            </a:r>
            <a:endParaRPr sz="1000">
              <a:latin typeface="Calibri"/>
              <a:cs typeface="Calibri"/>
            </a:endParaRPr>
          </a:p>
        </p:txBody>
      </p:sp>
      <p:sp>
        <p:nvSpPr>
          <p:cNvPr id="30" name="object 30"/>
          <p:cNvSpPr txBox="1"/>
          <p:nvPr/>
        </p:nvSpPr>
        <p:spPr>
          <a:xfrm>
            <a:off x="357631" y="1892300"/>
            <a:ext cx="1169035" cy="750205"/>
          </a:xfrm>
          <a:prstGeom prst="rect">
            <a:avLst/>
          </a:prstGeom>
        </p:spPr>
        <p:txBody>
          <a:bodyPr vert="horz" wrap="square" lIns="0" tIns="11430" rIns="0" bIns="0" rtlCol="0">
            <a:spAutoFit/>
          </a:bodyPr>
          <a:lstStyle/>
          <a:p>
            <a:pPr marL="12065" marR="5080" indent="635" algn="ctr">
              <a:lnSpc>
                <a:spcPct val="100000"/>
              </a:lnSpc>
              <a:spcBef>
                <a:spcPts val="90"/>
              </a:spcBef>
            </a:pPr>
            <a:r>
              <a:rPr sz="800" b="1" spc="-5" dirty="0">
                <a:solidFill>
                  <a:srgbClr val="3A3838"/>
                </a:solidFill>
                <a:latin typeface="Calibri"/>
                <a:cs typeface="Calibri"/>
              </a:rPr>
              <a:t>In-depth secondary </a:t>
            </a:r>
            <a:r>
              <a:rPr sz="800" b="1" dirty="0">
                <a:solidFill>
                  <a:srgbClr val="3A3838"/>
                </a:solidFill>
                <a:latin typeface="Calibri"/>
                <a:cs typeface="Calibri"/>
              </a:rPr>
              <a:t> </a:t>
            </a:r>
            <a:r>
              <a:rPr sz="800" b="1" spc="-5" dirty="0">
                <a:solidFill>
                  <a:srgbClr val="3A3838"/>
                </a:solidFill>
                <a:latin typeface="Calibri"/>
                <a:cs typeface="Calibri"/>
              </a:rPr>
              <a:t>research will be conducted </a:t>
            </a:r>
            <a:r>
              <a:rPr sz="800" b="1" spc="-170" dirty="0">
                <a:solidFill>
                  <a:srgbClr val="3A3838"/>
                </a:solidFill>
                <a:latin typeface="Calibri"/>
                <a:cs typeface="Calibri"/>
              </a:rPr>
              <a:t> </a:t>
            </a:r>
            <a:r>
              <a:rPr sz="800" b="1" spc="-15" dirty="0">
                <a:solidFill>
                  <a:srgbClr val="3A3838"/>
                </a:solidFill>
                <a:latin typeface="Calibri"/>
                <a:cs typeface="Calibri"/>
              </a:rPr>
              <a:t>to </a:t>
            </a:r>
            <a:r>
              <a:rPr sz="800" b="1" spc="-5" dirty="0">
                <a:solidFill>
                  <a:srgbClr val="3A3838"/>
                </a:solidFill>
                <a:latin typeface="Calibri"/>
                <a:cs typeface="Calibri"/>
              </a:rPr>
              <a:t>determine </a:t>
            </a:r>
            <a:r>
              <a:rPr sz="800" b="1" spc="-10" dirty="0">
                <a:solidFill>
                  <a:srgbClr val="3A3838"/>
                </a:solidFill>
                <a:latin typeface="Calibri"/>
                <a:cs typeface="Calibri"/>
              </a:rPr>
              <a:t>top</a:t>
            </a:r>
            <a:r>
              <a:rPr lang="en-US" sz="800" b="1" spc="-10" dirty="0">
                <a:solidFill>
                  <a:srgbClr val="3A3838"/>
                </a:solidFill>
                <a:latin typeface="Calibri"/>
                <a:cs typeface="Calibri"/>
              </a:rPr>
              <a:t> players in the  </a:t>
            </a:r>
            <a:r>
              <a:rPr sz="800" b="1" spc="-10" dirty="0">
                <a:solidFill>
                  <a:srgbClr val="3A3838"/>
                </a:solidFill>
                <a:latin typeface="Calibri"/>
                <a:cs typeface="Calibri"/>
              </a:rPr>
              <a:t>market, </a:t>
            </a:r>
            <a:r>
              <a:rPr sz="800" b="1" spc="-5" dirty="0">
                <a:solidFill>
                  <a:srgbClr val="3A3838"/>
                </a:solidFill>
                <a:latin typeface="Calibri"/>
                <a:cs typeface="Calibri"/>
              </a:rPr>
              <a:t> overall</a:t>
            </a:r>
            <a:r>
              <a:rPr sz="800" b="1" dirty="0">
                <a:solidFill>
                  <a:srgbClr val="3A3838"/>
                </a:solidFill>
                <a:latin typeface="Calibri"/>
                <a:cs typeface="Calibri"/>
              </a:rPr>
              <a:t> </a:t>
            </a:r>
            <a:r>
              <a:rPr sz="800" b="1" spc="-5" dirty="0">
                <a:solidFill>
                  <a:srgbClr val="3A3838"/>
                </a:solidFill>
                <a:latin typeface="Calibri"/>
                <a:cs typeface="Calibri"/>
              </a:rPr>
              <a:t>market</a:t>
            </a:r>
            <a:r>
              <a:rPr sz="800" b="1" spc="-10" dirty="0">
                <a:solidFill>
                  <a:srgbClr val="3A3838"/>
                </a:solidFill>
                <a:latin typeface="Calibri"/>
                <a:cs typeface="Calibri"/>
              </a:rPr>
              <a:t> size</a:t>
            </a:r>
            <a:r>
              <a:rPr sz="800" b="1" spc="10" dirty="0">
                <a:solidFill>
                  <a:srgbClr val="3A3838"/>
                </a:solidFill>
                <a:latin typeface="Calibri"/>
                <a:cs typeface="Calibri"/>
              </a:rPr>
              <a:t> </a:t>
            </a:r>
            <a:r>
              <a:rPr sz="800" b="1" spc="-10" dirty="0">
                <a:solidFill>
                  <a:srgbClr val="3A3838"/>
                </a:solidFill>
                <a:latin typeface="Calibri"/>
                <a:cs typeface="Calibri"/>
              </a:rPr>
              <a:t>and </a:t>
            </a:r>
            <a:r>
              <a:rPr sz="800" b="1" spc="-5" dirty="0">
                <a:solidFill>
                  <a:srgbClr val="3A3838"/>
                </a:solidFill>
                <a:latin typeface="Calibri"/>
                <a:cs typeface="Calibri"/>
              </a:rPr>
              <a:t> segmental market</a:t>
            </a:r>
            <a:r>
              <a:rPr sz="800" b="1" spc="-15" dirty="0">
                <a:solidFill>
                  <a:srgbClr val="3A3838"/>
                </a:solidFill>
                <a:latin typeface="Calibri"/>
                <a:cs typeface="Calibri"/>
              </a:rPr>
              <a:t> </a:t>
            </a:r>
            <a:r>
              <a:rPr sz="800" b="1" spc="-5" dirty="0">
                <a:solidFill>
                  <a:srgbClr val="3A3838"/>
                </a:solidFill>
                <a:latin typeface="Calibri"/>
                <a:cs typeface="Calibri"/>
              </a:rPr>
              <a:t>size.</a:t>
            </a:r>
            <a:endParaRPr sz="800" dirty="0">
              <a:latin typeface="Calibri"/>
              <a:cs typeface="Calibri"/>
            </a:endParaRPr>
          </a:p>
        </p:txBody>
      </p:sp>
      <p:sp>
        <p:nvSpPr>
          <p:cNvPr id="31" name="object 31"/>
          <p:cNvSpPr txBox="1"/>
          <p:nvPr/>
        </p:nvSpPr>
        <p:spPr>
          <a:xfrm>
            <a:off x="1997710" y="1964817"/>
            <a:ext cx="882650" cy="756285"/>
          </a:xfrm>
          <a:prstGeom prst="rect">
            <a:avLst/>
          </a:prstGeom>
        </p:spPr>
        <p:txBody>
          <a:bodyPr vert="horz" wrap="square" lIns="0" tIns="11430" rIns="0" bIns="0" rtlCol="0">
            <a:spAutoFit/>
          </a:bodyPr>
          <a:lstStyle/>
          <a:p>
            <a:pPr marL="12065" marR="5080" indent="-1905" algn="ctr">
              <a:lnSpc>
                <a:spcPct val="100000"/>
              </a:lnSpc>
              <a:spcBef>
                <a:spcPts val="90"/>
              </a:spcBef>
            </a:pPr>
            <a:r>
              <a:rPr sz="800" b="1" spc="-5" dirty="0">
                <a:solidFill>
                  <a:srgbClr val="3A3838"/>
                </a:solidFill>
                <a:latin typeface="Calibri"/>
                <a:cs typeface="Calibri"/>
              </a:rPr>
              <a:t>In </a:t>
            </a:r>
            <a:r>
              <a:rPr sz="800" b="1" dirty="0">
                <a:solidFill>
                  <a:srgbClr val="3A3838"/>
                </a:solidFill>
                <a:latin typeface="Calibri"/>
                <a:cs typeface="Calibri"/>
              </a:rPr>
              <a:t>order </a:t>
            </a:r>
            <a:r>
              <a:rPr sz="800" b="1" spc="-15" dirty="0">
                <a:solidFill>
                  <a:srgbClr val="3A3838"/>
                </a:solidFill>
                <a:latin typeface="Calibri"/>
                <a:cs typeface="Calibri"/>
              </a:rPr>
              <a:t>to </a:t>
            </a:r>
            <a:r>
              <a:rPr sz="800" b="1" spc="-5" dirty="0">
                <a:solidFill>
                  <a:srgbClr val="3A3838"/>
                </a:solidFill>
                <a:latin typeface="Calibri"/>
                <a:cs typeface="Calibri"/>
              </a:rPr>
              <a:t>conduct </a:t>
            </a:r>
            <a:r>
              <a:rPr sz="800" b="1" dirty="0">
                <a:solidFill>
                  <a:srgbClr val="3A3838"/>
                </a:solidFill>
                <a:latin typeface="Calibri"/>
                <a:cs typeface="Calibri"/>
              </a:rPr>
              <a:t> </a:t>
            </a:r>
            <a:r>
              <a:rPr sz="800" b="1" spc="-5" dirty="0">
                <a:solidFill>
                  <a:srgbClr val="3A3838"/>
                </a:solidFill>
                <a:latin typeface="Calibri"/>
                <a:cs typeface="Calibri"/>
              </a:rPr>
              <a:t>industry experts’ </a:t>
            </a:r>
            <a:r>
              <a:rPr sz="800" b="1" dirty="0">
                <a:solidFill>
                  <a:srgbClr val="3A3838"/>
                </a:solidFill>
                <a:latin typeface="Calibri"/>
                <a:cs typeface="Calibri"/>
              </a:rPr>
              <a:t> </a:t>
            </a:r>
            <a:r>
              <a:rPr sz="800" b="1" spc="-5" dirty="0">
                <a:solidFill>
                  <a:srgbClr val="3A3838"/>
                </a:solidFill>
                <a:latin typeface="Calibri"/>
                <a:cs typeface="Calibri"/>
              </a:rPr>
              <a:t>interviews, </a:t>
            </a:r>
            <a:r>
              <a:rPr sz="800" b="1" dirty="0">
                <a:solidFill>
                  <a:srgbClr val="3A3838"/>
                </a:solidFill>
                <a:latin typeface="Calibri"/>
                <a:cs typeface="Calibri"/>
              </a:rPr>
              <a:t> </a:t>
            </a:r>
            <a:r>
              <a:rPr lang="en-IN" sz="800" b="1" spc="-10" dirty="0">
                <a:solidFill>
                  <a:srgbClr val="3A3838"/>
                </a:solidFill>
                <a:latin typeface="Calibri"/>
                <a:cs typeface="Calibri"/>
              </a:rPr>
              <a:t>ChemAnalyst</a:t>
            </a:r>
            <a:r>
              <a:rPr sz="800" b="1" spc="10" dirty="0">
                <a:solidFill>
                  <a:srgbClr val="3A3838"/>
                </a:solidFill>
                <a:latin typeface="Calibri"/>
                <a:cs typeface="Calibri"/>
              </a:rPr>
              <a:t> </a:t>
            </a:r>
            <a:r>
              <a:rPr sz="800" b="1" spc="-5" dirty="0">
                <a:solidFill>
                  <a:srgbClr val="3A3838"/>
                </a:solidFill>
                <a:latin typeface="Calibri"/>
                <a:cs typeface="Calibri"/>
              </a:rPr>
              <a:t>will </a:t>
            </a:r>
            <a:r>
              <a:rPr sz="800" b="1" dirty="0">
                <a:solidFill>
                  <a:srgbClr val="3A3838"/>
                </a:solidFill>
                <a:latin typeface="Calibri"/>
                <a:cs typeface="Calibri"/>
              </a:rPr>
              <a:t> </a:t>
            </a:r>
            <a:r>
              <a:rPr sz="800" b="1" spc="-10" dirty="0">
                <a:solidFill>
                  <a:srgbClr val="3A3838"/>
                </a:solidFill>
                <a:latin typeface="Calibri"/>
                <a:cs typeface="Calibri"/>
              </a:rPr>
              <a:t>formulate </a:t>
            </a:r>
            <a:r>
              <a:rPr sz="800" b="1" spc="-5" dirty="0">
                <a:solidFill>
                  <a:srgbClr val="3A3838"/>
                </a:solidFill>
                <a:latin typeface="Calibri"/>
                <a:cs typeface="Calibri"/>
              </a:rPr>
              <a:t>a </a:t>
            </a:r>
            <a:r>
              <a:rPr sz="800" b="1" spc="-10" dirty="0">
                <a:solidFill>
                  <a:srgbClr val="3A3838"/>
                </a:solidFill>
                <a:latin typeface="Calibri"/>
                <a:cs typeface="Calibri"/>
              </a:rPr>
              <a:t>detailed </a:t>
            </a:r>
            <a:r>
              <a:rPr sz="800" b="1" spc="-170" dirty="0">
                <a:solidFill>
                  <a:srgbClr val="3A3838"/>
                </a:solidFill>
                <a:latin typeface="Calibri"/>
                <a:cs typeface="Calibri"/>
              </a:rPr>
              <a:t> </a:t>
            </a:r>
            <a:r>
              <a:rPr sz="800" b="1" spc="-5" dirty="0">
                <a:solidFill>
                  <a:srgbClr val="3A3838"/>
                </a:solidFill>
                <a:latin typeface="Calibri"/>
                <a:cs typeface="Calibri"/>
              </a:rPr>
              <a:t>discussion</a:t>
            </a:r>
            <a:r>
              <a:rPr sz="800" b="1" spc="5" dirty="0">
                <a:solidFill>
                  <a:srgbClr val="3A3838"/>
                </a:solidFill>
                <a:latin typeface="Calibri"/>
                <a:cs typeface="Calibri"/>
              </a:rPr>
              <a:t> </a:t>
            </a:r>
            <a:r>
              <a:rPr sz="800" b="1" spc="-5" dirty="0">
                <a:solidFill>
                  <a:srgbClr val="3A3838"/>
                </a:solidFill>
                <a:latin typeface="Calibri"/>
                <a:cs typeface="Calibri"/>
              </a:rPr>
              <a:t>guide.</a:t>
            </a:r>
            <a:endParaRPr sz="800" dirty="0">
              <a:latin typeface="Calibri"/>
              <a:cs typeface="Calibri"/>
            </a:endParaRPr>
          </a:p>
        </p:txBody>
      </p:sp>
      <p:sp>
        <p:nvSpPr>
          <p:cNvPr id="32" name="object 32"/>
          <p:cNvSpPr txBox="1"/>
          <p:nvPr/>
        </p:nvSpPr>
        <p:spPr>
          <a:xfrm>
            <a:off x="3302253" y="1964817"/>
            <a:ext cx="879475" cy="512445"/>
          </a:xfrm>
          <a:prstGeom prst="rect">
            <a:avLst/>
          </a:prstGeom>
        </p:spPr>
        <p:txBody>
          <a:bodyPr vert="horz" wrap="square" lIns="0" tIns="11430" rIns="0" bIns="0" rtlCol="0">
            <a:spAutoFit/>
          </a:bodyPr>
          <a:lstStyle/>
          <a:p>
            <a:pPr marL="12700" marR="5080" indent="-2540" algn="ctr">
              <a:lnSpc>
                <a:spcPct val="100000"/>
              </a:lnSpc>
              <a:spcBef>
                <a:spcPts val="90"/>
              </a:spcBef>
            </a:pPr>
            <a:r>
              <a:rPr sz="800" b="1" spc="-10" dirty="0">
                <a:solidFill>
                  <a:srgbClr val="3A3838"/>
                </a:solidFill>
                <a:latin typeface="Calibri"/>
                <a:cs typeface="Calibri"/>
              </a:rPr>
              <a:t>List </a:t>
            </a:r>
            <a:r>
              <a:rPr sz="800" b="1" spc="-5" dirty="0">
                <a:solidFill>
                  <a:srgbClr val="3A3838"/>
                </a:solidFill>
                <a:latin typeface="Calibri"/>
                <a:cs typeface="Calibri"/>
              </a:rPr>
              <a:t>of industry </a:t>
            </a:r>
            <a:r>
              <a:rPr sz="800" b="1" dirty="0">
                <a:solidFill>
                  <a:srgbClr val="3A3838"/>
                </a:solidFill>
                <a:latin typeface="Calibri"/>
                <a:cs typeface="Calibri"/>
              </a:rPr>
              <a:t> p</a:t>
            </a:r>
            <a:r>
              <a:rPr sz="800" b="1" spc="-10" dirty="0">
                <a:solidFill>
                  <a:srgbClr val="3A3838"/>
                </a:solidFill>
                <a:latin typeface="Calibri"/>
                <a:cs typeface="Calibri"/>
              </a:rPr>
              <a:t>l</a:t>
            </a:r>
            <a:r>
              <a:rPr sz="800" b="1" spc="-15" dirty="0">
                <a:solidFill>
                  <a:srgbClr val="3A3838"/>
                </a:solidFill>
                <a:latin typeface="Calibri"/>
                <a:cs typeface="Calibri"/>
              </a:rPr>
              <a:t>a</a:t>
            </a:r>
            <a:r>
              <a:rPr sz="800" b="1" dirty="0">
                <a:solidFill>
                  <a:srgbClr val="3A3838"/>
                </a:solidFill>
                <a:latin typeface="Calibri"/>
                <a:cs typeface="Calibri"/>
              </a:rPr>
              <a:t>yer</a:t>
            </a:r>
            <a:r>
              <a:rPr sz="800" b="1" spc="-5" dirty="0">
                <a:solidFill>
                  <a:srgbClr val="3A3838"/>
                </a:solidFill>
                <a:latin typeface="Calibri"/>
                <a:cs typeface="Calibri"/>
              </a:rPr>
              <a:t>s</a:t>
            </a:r>
            <a:r>
              <a:rPr sz="800" b="1" spc="5" dirty="0">
                <a:solidFill>
                  <a:srgbClr val="3A3838"/>
                </a:solidFill>
                <a:latin typeface="Calibri"/>
                <a:cs typeface="Calibri"/>
              </a:rPr>
              <a:t> </a:t>
            </a:r>
            <a:r>
              <a:rPr sz="800" b="1" spc="-15" dirty="0">
                <a:solidFill>
                  <a:srgbClr val="3A3838"/>
                </a:solidFill>
                <a:latin typeface="Calibri"/>
                <a:cs typeface="Calibri"/>
              </a:rPr>
              <a:t>a</a:t>
            </a:r>
            <a:r>
              <a:rPr sz="800" b="1" dirty="0">
                <a:solidFill>
                  <a:srgbClr val="3A3838"/>
                </a:solidFill>
                <a:latin typeface="Calibri"/>
                <a:cs typeface="Calibri"/>
              </a:rPr>
              <a:t>n</a:t>
            </a:r>
            <a:r>
              <a:rPr sz="800" b="1" spc="-5" dirty="0">
                <a:solidFill>
                  <a:srgbClr val="3A3838"/>
                </a:solidFill>
                <a:latin typeface="Calibri"/>
                <a:cs typeface="Calibri"/>
              </a:rPr>
              <a:t>d</a:t>
            </a:r>
            <a:r>
              <a:rPr sz="800" b="1" spc="-10" dirty="0">
                <a:solidFill>
                  <a:srgbClr val="3A3838"/>
                </a:solidFill>
                <a:latin typeface="Calibri"/>
                <a:cs typeface="Calibri"/>
              </a:rPr>
              <a:t> i</a:t>
            </a:r>
            <a:r>
              <a:rPr sz="800" b="1" dirty="0">
                <a:solidFill>
                  <a:srgbClr val="3A3838"/>
                </a:solidFill>
                <a:latin typeface="Calibri"/>
                <a:cs typeface="Calibri"/>
              </a:rPr>
              <a:t>ndu</a:t>
            </a:r>
            <a:r>
              <a:rPr sz="800" b="1" spc="-10" dirty="0">
                <a:solidFill>
                  <a:srgbClr val="3A3838"/>
                </a:solidFill>
                <a:latin typeface="Calibri"/>
                <a:cs typeface="Calibri"/>
              </a:rPr>
              <a:t>s</a:t>
            </a:r>
            <a:r>
              <a:rPr sz="800" b="1" spc="-20" dirty="0">
                <a:solidFill>
                  <a:srgbClr val="3A3838"/>
                </a:solidFill>
                <a:latin typeface="Calibri"/>
                <a:cs typeface="Calibri"/>
              </a:rPr>
              <a:t>t</a:t>
            </a:r>
            <a:r>
              <a:rPr sz="800" b="1" dirty="0">
                <a:solidFill>
                  <a:srgbClr val="3A3838"/>
                </a:solidFill>
                <a:latin typeface="Calibri"/>
                <a:cs typeface="Calibri"/>
              </a:rPr>
              <a:t>r</a:t>
            </a:r>
            <a:r>
              <a:rPr sz="800" b="1" spc="-5" dirty="0">
                <a:solidFill>
                  <a:srgbClr val="3A3838"/>
                </a:solidFill>
                <a:latin typeface="Calibri"/>
                <a:cs typeface="Calibri"/>
              </a:rPr>
              <a:t>y  </a:t>
            </a:r>
            <a:r>
              <a:rPr sz="800" b="1" spc="-10" dirty="0">
                <a:solidFill>
                  <a:srgbClr val="3A3838"/>
                </a:solidFill>
                <a:latin typeface="Calibri"/>
                <a:cs typeface="Calibri"/>
              </a:rPr>
              <a:t>specialists</a:t>
            </a:r>
            <a:r>
              <a:rPr sz="800" b="1" spc="165" dirty="0">
                <a:solidFill>
                  <a:srgbClr val="3A3838"/>
                </a:solidFill>
                <a:latin typeface="Calibri"/>
                <a:cs typeface="Calibri"/>
              </a:rPr>
              <a:t> </a:t>
            </a:r>
            <a:r>
              <a:rPr sz="800" b="1" spc="-5" dirty="0">
                <a:solidFill>
                  <a:srgbClr val="3A3838"/>
                </a:solidFill>
                <a:latin typeface="Calibri"/>
                <a:cs typeface="Calibri"/>
              </a:rPr>
              <a:t>will be </a:t>
            </a:r>
            <a:r>
              <a:rPr sz="800" b="1" dirty="0">
                <a:solidFill>
                  <a:srgbClr val="3A3838"/>
                </a:solidFill>
                <a:latin typeface="Calibri"/>
                <a:cs typeface="Calibri"/>
              </a:rPr>
              <a:t> </a:t>
            </a:r>
            <a:r>
              <a:rPr sz="800" b="1" spc="-5" dirty="0">
                <a:solidFill>
                  <a:srgbClr val="3A3838"/>
                </a:solidFill>
                <a:latin typeface="Calibri"/>
                <a:cs typeface="Calibri"/>
              </a:rPr>
              <a:t>developed.</a:t>
            </a:r>
            <a:endParaRPr sz="800">
              <a:latin typeface="Calibri"/>
              <a:cs typeface="Calibri"/>
            </a:endParaRPr>
          </a:p>
        </p:txBody>
      </p:sp>
      <p:sp>
        <p:nvSpPr>
          <p:cNvPr id="33" name="object 33"/>
          <p:cNvSpPr txBox="1"/>
          <p:nvPr/>
        </p:nvSpPr>
        <p:spPr>
          <a:xfrm>
            <a:off x="4524502" y="1927682"/>
            <a:ext cx="970915" cy="756285"/>
          </a:xfrm>
          <a:prstGeom prst="rect">
            <a:avLst/>
          </a:prstGeom>
        </p:spPr>
        <p:txBody>
          <a:bodyPr vert="horz" wrap="square" lIns="0" tIns="12065" rIns="0" bIns="0" rtlCol="0">
            <a:spAutoFit/>
          </a:bodyPr>
          <a:lstStyle/>
          <a:p>
            <a:pPr marL="12700" marR="5080" indent="1905" algn="ctr">
              <a:lnSpc>
                <a:spcPct val="100000"/>
              </a:lnSpc>
              <a:spcBef>
                <a:spcPts val="95"/>
              </a:spcBef>
            </a:pPr>
            <a:r>
              <a:rPr lang="en-IN" sz="800" b="1" spc="-10" dirty="0">
                <a:solidFill>
                  <a:srgbClr val="3A3838"/>
                </a:solidFill>
                <a:latin typeface="Calibri"/>
                <a:cs typeface="Calibri"/>
              </a:rPr>
              <a:t>ChemAnalyst</a:t>
            </a:r>
            <a:r>
              <a:rPr sz="800" b="1" spc="15" dirty="0">
                <a:solidFill>
                  <a:srgbClr val="3A3838"/>
                </a:solidFill>
                <a:latin typeface="Calibri"/>
                <a:cs typeface="Calibri"/>
              </a:rPr>
              <a:t> </a:t>
            </a:r>
            <a:r>
              <a:rPr sz="800" b="1" spc="-5" dirty="0">
                <a:solidFill>
                  <a:srgbClr val="3A3838"/>
                </a:solidFill>
                <a:latin typeface="Calibri"/>
                <a:cs typeface="Calibri"/>
              </a:rPr>
              <a:t>will </a:t>
            </a:r>
            <a:r>
              <a:rPr sz="800" b="1" dirty="0">
                <a:solidFill>
                  <a:srgbClr val="3A3838"/>
                </a:solidFill>
                <a:latin typeface="Calibri"/>
                <a:cs typeface="Calibri"/>
              </a:rPr>
              <a:t> </a:t>
            </a:r>
            <a:r>
              <a:rPr sz="800" b="1" spc="-5" dirty="0">
                <a:solidFill>
                  <a:srgbClr val="3A3838"/>
                </a:solidFill>
                <a:latin typeface="Calibri"/>
                <a:cs typeface="Calibri"/>
              </a:rPr>
              <a:t>conduct interviews </a:t>
            </a:r>
            <a:r>
              <a:rPr sz="800" b="1" dirty="0">
                <a:solidFill>
                  <a:srgbClr val="3A3838"/>
                </a:solidFill>
                <a:latin typeface="Calibri"/>
                <a:cs typeface="Calibri"/>
              </a:rPr>
              <a:t> </a:t>
            </a:r>
            <a:r>
              <a:rPr sz="800" b="1" spc="-10" dirty="0">
                <a:solidFill>
                  <a:srgbClr val="3A3838"/>
                </a:solidFill>
                <a:latin typeface="Calibri"/>
                <a:cs typeface="Calibri"/>
              </a:rPr>
              <a:t>with </a:t>
            </a:r>
            <a:r>
              <a:rPr sz="800" b="1" spc="-5" dirty="0">
                <a:solidFill>
                  <a:srgbClr val="3A3838"/>
                </a:solidFill>
                <a:latin typeface="Calibri"/>
                <a:cs typeface="Calibri"/>
              </a:rPr>
              <a:t>industry experts </a:t>
            </a:r>
            <a:r>
              <a:rPr sz="800" b="1" dirty="0">
                <a:solidFill>
                  <a:srgbClr val="3A3838"/>
                </a:solidFill>
                <a:latin typeface="Calibri"/>
                <a:cs typeface="Calibri"/>
              </a:rPr>
              <a:t> </a:t>
            </a:r>
            <a:r>
              <a:rPr sz="800" b="1" spc="-10" dirty="0">
                <a:solidFill>
                  <a:srgbClr val="3A3838"/>
                </a:solidFill>
                <a:latin typeface="Calibri"/>
                <a:cs typeface="Calibri"/>
              </a:rPr>
              <a:t>and </a:t>
            </a:r>
            <a:r>
              <a:rPr sz="800" b="1" spc="-5" dirty="0">
                <a:solidFill>
                  <a:srgbClr val="3A3838"/>
                </a:solidFill>
                <a:latin typeface="Calibri"/>
                <a:cs typeface="Calibri"/>
              </a:rPr>
              <a:t>industry players </a:t>
            </a:r>
            <a:r>
              <a:rPr sz="800" b="1" dirty="0">
                <a:solidFill>
                  <a:srgbClr val="3A3838"/>
                </a:solidFill>
                <a:latin typeface="Calibri"/>
                <a:cs typeface="Calibri"/>
              </a:rPr>
              <a:t> </a:t>
            </a:r>
            <a:r>
              <a:rPr sz="800" b="1" spc="-10" dirty="0">
                <a:solidFill>
                  <a:srgbClr val="3A3838"/>
                </a:solidFill>
                <a:latin typeface="Calibri"/>
                <a:cs typeface="Calibri"/>
              </a:rPr>
              <a:t>for data </a:t>
            </a:r>
            <a:r>
              <a:rPr sz="800" b="1" spc="-5" dirty="0">
                <a:solidFill>
                  <a:srgbClr val="3A3838"/>
                </a:solidFill>
                <a:latin typeface="Calibri"/>
                <a:cs typeface="Calibri"/>
              </a:rPr>
              <a:t>collection </a:t>
            </a:r>
            <a:r>
              <a:rPr sz="800" b="1" spc="-10" dirty="0">
                <a:solidFill>
                  <a:srgbClr val="3A3838"/>
                </a:solidFill>
                <a:latin typeface="Calibri"/>
                <a:cs typeface="Calibri"/>
              </a:rPr>
              <a:t>and </a:t>
            </a:r>
            <a:r>
              <a:rPr sz="800" b="1" spc="-170" dirty="0">
                <a:solidFill>
                  <a:srgbClr val="3A3838"/>
                </a:solidFill>
                <a:latin typeface="Calibri"/>
                <a:cs typeface="Calibri"/>
              </a:rPr>
              <a:t> </a:t>
            </a:r>
            <a:r>
              <a:rPr sz="800" b="1" spc="-10" dirty="0">
                <a:solidFill>
                  <a:srgbClr val="3A3838"/>
                </a:solidFill>
                <a:latin typeface="Calibri"/>
                <a:cs typeface="Calibri"/>
              </a:rPr>
              <a:t>verification.</a:t>
            </a:r>
            <a:endParaRPr sz="800" dirty="0">
              <a:latin typeface="Calibri"/>
              <a:cs typeface="Calibri"/>
            </a:endParaRPr>
          </a:p>
        </p:txBody>
      </p:sp>
      <p:sp>
        <p:nvSpPr>
          <p:cNvPr id="34" name="object 34"/>
          <p:cNvSpPr txBox="1"/>
          <p:nvPr/>
        </p:nvSpPr>
        <p:spPr>
          <a:xfrm>
            <a:off x="5926328" y="1918462"/>
            <a:ext cx="812165" cy="878205"/>
          </a:xfrm>
          <a:prstGeom prst="rect">
            <a:avLst/>
          </a:prstGeom>
        </p:spPr>
        <p:txBody>
          <a:bodyPr vert="horz" wrap="square" lIns="0" tIns="11430" rIns="0" bIns="0" rtlCol="0">
            <a:spAutoFit/>
          </a:bodyPr>
          <a:lstStyle/>
          <a:p>
            <a:pPr marL="12700" marR="5080" algn="ctr">
              <a:lnSpc>
                <a:spcPct val="100000"/>
              </a:lnSpc>
              <a:spcBef>
                <a:spcPts val="90"/>
              </a:spcBef>
            </a:pPr>
            <a:r>
              <a:rPr sz="800" b="1" spc="-15" dirty="0">
                <a:solidFill>
                  <a:srgbClr val="3A3838"/>
                </a:solidFill>
                <a:latin typeface="Calibri"/>
                <a:cs typeface="Calibri"/>
              </a:rPr>
              <a:t>Data</a:t>
            </a:r>
            <a:r>
              <a:rPr sz="800" b="1" dirty="0">
                <a:solidFill>
                  <a:srgbClr val="3A3838"/>
                </a:solidFill>
                <a:latin typeface="Calibri"/>
                <a:cs typeface="Calibri"/>
              </a:rPr>
              <a:t> </a:t>
            </a:r>
            <a:r>
              <a:rPr sz="800" b="1" spc="-5" dirty="0">
                <a:solidFill>
                  <a:srgbClr val="3A3838"/>
                </a:solidFill>
                <a:latin typeface="Calibri"/>
                <a:cs typeface="Calibri"/>
              </a:rPr>
              <a:t>obtained</a:t>
            </a:r>
            <a:r>
              <a:rPr sz="800" b="1" spc="-35" dirty="0">
                <a:solidFill>
                  <a:srgbClr val="3A3838"/>
                </a:solidFill>
                <a:latin typeface="Calibri"/>
                <a:cs typeface="Calibri"/>
              </a:rPr>
              <a:t> </a:t>
            </a:r>
            <a:r>
              <a:rPr sz="800" b="1" spc="-10" dirty="0">
                <a:solidFill>
                  <a:srgbClr val="3A3838"/>
                </a:solidFill>
                <a:latin typeface="Calibri"/>
                <a:cs typeface="Calibri"/>
              </a:rPr>
              <a:t>as</a:t>
            </a:r>
            <a:r>
              <a:rPr sz="800" b="1" spc="5" dirty="0">
                <a:solidFill>
                  <a:srgbClr val="3A3838"/>
                </a:solidFill>
                <a:latin typeface="Calibri"/>
                <a:cs typeface="Calibri"/>
              </a:rPr>
              <a:t> </a:t>
            </a:r>
            <a:r>
              <a:rPr sz="800" b="1" spc="-5" dirty="0">
                <a:solidFill>
                  <a:srgbClr val="3A3838"/>
                </a:solidFill>
                <a:latin typeface="Calibri"/>
                <a:cs typeface="Calibri"/>
              </a:rPr>
              <a:t>a </a:t>
            </a:r>
            <a:r>
              <a:rPr sz="800" b="1" spc="-165" dirty="0">
                <a:solidFill>
                  <a:srgbClr val="3A3838"/>
                </a:solidFill>
                <a:latin typeface="Calibri"/>
                <a:cs typeface="Calibri"/>
              </a:rPr>
              <a:t> </a:t>
            </a:r>
            <a:r>
              <a:rPr sz="800" b="1" spc="-5" dirty="0">
                <a:solidFill>
                  <a:srgbClr val="3A3838"/>
                </a:solidFill>
                <a:latin typeface="Calibri"/>
                <a:cs typeface="Calibri"/>
              </a:rPr>
              <a:t>result of primary </a:t>
            </a:r>
            <a:r>
              <a:rPr sz="800" b="1" dirty="0">
                <a:solidFill>
                  <a:srgbClr val="3A3838"/>
                </a:solidFill>
                <a:latin typeface="Calibri"/>
                <a:cs typeface="Calibri"/>
              </a:rPr>
              <a:t> </a:t>
            </a:r>
            <a:r>
              <a:rPr sz="800" b="1" spc="-10" dirty="0">
                <a:solidFill>
                  <a:srgbClr val="3A3838"/>
                </a:solidFill>
                <a:latin typeface="Calibri"/>
                <a:cs typeface="Calibri"/>
              </a:rPr>
              <a:t>and </a:t>
            </a:r>
            <a:r>
              <a:rPr sz="800" b="1" spc="-5" dirty="0">
                <a:solidFill>
                  <a:srgbClr val="3A3838"/>
                </a:solidFill>
                <a:latin typeface="Calibri"/>
                <a:cs typeface="Calibri"/>
              </a:rPr>
              <a:t>secondary </a:t>
            </a:r>
            <a:r>
              <a:rPr sz="800" b="1" dirty="0">
                <a:solidFill>
                  <a:srgbClr val="3A3838"/>
                </a:solidFill>
                <a:latin typeface="Calibri"/>
                <a:cs typeface="Calibri"/>
              </a:rPr>
              <a:t> </a:t>
            </a:r>
            <a:r>
              <a:rPr sz="800" b="1" spc="-5" dirty="0">
                <a:solidFill>
                  <a:srgbClr val="3A3838"/>
                </a:solidFill>
                <a:latin typeface="Calibri"/>
                <a:cs typeface="Calibri"/>
              </a:rPr>
              <a:t>research</a:t>
            </a:r>
            <a:r>
              <a:rPr sz="800" b="1" dirty="0">
                <a:solidFill>
                  <a:srgbClr val="3A3838"/>
                </a:solidFill>
                <a:latin typeface="Calibri"/>
                <a:cs typeface="Calibri"/>
              </a:rPr>
              <a:t> </a:t>
            </a:r>
            <a:r>
              <a:rPr sz="800" b="1" spc="-5" dirty="0">
                <a:solidFill>
                  <a:srgbClr val="3A3838"/>
                </a:solidFill>
                <a:latin typeface="Calibri"/>
                <a:cs typeface="Calibri"/>
              </a:rPr>
              <a:t>will be </a:t>
            </a:r>
            <a:r>
              <a:rPr sz="800" b="1" dirty="0">
                <a:solidFill>
                  <a:srgbClr val="3A3838"/>
                </a:solidFill>
                <a:latin typeface="Calibri"/>
                <a:cs typeface="Calibri"/>
              </a:rPr>
              <a:t> </a:t>
            </a:r>
            <a:r>
              <a:rPr sz="800" b="1" spc="-10" dirty="0">
                <a:solidFill>
                  <a:srgbClr val="3A3838"/>
                </a:solidFill>
                <a:latin typeface="Calibri"/>
                <a:cs typeface="Calibri"/>
              </a:rPr>
              <a:t>validated</a:t>
            </a:r>
            <a:r>
              <a:rPr sz="800" b="1" spc="-5" dirty="0">
                <a:solidFill>
                  <a:srgbClr val="3A3838"/>
                </a:solidFill>
                <a:latin typeface="Calibri"/>
                <a:cs typeface="Calibri"/>
              </a:rPr>
              <a:t> through </a:t>
            </a:r>
            <a:r>
              <a:rPr sz="800" b="1" dirty="0">
                <a:solidFill>
                  <a:srgbClr val="3A3838"/>
                </a:solidFill>
                <a:latin typeface="Calibri"/>
                <a:cs typeface="Calibri"/>
              </a:rPr>
              <a:t> </a:t>
            </a:r>
            <a:r>
              <a:rPr sz="800" b="1" spc="-5" dirty="0">
                <a:solidFill>
                  <a:srgbClr val="3A3838"/>
                </a:solidFill>
                <a:latin typeface="Calibri"/>
                <a:cs typeface="Calibri"/>
              </a:rPr>
              <a:t>rigorous </a:t>
            </a:r>
            <a:r>
              <a:rPr sz="800" b="1" dirty="0">
                <a:solidFill>
                  <a:srgbClr val="3A3838"/>
                </a:solidFill>
                <a:latin typeface="Calibri"/>
                <a:cs typeface="Calibri"/>
              </a:rPr>
              <a:t> </a:t>
            </a:r>
            <a:r>
              <a:rPr sz="800" b="1" spc="-10" dirty="0">
                <a:solidFill>
                  <a:srgbClr val="3A3838"/>
                </a:solidFill>
                <a:latin typeface="Calibri"/>
                <a:cs typeface="Calibri"/>
              </a:rPr>
              <a:t>triangulation.</a:t>
            </a:r>
            <a:endParaRPr sz="800">
              <a:latin typeface="Calibri"/>
              <a:cs typeface="Calibri"/>
            </a:endParaRPr>
          </a:p>
        </p:txBody>
      </p:sp>
      <p:sp>
        <p:nvSpPr>
          <p:cNvPr id="35" name="object 35"/>
          <p:cNvSpPr txBox="1"/>
          <p:nvPr/>
        </p:nvSpPr>
        <p:spPr>
          <a:xfrm>
            <a:off x="7235443" y="1901189"/>
            <a:ext cx="1172210" cy="756285"/>
          </a:xfrm>
          <a:prstGeom prst="rect">
            <a:avLst/>
          </a:prstGeom>
        </p:spPr>
        <p:txBody>
          <a:bodyPr vert="horz" wrap="square" lIns="0" tIns="11430" rIns="0" bIns="0" rtlCol="0">
            <a:spAutoFit/>
          </a:bodyPr>
          <a:lstStyle/>
          <a:p>
            <a:pPr marL="12700" marR="5080" algn="ctr">
              <a:lnSpc>
                <a:spcPct val="100000"/>
              </a:lnSpc>
              <a:spcBef>
                <a:spcPts val="90"/>
              </a:spcBef>
            </a:pPr>
            <a:r>
              <a:rPr sz="800" b="1" spc="-10" dirty="0">
                <a:solidFill>
                  <a:srgbClr val="3A3838"/>
                </a:solidFill>
                <a:latin typeface="Calibri"/>
                <a:cs typeface="Calibri"/>
              </a:rPr>
              <a:t>The data </a:t>
            </a:r>
            <a:r>
              <a:rPr sz="800" b="1" spc="-5" dirty="0">
                <a:solidFill>
                  <a:srgbClr val="3A3838"/>
                </a:solidFill>
                <a:latin typeface="Calibri"/>
                <a:cs typeface="Calibri"/>
              </a:rPr>
              <a:t>will be scrutinized </a:t>
            </a:r>
            <a:r>
              <a:rPr sz="800" b="1" spc="-170" dirty="0">
                <a:solidFill>
                  <a:srgbClr val="3A3838"/>
                </a:solidFill>
                <a:latin typeface="Calibri"/>
                <a:cs typeface="Calibri"/>
              </a:rPr>
              <a:t> </a:t>
            </a:r>
            <a:r>
              <a:rPr sz="800" b="1" spc="-5" dirty="0">
                <a:solidFill>
                  <a:srgbClr val="3A3838"/>
                </a:solidFill>
                <a:latin typeface="Calibri"/>
                <a:cs typeface="Calibri"/>
              </a:rPr>
              <a:t>using</a:t>
            </a:r>
            <a:r>
              <a:rPr sz="800" b="1" spc="-20" dirty="0">
                <a:solidFill>
                  <a:srgbClr val="3A3838"/>
                </a:solidFill>
                <a:latin typeface="Calibri"/>
                <a:cs typeface="Calibri"/>
              </a:rPr>
              <a:t> </a:t>
            </a:r>
            <a:r>
              <a:rPr sz="800" b="1" spc="-5" dirty="0">
                <a:solidFill>
                  <a:srgbClr val="3A3838"/>
                </a:solidFill>
                <a:latin typeface="Calibri"/>
                <a:cs typeface="Calibri"/>
              </a:rPr>
              <a:t>MS-Excel,</a:t>
            </a:r>
            <a:r>
              <a:rPr sz="800" b="1" spc="15" dirty="0">
                <a:solidFill>
                  <a:srgbClr val="3A3838"/>
                </a:solidFill>
                <a:latin typeface="Calibri"/>
                <a:cs typeface="Calibri"/>
              </a:rPr>
              <a:t> </a:t>
            </a:r>
            <a:r>
              <a:rPr sz="800" b="1" spc="-15" dirty="0">
                <a:solidFill>
                  <a:srgbClr val="3A3838"/>
                </a:solidFill>
                <a:latin typeface="Calibri"/>
                <a:cs typeface="Calibri"/>
              </a:rPr>
              <a:t>statistical </a:t>
            </a:r>
            <a:r>
              <a:rPr sz="800" b="1" spc="-10" dirty="0">
                <a:solidFill>
                  <a:srgbClr val="3A3838"/>
                </a:solidFill>
                <a:latin typeface="Calibri"/>
                <a:cs typeface="Calibri"/>
              </a:rPr>
              <a:t> tools</a:t>
            </a:r>
            <a:r>
              <a:rPr sz="800" b="1" dirty="0">
                <a:solidFill>
                  <a:srgbClr val="3A3838"/>
                </a:solidFill>
                <a:latin typeface="Calibri"/>
                <a:cs typeface="Calibri"/>
              </a:rPr>
              <a:t> </a:t>
            </a:r>
            <a:r>
              <a:rPr sz="800" b="1" spc="-10" dirty="0">
                <a:solidFill>
                  <a:srgbClr val="3A3838"/>
                </a:solidFill>
                <a:latin typeface="Calibri"/>
                <a:cs typeface="Calibri"/>
              </a:rPr>
              <a:t>and</a:t>
            </a:r>
            <a:r>
              <a:rPr sz="800" b="1" spc="-15" dirty="0">
                <a:solidFill>
                  <a:srgbClr val="3A3838"/>
                </a:solidFill>
                <a:latin typeface="Calibri"/>
                <a:cs typeface="Calibri"/>
              </a:rPr>
              <a:t> </a:t>
            </a:r>
            <a:r>
              <a:rPr sz="800" b="1" spc="-5" dirty="0">
                <a:solidFill>
                  <a:srgbClr val="3A3838"/>
                </a:solidFill>
                <a:latin typeface="Calibri"/>
                <a:cs typeface="Calibri"/>
              </a:rPr>
              <a:t>internal </a:t>
            </a:r>
            <a:r>
              <a:rPr sz="800" b="1" dirty="0">
                <a:solidFill>
                  <a:srgbClr val="3A3838"/>
                </a:solidFill>
                <a:latin typeface="Calibri"/>
                <a:cs typeface="Calibri"/>
              </a:rPr>
              <a:t> </a:t>
            </a:r>
            <a:r>
              <a:rPr sz="800" b="1" spc="-5" dirty="0">
                <a:solidFill>
                  <a:srgbClr val="3A3838"/>
                </a:solidFill>
                <a:latin typeface="Calibri"/>
                <a:cs typeface="Calibri"/>
              </a:rPr>
              <a:t>proprietary</a:t>
            </a:r>
            <a:r>
              <a:rPr sz="800" b="1" spc="-15" dirty="0">
                <a:solidFill>
                  <a:srgbClr val="3A3838"/>
                </a:solidFill>
                <a:latin typeface="Calibri"/>
                <a:cs typeface="Calibri"/>
              </a:rPr>
              <a:t> </a:t>
            </a:r>
            <a:r>
              <a:rPr sz="800" b="1" spc="-10" dirty="0">
                <a:solidFill>
                  <a:srgbClr val="3A3838"/>
                </a:solidFill>
                <a:latin typeface="Calibri"/>
                <a:cs typeface="Calibri"/>
              </a:rPr>
              <a:t>database</a:t>
            </a:r>
            <a:r>
              <a:rPr sz="800" b="1" spc="35" dirty="0">
                <a:solidFill>
                  <a:srgbClr val="3A3838"/>
                </a:solidFill>
                <a:latin typeface="Calibri"/>
                <a:cs typeface="Calibri"/>
              </a:rPr>
              <a:t> </a:t>
            </a:r>
            <a:r>
              <a:rPr sz="800" b="1" spc="-15" dirty="0">
                <a:solidFill>
                  <a:srgbClr val="3A3838"/>
                </a:solidFill>
                <a:latin typeface="Calibri"/>
                <a:cs typeface="Calibri"/>
              </a:rPr>
              <a:t>to </a:t>
            </a:r>
            <a:r>
              <a:rPr sz="800" b="1" spc="-10" dirty="0">
                <a:solidFill>
                  <a:srgbClr val="3A3838"/>
                </a:solidFill>
                <a:latin typeface="Calibri"/>
                <a:cs typeface="Calibri"/>
              </a:rPr>
              <a:t> obtain</a:t>
            </a:r>
            <a:r>
              <a:rPr sz="800" b="1" spc="10" dirty="0">
                <a:solidFill>
                  <a:srgbClr val="3A3838"/>
                </a:solidFill>
                <a:latin typeface="Calibri"/>
                <a:cs typeface="Calibri"/>
              </a:rPr>
              <a:t> </a:t>
            </a:r>
            <a:r>
              <a:rPr sz="800" b="1" spc="-10" dirty="0">
                <a:solidFill>
                  <a:srgbClr val="3A3838"/>
                </a:solidFill>
                <a:latin typeface="Calibri"/>
                <a:cs typeface="Calibri"/>
              </a:rPr>
              <a:t>qualitative</a:t>
            </a:r>
            <a:r>
              <a:rPr sz="800" b="1" spc="35" dirty="0">
                <a:solidFill>
                  <a:srgbClr val="3A3838"/>
                </a:solidFill>
                <a:latin typeface="Calibri"/>
                <a:cs typeface="Calibri"/>
              </a:rPr>
              <a:t> </a:t>
            </a:r>
            <a:r>
              <a:rPr sz="800" b="1" spc="-10" dirty="0">
                <a:solidFill>
                  <a:srgbClr val="3A3838"/>
                </a:solidFill>
                <a:latin typeface="Calibri"/>
                <a:cs typeface="Calibri"/>
              </a:rPr>
              <a:t>and </a:t>
            </a:r>
            <a:r>
              <a:rPr sz="800" b="1" spc="-5" dirty="0">
                <a:solidFill>
                  <a:srgbClr val="3A3838"/>
                </a:solidFill>
                <a:latin typeface="Calibri"/>
                <a:cs typeface="Calibri"/>
              </a:rPr>
              <a:t> </a:t>
            </a:r>
            <a:r>
              <a:rPr sz="800" b="1" spc="-10" dirty="0">
                <a:solidFill>
                  <a:srgbClr val="3A3838"/>
                </a:solidFill>
                <a:latin typeface="Calibri"/>
                <a:cs typeface="Calibri"/>
              </a:rPr>
              <a:t>quantitative</a:t>
            </a:r>
            <a:r>
              <a:rPr sz="800" b="1" spc="35" dirty="0">
                <a:solidFill>
                  <a:srgbClr val="3A3838"/>
                </a:solidFill>
                <a:latin typeface="Calibri"/>
                <a:cs typeface="Calibri"/>
              </a:rPr>
              <a:t> </a:t>
            </a:r>
            <a:r>
              <a:rPr sz="800" b="1" spc="-10" dirty="0">
                <a:solidFill>
                  <a:srgbClr val="3A3838"/>
                </a:solidFill>
                <a:latin typeface="Calibri"/>
                <a:cs typeface="Calibri"/>
              </a:rPr>
              <a:t>insights.</a:t>
            </a:r>
            <a:endParaRPr sz="800">
              <a:latin typeface="Calibri"/>
              <a:cs typeface="Calibri"/>
            </a:endParaRPr>
          </a:p>
        </p:txBody>
      </p:sp>
      <p:grpSp>
        <p:nvGrpSpPr>
          <p:cNvPr id="36" name="object 36"/>
          <p:cNvGrpSpPr/>
          <p:nvPr/>
        </p:nvGrpSpPr>
        <p:grpSpPr>
          <a:xfrm>
            <a:off x="313943" y="3349752"/>
            <a:ext cx="3458845" cy="1089025"/>
            <a:chOff x="313943" y="3349752"/>
            <a:chExt cx="3458845" cy="1089025"/>
          </a:xfrm>
        </p:grpSpPr>
        <p:pic>
          <p:nvPicPr>
            <p:cNvPr id="37" name="object 37"/>
            <p:cNvPicPr/>
            <p:nvPr/>
          </p:nvPicPr>
          <p:blipFill>
            <a:blip r:embed="rId2" cstate="print"/>
            <a:stretch>
              <a:fillRect/>
            </a:stretch>
          </p:blipFill>
          <p:spPr>
            <a:xfrm>
              <a:off x="2912305" y="3390850"/>
              <a:ext cx="860415" cy="1015845"/>
            </a:xfrm>
            <a:prstGeom prst="rect">
              <a:avLst/>
            </a:prstGeom>
          </p:spPr>
        </p:pic>
        <p:sp>
          <p:nvSpPr>
            <p:cNvPr id="38" name="object 38"/>
            <p:cNvSpPr/>
            <p:nvPr/>
          </p:nvSpPr>
          <p:spPr>
            <a:xfrm>
              <a:off x="2929127" y="3462528"/>
              <a:ext cx="774700" cy="929640"/>
            </a:xfrm>
            <a:custGeom>
              <a:avLst/>
              <a:gdLst/>
              <a:ahLst/>
              <a:cxnLst/>
              <a:rect l="l" t="t" r="r" b="b"/>
              <a:pathLst>
                <a:path w="774700" h="929639">
                  <a:moveTo>
                    <a:pt x="387096" y="0"/>
                  </a:moveTo>
                  <a:lnTo>
                    <a:pt x="344925" y="2728"/>
                  </a:lnTo>
                  <a:lnTo>
                    <a:pt x="304068" y="10723"/>
                  </a:lnTo>
                  <a:lnTo>
                    <a:pt x="264761" y="23701"/>
                  </a:lnTo>
                  <a:lnTo>
                    <a:pt x="227240" y="41378"/>
                  </a:lnTo>
                  <a:lnTo>
                    <a:pt x="191741" y="63471"/>
                  </a:lnTo>
                  <a:lnTo>
                    <a:pt x="158502" y="89696"/>
                  </a:lnTo>
                  <a:lnTo>
                    <a:pt x="127757" y="119769"/>
                  </a:lnTo>
                  <a:lnTo>
                    <a:pt x="99745" y="153406"/>
                  </a:lnTo>
                  <a:lnTo>
                    <a:pt x="74700" y="190323"/>
                  </a:lnTo>
                  <a:lnTo>
                    <a:pt x="52860" y="230236"/>
                  </a:lnTo>
                  <a:lnTo>
                    <a:pt x="34460" y="272863"/>
                  </a:lnTo>
                  <a:lnTo>
                    <a:pt x="19738" y="317918"/>
                  </a:lnTo>
                  <a:lnTo>
                    <a:pt x="8930" y="365119"/>
                  </a:lnTo>
                  <a:lnTo>
                    <a:pt x="2272" y="414180"/>
                  </a:lnTo>
                  <a:lnTo>
                    <a:pt x="0" y="464820"/>
                  </a:lnTo>
                  <a:lnTo>
                    <a:pt x="2272" y="515459"/>
                  </a:lnTo>
                  <a:lnTo>
                    <a:pt x="8930" y="564520"/>
                  </a:lnTo>
                  <a:lnTo>
                    <a:pt x="19738" y="611721"/>
                  </a:lnTo>
                  <a:lnTo>
                    <a:pt x="34460" y="656776"/>
                  </a:lnTo>
                  <a:lnTo>
                    <a:pt x="52860" y="699403"/>
                  </a:lnTo>
                  <a:lnTo>
                    <a:pt x="74700" y="739316"/>
                  </a:lnTo>
                  <a:lnTo>
                    <a:pt x="99745" y="776233"/>
                  </a:lnTo>
                  <a:lnTo>
                    <a:pt x="127757" y="809870"/>
                  </a:lnTo>
                  <a:lnTo>
                    <a:pt x="158502" y="839943"/>
                  </a:lnTo>
                  <a:lnTo>
                    <a:pt x="191741" y="866168"/>
                  </a:lnTo>
                  <a:lnTo>
                    <a:pt x="227240" y="888261"/>
                  </a:lnTo>
                  <a:lnTo>
                    <a:pt x="264761" y="905938"/>
                  </a:lnTo>
                  <a:lnTo>
                    <a:pt x="304068" y="918916"/>
                  </a:lnTo>
                  <a:lnTo>
                    <a:pt x="344925" y="926911"/>
                  </a:lnTo>
                  <a:lnTo>
                    <a:pt x="387096" y="929640"/>
                  </a:lnTo>
                  <a:lnTo>
                    <a:pt x="429266" y="926911"/>
                  </a:lnTo>
                  <a:lnTo>
                    <a:pt x="470123" y="918916"/>
                  </a:lnTo>
                  <a:lnTo>
                    <a:pt x="509430" y="905938"/>
                  </a:lnTo>
                  <a:lnTo>
                    <a:pt x="546951" y="888261"/>
                  </a:lnTo>
                  <a:lnTo>
                    <a:pt x="582450" y="866168"/>
                  </a:lnTo>
                  <a:lnTo>
                    <a:pt x="615689" y="839943"/>
                  </a:lnTo>
                  <a:lnTo>
                    <a:pt x="646434" y="809870"/>
                  </a:lnTo>
                  <a:lnTo>
                    <a:pt x="674446" y="776233"/>
                  </a:lnTo>
                  <a:lnTo>
                    <a:pt x="699491" y="739316"/>
                  </a:lnTo>
                  <a:lnTo>
                    <a:pt x="721331" y="699403"/>
                  </a:lnTo>
                  <a:lnTo>
                    <a:pt x="739731" y="656776"/>
                  </a:lnTo>
                  <a:lnTo>
                    <a:pt x="754453" y="611721"/>
                  </a:lnTo>
                  <a:lnTo>
                    <a:pt x="765261" y="564520"/>
                  </a:lnTo>
                  <a:lnTo>
                    <a:pt x="771919" y="515459"/>
                  </a:lnTo>
                  <a:lnTo>
                    <a:pt x="774192" y="464820"/>
                  </a:lnTo>
                  <a:lnTo>
                    <a:pt x="771919" y="414180"/>
                  </a:lnTo>
                  <a:lnTo>
                    <a:pt x="765261" y="365119"/>
                  </a:lnTo>
                  <a:lnTo>
                    <a:pt x="754453" y="317918"/>
                  </a:lnTo>
                  <a:lnTo>
                    <a:pt x="739731" y="272863"/>
                  </a:lnTo>
                  <a:lnTo>
                    <a:pt x="721331" y="230236"/>
                  </a:lnTo>
                  <a:lnTo>
                    <a:pt x="699491" y="190323"/>
                  </a:lnTo>
                  <a:lnTo>
                    <a:pt x="674446" y="153406"/>
                  </a:lnTo>
                  <a:lnTo>
                    <a:pt x="646434" y="119769"/>
                  </a:lnTo>
                  <a:lnTo>
                    <a:pt x="615689" y="89696"/>
                  </a:lnTo>
                  <a:lnTo>
                    <a:pt x="582450" y="63471"/>
                  </a:lnTo>
                  <a:lnTo>
                    <a:pt x="546951" y="41378"/>
                  </a:lnTo>
                  <a:lnTo>
                    <a:pt x="509430" y="23701"/>
                  </a:lnTo>
                  <a:lnTo>
                    <a:pt x="470123" y="10723"/>
                  </a:lnTo>
                  <a:lnTo>
                    <a:pt x="429266" y="2728"/>
                  </a:lnTo>
                  <a:lnTo>
                    <a:pt x="387096" y="0"/>
                  </a:lnTo>
                  <a:close/>
                </a:path>
              </a:pathLst>
            </a:custGeom>
            <a:solidFill>
              <a:srgbClr val="2CB349"/>
            </a:solidFill>
          </p:spPr>
          <p:txBody>
            <a:bodyPr wrap="square" lIns="0" tIns="0" rIns="0" bIns="0" rtlCol="0"/>
            <a:lstStyle/>
            <a:p>
              <a:endParaRPr/>
            </a:p>
          </p:txBody>
        </p:sp>
        <p:sp>
          <p:nvSpPr>
            <p:cNvPr id="39" name="object 39"/>
            <p:cNvSpPr/>
            <p:nvPr/>
          </p:nvSpPr>
          <p:spPr>
            <a:xfrm>
              <a:off x="2929127" y="3462528"/>
              <a:ext cx="774700" cy="929640"/>
            </a:xfrm>
            <a:custGeom>
              <a:avLst/>
              <a:gdLst/>
              <a:ahLst/>
              <a:cxnLst/>
              <a:rect l="l" t="t" r="r" b="b"/>
              <a:pathLst>
                <a:path w="774700" h="929639">
                  <a:moveTo>
                    <a:pt x="0" y="464820"/>
                  </a:moveTo>
                  <a:lnTo>
                    <a:pt x="2272" y="414180"/>
                  </a:lnTo>
                  <a:lnTo>
                    <a:pt x="8930" y="365119"/>
                  </a:lnTo>
                  <a:lnTo>
                    <a:pt x="19738" y="317918"/>
                  </a:lnTo>
                  <a:lnTo>
                    <a:pt x="34460" y="272863"/>
                  </a:lnTo>
                  <a:lnTo>
                    <a:pt x="52860" y="230236"/>
                  </a:lnTo>
                  <a:lnTo>
                    <a:pt x="74700" y="190323"/>
                  </a:lnTo>
                  <a:lnTo>
                    <a:pt x="99745" y="153406"/>
                  </a:lnTo>
                  <a:lnTo>
                    <a:pt x="127757" y="119769"/>
                  </a:lnTo>
                  <a:lnTo>
                    <a:pt x="158502" y="89696"/>
                  </a:lnTo>
                  <a:lnTo>
                    <a:pt x="191741" y="63471"/>
                  </a:lnTo>
                  <a:lnTo>
                    <a:pt x="227240" y="41378"/>
                  </a:lnTo>
                  <a:lnTo>
                    <a:pt x="264761" y="23701"/>
                  </a:lnTo>
                  <a:lnTo>
                    <a:pt x="304068" y="10723"/>
                  </a:lnTo>
                  <a:lnTo>
                    <a:pt x="344925" y="2728"/>
                  </a:lnTo>
                  <a:lnTo>
                    <a:pt x="387096" y="0"/>
                  </a:lnTo>
                  <a:lnTo>
                    <a:pt x="429266" y="2728"/>
                  </a:lnTo>
                  <a:lnTo>
                    <a:pt x="470123" y="10723"/>
                  </a:lnTo>
                  <a:lnTo>
                    <a:pt x="509430" y="23701"/>
                  </a:lnTo>
                  <a:lnTo>
                    <a:pt x="546951" y="41378"/>
                  </a:lnTo>
                  <a:lnTo>
                    <a:pt x="582450" y="63471"/>
                  </a:lnTo>
                  <a:lnTo>
                    <a:pt x="615689" y="89696"/>
                  </a:lnTo>
                  <a:lnTo>
                    <a:pt x="646434" y="119769"/>
                  </a:lnTo>
                  <a:lnTo>
                    <a:pt x="674446" y="153406"/>
                  </a:lnTo>
                  <a:lnTo>
                    <a:pt x="699491" y="190323"/>
                  </a:lnTo>
                  <a:lnTo>
                    <a:pt x="721331" y="230236"/>
                  </a:lnTo>
                  <a:lnTo>
                    <a:pt x="739731" y="272863"/>
                  </a:lnTo>
                  <a:lnTo>
                    <a:pt x="754453" y="317918"/>
                  </a:lnTo>
                  <a:lnTo>
                    <a:pt x="765261" y="365119"/>
                  </a:lnTo>
                  <a:lnTo>
                    <a:pt x="771919" y="414180"/>
                  </a:lnTo>
                  <a:lnTo>
                    <a:pt x="774192" y="464820"/>
                  </a:lnTo>
                  <a:lnTo>
                    <a:pt x="771919" y="515459"/>
                  </a:lnTo>
                  <a:lnTo>
                    <a:pt x="765261" y="564520"/>
                  </a:lnTo>
                  <a:lnTo>
                    <a:pt x="754453" y="611721"/>
                  </a:lnTo>
                  <a:lnTo>
                    <a:pt x="739731" y="656776"/>
                  </a:lnTo>
                  <a:lnTo>
                    <a:pt x="721331" y="699403"/>
                  </a:lnTo>
                  <a:lnTo>
                    <a:pt x="699491" y="739316"/>
                  </a:lnTo>
                  <a:lnTo>
                    <a:pt x="674446" y="776233"/>
                  </a:lnTo>
                  <a:lnTo>
                    <a:pt x="646434" y="809870"/>
                  </a:lnTo>
                  <a:lnTo>
                    <a:pt x="615689" y="839943"/>
                  </a:lnTo>
                  <a:lnTo>
                    <a:pt x="582450" y="866168"/>
                  </a:lnTo>
                  <a:lnTo>
                    <a:pt x="546951" y="888261"/>
                  </a:lnTo>
                  <a:lnTo>
                    <a:pt x="509430" y="905938"/>
                  </a:lnTo>
                  <a:lnTo>
                    <a:pt x="470123" y="918916"/>
                  </a:lnTo>
                  <a:lnTo>
                    <a:pt x="429266" y="926911"/>
                  </a:lnTo>
                  <a:lnTo>
                    <a:pt x="387096" y="929640"/>
                  </a:lnTo>
                  <a:lnTo>
                    <a:pt x="344925" y="926911"/>
                  </a:lnTo>
                  <a:lnTo>
                    <a:pt x="304068" y="918916"/>
                  </a:lnTo>
                  <a:lnTo>
                    <a:pt x="264761" y="905938"/>
                  </a:lnTo>
                  <a:lnTo>
                    <a:pt x="227240" y="888261"/>
                  </a:lnTo>
                  <a:lnTo>
                    <a:pt x="191741" y="866168"/>
                  </a:lnTo>
                  <a:lnTo>
                    <a:pt x="158502" y="839943"/>
                  </a:lnTo>
                  <a:lnTo>
                    <a:pt x="127757" y="809870"/>
                  </a:lnTo>
                  <a:lnTo>
                    <a:pt x="99745" y="776233"/>
                  </a:lnTo>
                  <a:lnTo>
                    <a:pt x="74700" y="739316"/>
                  </a:lnTo>
                  <a:lnTo>
                    <a:pt x="52860" y="699403"/>
                  </a:lnTo>
                  <a:lnTo>
                    <a:pt x="34460" y="656776"/>
                  </a:lnTo>
                  <a:lnTo>
                    <a:pt x="19738" y="611721"/>
                  </a:lnTo>
                  <a:lnTo>
                    <a:pt x="8930" y="564520"/>
                  </a:lnTo>
                  <a:lnTo>
                    <a:pt x="2272" y="515459"/>
                  </a:lnTo>
                  <a:lnTo>
                    <a:pt x="0" y="464820"/>
                  </a:lnTo>
                  <a:close/>
                </a:path>
              </a:pathLst>
            </a:custGeom>
            <a:ln w="6096">
              <a:solidFill>
                <a:srgbClr val="A79992"/>
              </a:solidFill>
            </a:ln>
          </p:spPr>
          <p:txBody>
            <a:bodyPr wrap="square" lIns="0" tIns="0" rIns="0" bIns="0" rtlCol="0"/>
            <a:lstStyle/>
            <a:p>
              <a:endParaRPr/>
            </a:p>
          </p:txBody>
        </p:sp>
        <p:pic>
          <p:nvPicPr>
            <p:cNvPr id="40" name="object 40"/>
            <p:cNvPicPr/>
            <p:nvPr/>
          </p:nvPicPr>
          <p:blipFill>
            <a:blip r:embed="rId3" cstate="print"/>
            <a:stretch>
              <a:fillRect/>
            </a:stretch>
          </p:blipFill>
          <p:spPr>
            <a:xfrm>
              <a:off x="2276855" y="3349752"/>
              <a:ext cx="887730" cy="1043178"/>
            </a:xfrm>
            <a:prstGeom prst="rect">
              <a:avLst/>
            </a:prstGeom>
          </p:spPr>
        </p:pic>
        <p:sp>
          <p:nvSpPr>
            <p:cNvPr id="41" name="object 41"/>
            <p:cNvSpPr/>
            <p:nvPr/>
          </p:nvSpPr>
          <p:spPr>
            <a:xfrm>
              <a:off x="2307336" y="3435096"/>
              <a:ext cx="774700" cy="929640"/>
            </a:xfrm>
            <a:custGeom>
              <a:avLst/>
              <a:gdLst/>
              <a:ahLst/>
              <a:cxnLst/>
              <a:rect l="l" t="t" r="r" b="b"/>
              <a:pathLst>
                <a:path w="774700" h="929639">
                  <a:moveTo>
                    <a:pt x="387095" y="0"/>
                  </a:moveTo>
                  <a:lnTo>
                    <a:pt x="344925" y="2728"/>
                  </a:lnTo>
                  <a:lnTo>
                    <a:pt x="304068" y="10723"/>
                  </a:lnTo>
                  <a:lnTo>
                    <a:pt x="264761" y="23701"/>
                  </a:lnTo>
                  <a:lnTo>
                    <a:pt x="227240" y="41378"/>
                  </a:lnTo>
                  <a:lnTo>
                    <a:pt x="191741" y="63471"/>
                  </a:lnTo>
                  <a:lnTo>
                    <a:pt x="158502" y="89696"/>
                  </a:lnTo>
                  <a:lnTo>
                    <a:pt x="127757" y="119769"/>
                  </a:lnTo>
                  <a:lnTo>
                    <a:pt x="99745" y="153406"/>
                  </a:lnTo>
                  <a:lnTo>
                    <a:pt x="74700" y="190323"/>
                  </a:lnTo>
                  <a:lnTo>
                    <a:pt x="52860" y="230236"/>
                  </a:lnTo>
                  <a:lnTo>
                    <a:pt x="34460" y="272863"/>
                  </a:lnTo>
                  <a:lnTo>
                    <a:pt x="19738" y="317918"/>
                  </a:lnTo>
                  <a:lnTo>
                    <a:pt x="8930" y="365119"/>
                  </a:lnTo>
                  <a:lnTo>
                    <a:pt x="2272" y="414180"/>
                  </a:lnTo>
                  <a:lnTo>
                    <a:pt x="0" y="464819"/>
                  </a:lnTo>
                  <a:lnTo>
                    <a:pt x="2272" y="515459"/>
                  </a:lnTo>
                  <a:lnTo>
                    <a:pt x="8930" y="564520"/>
                  </a:lnTo>
                  <a:lnTo>
                    <a:pt x="19738" y="611721"/>
                  </a:lnTo>
                  <a:lnTo>
                    <a:pt x="34460" y="656776"/>
                  </a:lnTo>
                  <a:lnTo>
                    <a:pt x="52860" y="699403"/>
                  </a:lnTo>
                  <a:lnTo>
                    <a:pt x="74700" y="739316"/>
                  </a:lnTo>
                  <a:lnTo>
                    <a:pt x="99745" y="776233"/>
                  </a:lnTo>
                  <a:lnTo>
                    <a:pt x="127757" y="809870"/>
                  </a:lnTo>
                  <a:lnTo>
                    <a:pt x="158502" y="839943"/>
                  </a:lnTo>
                  <a:lnTo>
                    <a:pt x="191741" y="866168"/>
                  </a:lnTo>
                  <a:lnTo>
                    <a:pt x="227240" y="888261"/>
                  </a:lnTo>
                  <a:lnTo>
                    <a:pt x="264761" y="905938"/>
                  </a:lnTo>
                  <a:lnTo>
                    <a:pt x="304068" y="918916"/>
                  </a:lnTo>
                  <a:lnTo>
                    <a:pt x="344925" y="926911"/>
                  </a:lnTo>
                  <a:lnTo>
                    <a:pt x="387095" y="929639"/>
                  </a:lnTo>
                  <a:lnTo>
                    <a:pt x="429266" y="926911"/>
                  </a:lnTo>
                  <a:lnTo>
                    <a:pt x="470123" y="918916"/>
                  </a:lnTo>
                  <a:lnTo>
                    <a:pt x="509430" y="905938"/>
                  </a:lnTo>
                  <a:lnTo>
                    <a:pt x="546951" y="888261"/>
                  </a:lnTo>
                  <a:lnTo>
                    <a:pt x="582450" y="866168"/>
                  </a:lnTo>
                  <a:lnTo>
                    <a:pt x="615689" y="839943"/>
                  </a:lnTo>
                  <a:lnTo>
                    <a:pt x="646434" y="809870"/>
                  </a:lnTo>
                  <a:lnTo>
                    <a:pt x="674446" y="776233"/>
                  </a:lnTo>
                  <a:lnTo>
                    <a:pt x="699491" y="739316"/>
                  </a:lnTo>
                  <a:lnTo>
                    <a:pt x="721331" y="699403"/>
                  </a:lnTo>
                  <a:lnTo>
                    <a:pt x="739731" y="656776"/>
                  </a:lnTo>
                  <a:lnTo>
                    <a:pt x="754453" y="611721"/>
                  </a:lnTo>
                  <a:lnTo>
                    <a:pt x="765261" y="564520"/>
                  </a:lnTo>
                  <a:lnTo>
                    <a:pt x="771919" y="515459"/>
                  </a:lnTo>
                  <a:lnTo>
                    <a:pt x="774191" y="464819"/>
                  </a:lnTo>
                  <a:lnTo>
                    <a:pt x="771919" y="414180"/>
                  </a:lnTo>
                  <a:lnTo>
                    <a:pt x="765261" y="365119"/>
                  </a:lnTo>
                  <a:lnTo>
                    <a:pt x="754453" y="317918"/>
                  </a:lnTo>
                  <a:lnTo>
                    <a:pt x="739731" y="272863"/>
                  </a:lnTo>
                  <a:lnTo>
                    <a:pt x="721331" y="230236"/>
                  </a:lnTo>
                  <a:lnTo>
                    <a:pt x="699491" y="190323"/>
                  </a:lnTo>
                  <a:lnTo>
                    <a:pt x="674446" y="153406"/>
                  </a:lnTo>
                  <a:lnTo>
                    <a:pt x="646434" y="119769"/>
                  </a:lnTo>
                  <a:lnTo>
                    <a:pt x="615689" y="89696"/>
                  </a:lnTo>
                  <a:lnTo>
                    <a:pt x="582450" y="63471"/>
                  </a:lnTo>
                  <a:lnTo>
                    <a:pt x="546951" y="41378"/>
                  </a:lnTo>
                  <a:lnTo>
                    <a:pt x="509430" y="23701"/>
                  </a:lnTo>
                  <a:lnTo>
                    <a:pt x="470123" y="10723"/>
                  </a:lnTo>
                  <a:lnTo>
                    <a:pt x="429266" y="2728"/>
                  </a:lnTo>
                  <a:lnTo>
                    <a:pt x="387095" y="0"/>
                  </a:lnTo>
                  <a:close/>
                </a:path>
              </a:pathLst>
            </a:custGeom>
            <a:solidFill>
              <a:srgbClr val="00AEA8"/>
            </a:solidFill>
          </p:spPr>
          <p:txBody>
            <a:bodyPr wrap="square" lIns="0" tIns="0" rIns="0" bIns="0" rtlCol="0"/>
            <a:lstStyle/>
            <a:p>
              <a:endParaRPr/>
            </a:p>
          </p:txBody>
        </p:sp>
        <p:sp>
          <p:nvSpPr>
            <p:cNvPr id="42" name="object 42"/>
            <p:cNvSpPr/>
            <p:nvPr/>
          </p:nvSpPr>
          <p:spPr>
            <a:xfrm>
              <a:off x="2307336" y="3435096"/>
              <a:ext cx="774700" cy="929640"/>
            </a:xfrm>
            <a:custGeom>
              <a:avLst/>
              <a:gdLst/>
              <a:ahLst/>
              <a:cxnLst/>
              <a:rect l="l" t="t" r="r" b="b"/>
              <a:pathLst>
                <a:path w="774700" h="929639">
                  <a:moveTo>
                    <a:pt x="0" y="464819"/>
                  </a:moveTo>
                  <a:lnTo>
                    <a:pt x="2272" y="414180"/>
                  </a:lnTo>
                  <a:lnTo>
                    <a:pt x="8930" y="365119"/>
                  </a:lnTo>
                  <a:lnTo>
                    <a:pt x="19738" y="317918"/>
                  </a:lnTo>
                  <a:lnTo>
                    <a:pt x="34460" y="272863"/>
                  </a:lnTo>
                  <a:lnTo>
                    <a:pt x="52860" y="230236"/>
                  </a:lnTo>
                  <a:lnTo>
                    <a:pt x="74700" y="190323"/>
                  </a:lnTo>
                  <a:lnTo>
                    <a:pt x="99745" y="153406"/>
                  </a:lnTo>
                  <a:lnTo>
                    <a:pt x="127757" y="119769"/>
                  </a:lnTo>
                  <a:lnTo>
                    <a:pt x="158502" y="89696"/>
                  </a:lnTo>
                  <a:lnTo>
                    <a:pt x="191741" y="63471"/>
                  </a:lnTo>
                  <a:lnTo>
                    <a:pt x="227240" y="41378"/>
                  </a:lnTo>
                  <a:lnTo>
                    <a:pt x="264761" y="23701"/>
                  </a:lnTo>
                  <a:lnTo>
                    <a:pt x="304068" y="10723"/>
                  </a:lnTo>
                  <a:lnTo>
                    <a:pt x="344925" y="2728"/>
                  </a:lnTo>
                  <a:lnTo>
                    <a:pt x="387095" y="0"/>
                  </a:lnTo>
                  <a:lnTo>
                    <a:pt x="429266" y="2728"/>
                  </a:lnTo>
                  <a:lnTo>
                    <a:pt x="470123" y="10723"/>
                  </a:lnTo>
                  <a:lnTo>
                    <a:pt x="509430" y="23701"/>
                  </a:lnTo>
                  <a:lnTo>
                    <a:pt x="546951" y="41378"/>
                  </a:lnTo>
                  <a:lnTo>
                    <a:pt x="582450" y="63471"/>
                  </a:lnTo>
                  <a:lnTo>
                    <a:pt x="615689" y="89696"/>
                  </a:lnTo>
                  <a:lnTo>
                    <a:pt x="646434" y="119769"/>
                  </a:lnTo>
                  <a:lnTo>
                    <a:pt x="674446" y="153406"/>
                  </a:lnTo>
                  <a:lnTo>
                    <a:pt x="699491" y="190323"/>
                  </a:lnTo>
                  <a:lnTo>
                    <a:pt x="721331" y="230236"/>
                  </a:lnTo>
                  <a:lnTo>
                    <a:pt x="739731" y="272863"/>
                  </a:lnTo>
                  <a:lnTo>
                    <a:pt x="754453" y="317918"/>
                  </a:lnTo>
                  <a:lnTo>
                    <a:pt x="765261" y="365119"/>
                  </a:lnTo>
                  <a:lnTo>
                    <a:pt x="771919" y="414180"/>
                  </a:lnTo>
                  <a:lnTo>
                    <a:pt x="774191" y="464819"/>
                  </a:lnTo>
                  <a:lnTo>
                    <a:pt x="771919" y="515459"/>
                  </a:lnTo>
                  <a:lnTo>
                    <a:pt x="765261" y="564520"/>
                  </a:lnTo>
                  <a:lnTo>
                    <a:pt x="754453" y="611721"/>
                  </a:lnTo>
                  <a:lnTo>
                    <a:pt x="739731" y="656776"/>
                  </a:lnTo>
                  <a:lnTo>
                    <a:pt x="721331" y="699403"/>
                  </a:lnTo>
                  <a:lnTo>
                    <a:pt x="699491" y="739316"/>
                  </a:lnTo>
                  <a:lnTo>
                    <a:pt x="674446" y="776233"/>
                  </a:lnTo>
                  <a:lnTo>
                    <a:pt x="646434" y="809870"/>
                  </a:lnTo>
                  <a:lnTo>
                    <a:pt x="615689" y="839943"/>
                  </a:lnTo>
                  <a:lnTo>
                    <a:pt x="582450" y="866168"/>
                  </a:lnTo>
                  <a:lnTo>
                    <a:pt x="546951" y="888261"/>
                  </a:lnTo>
                  <a:lnTo>
                    <a:pt x="509430" y="905938"/>
                  </a:lnTo>
                  <a:lnTo>
                    <a:pt x="470123" y="918916"/>
                  </a:lnTo>
                  <a:lnTo>
                    <a:pt x="429266" y="926911"/>
                  </a:lnTo>
                  <a:lnTo>
                    <a:pt x="387095" y="929639"/>
                  </a:lnTo>
                  <a:lnTo>
                    <a:pt x="344925" y="926911"/>
                  </a:lnTo>
                  <a:lnTo>
                    <a:pt x="304068" y="918916"/>
                  </a:lnTo>
                  <a:lnTo>
                    <a:pt x="264761" y="905938"/>
                  </a:lnTo>
                  <a:lnTo>
                    <a:pt x="227240" y="888261"/>
                  </a:lnTo>
                  <a:lnTo>
                    <a:pt x="191741" y="866168"/>
                  </a:lnTo>
                  <a:lnTo>
                    <a:pt x="158502" y="839943"/>
                  </a:lnTo>
                  <a:lnTo>
                    <a:pt x="127757" y="809870"/>
                  </a:lnTo>
                  <a:lnTo>
                    <a:pt x="99745" y="776233"/>
                  </a:lnTo>
                  <a:lnTo>
                    <a:pt x="74700" y="739316"/>
                  </a:lnTo>
                  <a:lnTo>
                    <a:pt x="52860" y="699403"/>
                  </a:lnTo>
                  <a:lnTo>
                    <a:pt x="34460" y="656776"/>
                  </a:lnTo>
                  <a:lnTo>
                    <a:pt x="19738" y="611721"/>
                  </a:lnTo>
                  <a:lnTo>
                    <a:pt x="8930" y="564520"/>
                  </a:lnTo>
                  <a:lnTo>
                    <a:pt x="2272" y="515459"/>
                  </a:lnTo>
                  <a:lnTo>
                    <a:pt x="0" y="464819"/>
                  </a:lnTo>
                  <a:close/>
                </a:path>
              </a:pathLst>
            </a:custGeom>
            <a:ln w="6096">
              <a:solidFill>
                <a:srgbClr val="A79992"/>
              </a:solidFill>
            </a:ln>
          </p:spPr>
          <p:txBody>
            <a:bodyPr wrap="square" lIns="0" tIns="0" rIns="0" bIns="0" rtlCol="0"/>
            <a:lstStyle/>
            <a:p>
              <a:endParaRPr/>
            </a:p>
          </p:txBody>
        </p:sp>
        <p:pic>
          <p:nvPicPr>
            <p:cNvPr id="43" name="object 43"/>
            <p:cNvPicPr/>
            <p:nvPr/>
          </p:nvPicPr>
          <p:blipFill>
            <a:blip r:embed="rId4" cstate="print"/>
            <a:stretch>
              <a:fillRect/>
            </a:stretch>
          </p:blipFill>
          <p:spPr>
            <a:xfrm>
              <a:off x="1603247" y="3377184"/>
              <a:ext cx="884681" cy="1046226"/>
            </a:xfrm>
            <a:prstGeom prst="rect">
              <a:avLst/>
            </a:prstGeom>
          </p:spPr>
        </p:pic>
        <p:sp>
          <p:nvSpPr>
            <p:cNvPr id="44" name="object 44"/>
            <p:cNvSpPr/>
            <p:nvPr/>
          </p:nvSpPr>
          <p:spPr>
            <a:xfrm>
              <a:off x="1633727" y="3462528"/>
              <a:ext cx="771525" cy="932815"/>
            </a:xfrm>
            <a:custGeom>
              <a:avLst/>
              <a:gdLst/>
              <a:ahLst/>
              <a:cxnLst/>
              <a:rect l="l" t="t" r="r" b="b"/>
              <a:pathLst>
                <a:path w="771525" h="932814">
                  <a:moveTo>
                    <a:pt x="385572" y="0"/>
                  </a:moveTo>
                  <a:lnTo>
                    <a:pt x="343553" y="2736"/>
                  </a:lnTo>
                  <a:lnTo>
                    <a:pt x="302847" y="10756"/>
                  </a:lnTo>
                  <a:lnTo>
                    <a:pt x="263688" y="23774"/>
                  </a:lnTo>
                  <a:lnTo>
                    <a:pt x="226311" y="41506"/>
                  </a:lnTo>
                  <a:lnTo>
                    <a:pt x="190951" y="63669"/>
                  </a:lnTo>
                  <a:lnTo>
                    <a:pt x="157843" y="89976"/>
                  </a:lnTo>
                  <a:lnTo>
                    <a:pt x="127223" y="120145"/>
                  </a:lnTo>
                  <a:lnTo>
                    <a:pt x="99324" y="153890"/>
                  </a:lnTo>
                  <a:lnTo>
                    <a:pt x="74383" y="190926"/>
                  </a:lnTo>
                  <a:lnTo>
                    <a:pt x="52634" y="230970"/>
                  </a:lnTo>
                  <a:lnTo>
                    <a:pt x="34312" y="273737"/>
                  </a:lnTo>
                  <a:lnTo>
                    <a:pt x="19653" y="318942"/>
                  </a:lnTo>
                  <a:lnTo>
                    <a:pt x="8891" y="366301"/>
                  </a:lnTo>
                  <a:lnTo>
                    <a:pt x="2262" y="415530"/>
                  </a:lnTo>
                  <a:lnTo>
                    <a:pt x="0" y="466344"/>
                  </a:lnTo>
                  <a:lnTo>
                    <a:pt x="2262" y="517157"/>
                  </a:lnTo>
                  <a:lnTo>
                    <a:pt x="8891" y="566386"/>
                  </a:lnTo>
                  <a:lnTo>
                    <a:pt x="19653" y="613745"/>
                  </a:lnTo>
                  <a:lnTo>
                    <a:pt x="34312" y="658950"/>
                  </a:lnTo>
                  <a:lnTo>
                    <a:pt x="52634" y="701717"/>
                  </a:lnTo>
                  <a:lnTo>
                    <a:pt x="74383" y="741761"/>
                  </a:lnTo>
                  <a:lnTo>
                    <a:pt x="99324" y="778797"/>
                  </a:lnTo>
                  <a:lnTo>
                    <a:pt x="127223" y="812542"/>
                  </a:lnTo>
                  <a:lnTo>
                    <a:pt x="157843" y="842711"/>
                  </a:lnTo>
                  <a:lnTo>
                    <a:pt x="190951" y="869018"/>
                  </a:lnTo>
                  <a:lnTo>
                    <a:pt x="226311" y="891181"/>
                  </a:lnTo>
                  <a:lnTo>
                    <a:pt x="263688" y="908913"/>
                  </a:lnTo>
                  <a:lnTo>
                    <a:pt x="302847" y="921931"/>
                  </a:lnTo>
                  <a:lnTo>
                    <a:pt x="343553" y="929951"/>
                  </a:lnTo>
                  <a:lnTo>
                    <a:pt x="385572" y="932688"/>
                  </a:lnTo>
                  <a:lnTo>
                    <a:pt x="427590" y="929951"/>
                  </a:lnTo>
                  <a:lnTo>
                    <a:pt x="468296" y="921931"/>
                  </a:lnTo>
                  <a:lnTo>
                    <a:pt x="507455" y="908913"/>
                  </a:lnTo>
                  <a:lnTo>
                    <a:pt x="544832" y="891181"/>
                  </a:lnTo>
                  <a:lnTo>
                    <a:pt x="580192" y="869018"/>
                  </a:lnTo>
                  <a:lnTo>
                    <a:pt x="613300" y="842711"/>
                  </a:lnTo>
                  <a:lnTo>
                    <a:pt x="643920" y="812542"/>
                  </a:lnTo>
                  <a:lnTo>
                    <a:pt x="671819" y="778797"/>
                  </a:lnTo>
                  <a:lnTo>
                    <a:pt x="696760" y="741761"/>
                  </a:lnTo>
                  <a:lnTo>
                    <a:pt x="718509" y="701717"/>
                  </a:lnTo>
                  <a:lnTo>
                    <a:pt x="736831" y="658950"/>
                  </a:lnTo>
                  <a:lnTo>
                    <a:pt x="751490" y="613745"/>
                  </a:lnTo>
                  <a:lnTo>
                    <a:pt x="762252" y="566386"/>
                  </a:lnTo>
                  <a:lnTo>
                    <a:pt x="768881" y="517157"/>
                  </a:lnTo>
                  <a:lnTo>
                    <a:pt x="771144" y="466344"/>
                  </a:lnTo>
                  <a:lnTo>
                    <a:pt x="768881" y="415530"/>
                  </a:lnTo>
                  <a:lnTo>
                    <a:pt x="762252" y="366301"/>
                  </a:lnTo>
                  <a:lnTo>
                    <a:pt x="751490" y="318942"/>
                  </a:lnTo>
                  <a:lnTo>
                    <a:pt x="736831" y="273737"/>
                  </a:lnTo>
                  <a:lnTo>
                    <a:pt x="718509" y="230970"/>
                  </a:lnTo>
                  <a:lnTo>
                    <a:pt x="696760" y="190926"/>
                  </a:lnTo>
                  <a:lnTo>
                    <a:pt x="671819" y="153890"/>
                  </a:lnTo>
                  <a:lnTo>
                    <a:pt x="643920" y="120145"/>
                  </a:lnTo>
                  <a:lnTo>
                    <a:pt x="613300" y="89976"/>
                  </a:lnTo>
                  <a:lnTo>
                    <a:pt x="580192" y="63669"/>
                  </a:lnTo>
                  <a:lnTo>
                    <a:pt x="544832" y="41506"/>
                  </a:lnTo>
                  <a:lnTo>
                    <a:pt x="507455" y="23774"/>
                  </a:lnTo>
                  <a:lnTo>
                    <a:pt x="468296" y="10756"/>
                  </a:lnTo>
                  <a:lnTo>
                    <a:pt x="427590" y="2736"/>
                  </a:lnTo>
                  <a:lnTo>
                    <a:pt x="385572" y="0"/>
                  </a:lnTo>
                  <a:close/>
                </a:path>
              </a:pathLst>
            </a:custGeom>
            <a:solidFill>
              <a:srgbClr val="004D97"/>
            </a:solidFill>
          </p:spPr>
          <p:txBody>
            <a:bodyPr wrap="square" lIns="0" tIns="0" rIns="0" bIns="0" rtlCol="0"/>
            <a:lstStyle/>
            <a:p>
              <a:endParaRPr/>
            </a:p>
          </p:txBody>
        </p:sp>
        <p:sp>
          <p:nvSpPr>
            <p:cNvPr id="45" name="object 45"/>
            <p:cNvSpPr/>
            <p:nvPr/>
          </p:nvSpPr>
          <p:spPr>
            <a:xfrm>
              <a:off x="1633727" y="3462528"/>
              <a:ext cx="771525" cy="932815"/>
            </a:xfrm>
            <a:custGeom>
              <a:avLst/>
              <a:gdLst/>
              <a:ahLst/>
              <a:cxnLst/>
              <a:rect l="l" t="t" r="r" b="b"/>
              <a:pathLst>
                <a:path w="771525" h="932814">
                  <a:moveTo>
                    <a:pt x="0" y="466344"/>
                  </a:moveTo>
                  <a:lnTo>
                    <a:pt x="2262" y="415530"/>
                  </a:lnTo>
                  <a:lnTo>
                    <a:pt x="8891" y="366301"/>
                  </a:lnTo>
                  <a:lnTo>
                    <a:pt x="19653" y="318942"/>
                  </a:lnTo>
                  <a:lnTo>
                    <a:pt x="34312" y="273737"/>
                  </a:lnTo>
                  <a:lnTo>
                    <a:pt x="52634" y="230970"/>
                  </a:lnTo>
                  <a:lnTo>
                    <a:pt x="74383" y="190926"/>
                  </a:lnTo>
                  <a:lnTo>
                    <a:pt x="99324" y="153890"/>
                  </a:lnTo>
                  <a:lnTo>
                    <a:pt x="127223" y="120145"/>
                  </a:lnTo>
                  <a:lnTo>
                    <a:pt x="157843" y="89976"/>
                  </a:lnTo>
                  <a:lnTo>
                    <a:pt x="190951" y="63669"/>
                  </a:lnTo>
                  <a:lnTo>
                    <a:pt x="226311" y="41506"/>
                  </a:lnTo>
                  <a:lnTo>
                    <a:pt x="263688" y="23774"/>
                  </a:lnTo>
                  <a:lnTo>
                    <a:pt x="302847" y="10756"/>
                  </a:lnTo>
                  <a:lnTo>
                    <a:pt x="343553" y="2736"/>
                  </a:lnTo>
                  <a:lnTo>
                    <a:pt x="385572" y="0"/>
                  </a:lnTo>
                  <a:lnTo>
                    <a:pt x="427590" y="2736"/>
                  </a:lnTo>
                  <a:lnTo>
                    <a:pt x="468296" y="10756"/>
                  </a:lnTo>
                  <a:lnTo>
                    <a:pt x="507455" y="23774"/>
                  </a:lnTo>
                  <a:lnTo>
                    <a:pt x="544832" y="41506"/>
                  </a:lnTo>
                  <a:lnTo>
                    <a:pt x="580192" y="63669"/>
                  </a:lnTo>
                  <a:lnTo>
                    <a:pt x="613300" y="89976"/>
                  </a:lnTo>
                  <a:lnTo>
                    <a:pt x="643920" y="120145"/>
                  </a:lnTo>
                  <a:lnTo>
                    <a:pt x="671819" y="153890"/>
                  </a:lnTo>
                  <a:lnTo>
                    <a:pt x="696760" y="190926"/>
                  </a:lnTo>
                  <a:lnTo>
                    <a:pt x="718509" y="230970"/>
                  </a:lnTo>
                  <a:lnTo>
                    <a:pt x="736831" y="273737"/>
                  </a:lnTo>
                  <a:lnTo>
                    <a:pt x="751490" y="318942"/>
                  </a:lnTo>
                  <a:lnTo>
                    <a:pt x="762252" y="366301"/>
                  </a:lnTo>
                  <a:lnTo>
                    <a:pt x="768881" y="415530"/>
                  </a:lnTo>
                  <a:lnTo>
                    <a:pt x="771144" y="466344"/>
                  </a:lnTo>
                  <a:lnTo>
                    <a:pt x="768881" y="517157"/>
                  </a:lnTo>
                  <a:lnTo>
                    <a:pt x="762252" y="566386"/>
                  </a:lnTo>
                  <a:lnTo>
                    <a:pt x="751490" y="613745"/>
                  </a:lnTo>
                  <a:lnTo>
                    <a:pt x="736831" y="658950"/>
                  </a:lnTo>
                  <a:lnTo>
                    <a:pt x="718509" y="701717"/>
                  </a:lnTo>
                  <a:lnTo>
                    <a:pt x="696760" y="741761"/>
                  </a:lnTo>
                  <a:lnTo>
                    <a:pt x="671819" y="778797"/>
                  </a:lnTo>
                  <a:lnTo>
                    <a:pt x="643920" y="812542"/>
                  </a:lnTo>
                  <a:lnTo>
                    <a:pt x="613300" y="842711"/>
                  </a:lnTo>
                  <a:lnTo>
                    <a:pt x="580192" y="869018"/>
                  </a:lnTo>
                  <a:lnTo>
                    <a:pt x="544832" y="891181"/>
                  </a:lnTo>
                  <a:lnTo>
                    <a:pt x="507455" y="908913"/>
                  </a:lnTo>
                  <a:lnTo>
                    <a:pt x="468296" y="921931"/>
                  </a:lnTo>
                  <a:lnTo>
                    <a:pt x="427590" y="929951"/>
                  </a:lnTo>
                  <a:lnTo>
                    <a:pt x="385572" y="932688"/>
                  </a:lnTo>
                  <a:lnTo>
                    <a:pt x="343553" y="929951"/>
                  </a:lnTo>
                  <a:lnTo>
                    <a:pt x="302847" y="921931"/>
                  </a:lnTo>
                  <a:lnTo>
                    <a:pt x="263688" y="908913"/>
                  </a:lnTo>
                  <a:lnTo>
                    <a:pt x="226311" y="891181"/>
                  </a:lnTo>
                  <a:lnTo>
                    <a:pt x="190951" y="869018"/>
                  </a:lnTo>
                  <a:lnTo>
                    <a:pt x="157843" y="842711"/>
                  </a:lnTo>
                  <a:lnTo>
                    <a:pt x="127223" y="812542"/>
                  </a:lnTo>
                  <a:lnTo>
                    <a:pt x="99324" y="778797"/>
                  </a:lnTo>
                  <a:lnTo>
                    <a:pt x="74383" y="741761"/>
                  </a:lnTo>
                  <a:lnTo>
                    <a:pt x="52634" y="701717"/>
                  </a:lnTo>
                  <a:lnTo>
                    <a:pt x="34312" y="658950"/>
                  </a:lnTo>
                  <a:lnTo>
                    <a:pt x="19653" y="613745"/>
                  </a:lnTo>
                  <a:lnTo>
                    <a:pt x="8891" y="566386"/>
                  </a:lnTo>
                  <a:lnTo>
                    <a:pt x="2262" y="517157"/>
                  </a:lnTo>
                  <a:lnTo>
                    <a:pt x="0" y="466344"/>
                  </a:lnTo>
                  <a:close/>
                </a:path>
              </a:pathLst>
            </a:custGeom>
            <a:ln w="6096">
              <a:solidFill>
                <a:srgbClr val="A79992"/>
              </a:solidFill>
            </a:ln>
          </p:spPr>
          <p:txBody>
            <a:bodyPr wrap="square" lIns="0" tIns="0" rIns="0" bIns="0" rtlCol="0"/>
            <a:lstStyle/>
            <a:p>
              <a:endParaRPr/>
            </a:p>
          </p:txBody>
        </p:sp>
        <p:pic>
          <p:nvPicPr>
            <p:cNvPr id="46" name="object 46"/>
            <p:cNvPicPr/>
            <p:nvPr/>
          </p:nvPicPr>
          <p:blipFill>
            <a:blip r:embed="rId5" cstate="print"/>
            <a:stretch>
              <a:fillRect/>
            </a:stretch>
          </p:blipFill>
          <p:spPr>
            <a:xfrm>
              <a:off x="963167" y="3380232"/>
              <a:ext cx="887730" cy="1046226"/>
            </a:xfrm>
            <a:prstGeom prst="rect">
              <a:avLst/>
            </a:prstGeom>
          </p:spPr>
        </p:pic>
        <p:sp>
          <p:nvSpPr>
            <p:cNvPr id="47" name="object 47"/>
            <p:cNvSpPr/>
            <p:nvPr/>
          </p:nvSpPr>
          <p:spPr>
            <a:xfrm>
              <a:off x="993647" y="3465576"/>
              <a:ext cx="774700" cy="932815"/>
            </a:xfrm>
            <a:custGeom>
              <a:avLst/>
              <a:gdLst/>
              <a:ahLst/>
              <a:cxnLst/>
              <a:rect l="l" t="t" r="r" b="b"/>
              <a:pathLst>
                <a:path w="774700" h="932814">
                  <a:moveTo>
                    <a:pt x="387096" y="0"/>
                  </a:moveTo>
                  <a:lnTo>
                    <a:pt x="344916" y="2736"/>
                  </a:lnTo>
                  <a:lnTo>
                    <a:pt x="304053" y="10756"/>
                  </a:lnTo>
                  <a:lnTo>
                    <a:pt x="264741" y="23774"/>
                  </a:lnTo>
                  <a:lnTo>
                    <a:pt x="227218" y="41506"/>
                  </a:lnTo>
                  <a:lnTo>
                    <a:pt x="191719" y="63669"/>
                  </a:lnTo>
                  <a:lnTo>
                    <a:pt x="158480" y="89976"/>
                  </a:lnTo>
                  <a:lnTo>
                    <a:pt x="127737" y="120145"/>
                  </a:lnTo>
                  <a:lnTo>
                    <a:pt x="99727" y="153890"/>
                  </a:lnTo>
                  <a:lnTo>
                    <a:pt x="74685" y="190926"/>
                  </a:lnTo>
                  <a:lnTo>
                    <a:pt x="52848" y="230970"/>
                  </a:lnTo>
                  <a:lnTo>
                    <a:pt x="34452" y="273737"/>
                  </a:lnTo>
                  <a:lnTo>
                    <a:pt x="19733" y="318942"/>
                  </a:lnTo>
                  <a:lnTo>
                    <a:pt x="8928" y="366301"/>
                  </a:lnTo>
                  <a:lnTo>
                    <a:pt x="2271" y="415530"/>
                  </a:lnTo>
                  <a:lnTo>
                    <a:pt x="0" y="466344"/>
                  </a:lnTo>
                  <a:lnTo>
                    <a:pt x="2271" y="517157"/>
                  </a:lnTo>
                  <a:lnTo>
                    <a:pt x="8928" y="566386"/>
                  </a:lnTo>
                  <a:lnTo>
                    <a:pt x="19733" y="613745"/>
                  </a:lnTo>
                  <a:lnTo>
                    <a:pt x="34452" y="658950"/>
                  </a:lnTo>
                  <a:lnTo>
                    <a:pt x="52848" y="701717"/>
                  </a:lnTo>
                  <a:lnTo>
                    <a:pt x="74685" y="741761"/>
                  </a:lnTo>
                  <a:lnTo>
                    <a:pt x="99727" y="778797"/>
                  </a:lnTo>
                  <a:lnTo>
                    <a:pt x="127737" y="812542"/>
                  </a:lnTo>
                  <a:lnTo>
                    <a:pt x="158480" y="842711"/>
                  </a:lnTo>
                  <a:lnTo>
                    <a:pt x="191719" y="869018"/>
                  </a:lnTo>
                  <a:lnTo>
                    <a:pt x="227218" y="891181"/>
                  </a:lnTo>
                  <a:lnTo>
                    <a:pt x="264741" y="908913"/>
                  </a:lnTo>
                  <a:lnTo>
                    <a:pt x="304053" y="921931"/>
                  </a:lnTo>
                  <a:lnTo>
                    <a:pt x="344916" y="929951"/>
                  </a:lnTo>
                  <a:lnTo>
                    <a:pt x="387096" y="932688"/>
                  </a:lnTo>
                  <a:lnTo>
                    <a:pt x="429266" y="929951"/>
                  </a:lnTo>
                  <a:lnTo>
                    <a:pt x="470123" y="921931"/>
                  </a:lnTo>
                  <a:lnTo>
                    <a:pt x="509430" y="908913"/>
                  </a:lnTo>
                  <a:lnTo>
                    <a:pt x="546951" y="891181"/>
                  </a:lnTo>
                  <a:lnTo>
                    <a:pt x="582450" y="869018"/>
                  </a:lnTo>
                  <a:lnTo>
                    <a:pt x="615689" y="842711"/>
                  </a:lnTo>
                  <a:lnTo>
                    <a:pt x="646434" y="812542"/>
                  </a:lnTo>
                  <a:lnTo>
                    <a:pt x="674446" y="778797"/>
                  </a:lnTo>
                  <a:lnTo>
                    <a:pt x="699491" y="741761"/>
                  </a:lnTo>
                  <a:lnTo>
                    <a:pt x="721331" y="701717"/>
                  </a:lnTo>
                  <a:lnTo>
                    <a:pt x="739731" y="658950"/>
                  </a:lnTo>
                  <a:lnTo>
                    <a:pt x="754453" y="613745"/>
                  </a:lnTo>
                  <a:lnTo>
                    <a:pt x="765261" y="566386"/>
                  </a:lnTo>
                  <a:lnTo>
                    <a:pt x="771919" y="517157"/>
                  </a:lnTo>
                  <a:lnTo>
                    <a:pt x="774191" y="466344"/>
                  </a:lnTo>
                  <a:lnTo>
                    <a:pt x="771919" y="415530"/>
                  </a:lnTo>
                  <a:lnTo>
                    <a:pt x="765261" y="366301"/>
                  </a:lnTo>
                  <a:lnTo>
                    <a:pt x="754453" y="318942"/>
                  </a:lnTo>
                  <a:lnTo>
                    <a:pt x="739731" y="273737"/>
                  </a:lnTo>
                  <a:lnTo>
                    <a:pt x="721331" y="230970"/>
                  </a:lnTo>
                  <a:lnTo>
                    <a:pt x="699491" y="190926"/>
                  </a:lnTo>
                  <a:lnTo>
                    <a:pt x="674446" y="153890"/>
                  </a:lnTo>
                  <a:lnTo>
                    <a:pt x="646434" y="120145"/>
                  </a:lnTo>
                  <a:lnTo>
                    <a:pt x="615689" y="89976"/>
                  </a:lnTo>
                  <a:lnTo>
                    <a:pt x="582450" y="63669"/>
                  </a:lnTo>
                  <a:lnTo>
                    <a:pt x="546951" y="41506"/>
                  </a:lnTo>
                  <a:lnTo>
                    <a:pt x="509430" y="23774"/>
                  </a:lnTo>
                  <a:lnTo>
                    <a:pt x="470123" y="10756"/>
                  </a:lnTo>
                  <a:lnTo>
                    <a:pt x="429266" y="2736"/>
                  </a:lnTo>
                  <a:lnTo>
                    <a:pt x="387096" y="0"/>
                  </a:lnTo>
                  <a:close/>
                </a:path>
              </a:pathLst>
            </a:custGeom>
            <a:solidFill>
              <a:srgbClr val="009CDC"/>
            </a:solidFill>
          </p:spPr>
          <p:txBody>
            <a:bodyPr wrap="square" lIns="0" tIns="0" rIns="0" bIns="0" rtlCol="0"/>
            <a:lstStyle/>
            <a:p>
              <a:endParaRPr/>
            </a:p>
          </p:txBody>
        </p:sp>
        <p:sp>
          <p:nvSpPr>
            <p:cNvPr id="48" name="object 48"/>
            <p:cNvSpPr/>
            <p:nvPr/>
          </p:nvSpPr>
          <p:spPr>
            <a:xfrm>
              <a:off x="993647" y="3465576"/>
              <a:ext cx="774700" cy="932815"/>
            </a:xfrm>
            <a:custGeom>
              <a:avLst/>
              <a:gdLst/>
              <a:ahLst/>
              <a:cxnLst/>
              <a:rect l="l" t="t" r="r" b="b"/>
              <a:pathLst>
                <a:path w="774700" h="932814">
                  <a:moveTo>
                    <a:pt x="0" y="466344"/>
                  </a:moveTo>
                  <a:lnTo>
                    <a:pt x="2271" y="415530"/>
                  </a:lnTo>
                  <a:lnTo>
                    <a:pt x="8928" y="366301"/>
                  </a:lnTo>
                  <a:lnTo>
                    <a:pt x="19733" y="318942"/>
                  </a:lnTo>
                  <a:lnTo>
                    <a:pt x="34452" y="273737"/>
                  </a:lnTo>
                  <a:lnTo>
                    <a:pt x="52848" y="230970"/>
                  </a:lnTo>
                  <a:lnTo>
                    <a:pt x="74685" y="190926"/>
                  </a:lnTo>
                  <a:lnTo>
                    <a:pt x="99727" y="153890"/>
                  </a:lnTo>
                  <a:lnTo>
                    <a:pt x="127737" y="120145"/>
                  </a:lnTo>
                  <a:lnTo>
                    <a:pt x="158480" y="89976"/>
                  </a:lnTo>
                  <a:lnTo>
                    <a:pt x="191719" y="63669"/>
                  </a:lnTo>
                  <a:lnTo>
                    <a:pt x="227218" y="41506"/>
                  </a:lnTo>
                  <a:lnTo>
                    <a:pt x="264741" y="23774"/>
                  </a:lnTo>
                  <a:lnTo>
                    <a:pt x="304053" y="10756"/>
                  </a:lnTo>
                  <a:lnTo>
                    <a:pt x="344916" y="2736"/>
                  </a:lnTo>
                  <a:lnTo>
                    <a:pt x="387096" y="0"/>
                  </a:lnTo>
                  <a:lnTo>
                    <a:pt x="429266" y="2736"/>
                  </a:lnTo>
                  <a:lnTo>
                    <a:pt x="470123" y="10756"/>
                  </a:lnTo>
                  <a:lnTo>
                    <a:pt x="509430" y="23774"/>
                  </a:lnTo>
                  <a:lnTo>
                    <a:pt x="546951" y="41506"/>
                  </a:lnTo>
                  <a:lnTo>
                    <a:pt x="582450" y="63669"/>
                  </a:lnTo>
                  <a:lnTo>
                    <a:pt x="615689" y="89976"/>
                  </a:lnTo>
                  <a:lnTo>
                    <a:pt x="646434" y="120145"/>
                  </a:lnTo>
                  <a:lnTo>
                    <a:pt x="674446" y="153890"/>
                  </a:lnTo>
                  <a:lnTo>
                    <a:pt x="699491" y="190926"/>
                  </a:lnTo>
                  <a:lnTo>
                    <a:pt x="721331" y="230970"/>
                  </a:lnTo>
                  <a:lnTo>
                    <a:pt x="739731" y="273737"/>
                  </a:lnTo>
                  <a:lnTo>
                    <a:pt x="754453" y="318942"/>
                  </a:lnTo>
                  <a:lnTo>
                    <a:pt x="765261" y="366301"/>
                  </a:lnTo>
                  <a:lnTo>
                    <a:pt x="771919" y="415530"/>
                  </a:lnTo>
                  <a:lnTo>
                    <a:pt x="774191" y="466344"/>
                  </a:lnTo>
                  <a:lnTo>
                    <a:pt x="771919" y="517157"/>
                  </a:lnTo>
                  <a:lnTo>
                    <a:pt x="765261" y="566386"/>
                  </a:lnTo>
                  <a:lnTo>
                    <a:pt x="754453" y="613745"/>
                  </a:lnTo>
                  <a:lnTo>
                    <a:pt x="739731" y="658950"/>
                  </a:lnTo>
                  <a:lnTo>
                    <a:pt x="721331" y="701717"/>
                  </a:lnTo>
                  <a:lnTo>
                    <a:pt x="699491" y="741761"/>
                  </a:lnTo>
                  <a:lnTo>
                    <a:pt x="674446" y="778797"/>
                  </a:lnTo>
                  <a:lnTo>
                    <a:pt x="646434" y="812542"/>
                  </a:lnTo>
                  <a:lnTo>
                    <a:pt x="615689" y="842711"/>
                  </a:lnTo>
                  <a:lnTo>
                    <a:pt x="582450" y="869018"/>
                  </a:lnTo>
                  <a:lnTo>
                    <a:pt x="546951" y="891181"/>
                  </a:lnTo>
                  <a:lnTo>
                    <a:pt x="509430" y="908913"/>
                  </a:lnTo>
                  <a:lnTo>
                    <a:pt x="470123" y="921931"/>
                  </a:lnTo>
                  <a:lnTo>
                    <a:pt x="429266" y="929951"/>
                  </a:lnTo>
                  <a:lnTo>
                    <a:pt x="387096" y="932688"/>
                  </a:lnTo>
                  <a:lnTo>
                    <a:pt x="344916" y="929951"/>
                  </a:lnTo>
                  <a:lnTo>
                    <a:pt x="304053" y="921931"/>
                  </a:lnTo>
                  <a:lnTo>
                    <a:pt x="264741" y="908913"/>
                  </a:lnTo>
                  <a:lnTo>
                    <a:pt x="227218" y="891181"/>
                  </a:lnTo>
                  <a:lnTo>
                    <a:pt x="191719" y="869018"/>
                  </a:lnTo>
                  <a:lnTo>
                    <a:pt x="158480" y="842711"/>
                  </a:lnTo>
                  <a:lnTo>
                    <a:pt x="127737" y="812542"/>
                  </a:lnTo>
                  <a:lnTo>
                    <a:pt x="99727" y="778797"/>
                  </a:lnTo>
                  <a:lnTo>
                    <a:pt x="74685" y="741761"/>
                  </a:lnTo>
                  <a:lnTo>
                    <a:pt x="52848" y="701717"/>
                  </a:lnTo>
                  <a:lnTo>
                    <a:pt x="34452" y="658950"/>
                  </a:lnTo>
                  <a:lnTo>
                    <a:pt x="19733" y="613745"/>
                  </a:lnTo>
                  <a:lnTo>
                    <a:pt x="8928" y="566386"/>
                  </a:lnTo>
                  <a:lnTo>
                    <a:pt x="2271" y="517157"/>
                  </a:lnTo>
                  <a:lnTo>
                    <a:pt x="0" y="466344"/>
                  </a:lnTo>
                  <a:close/>
                </a:path>
              </a:pathLst>
            </a:custGeom>
            <a:ln w="6096">
              <a:solidFill>
                <a:srgbClr val="A79992"/>
              </a:solidFill>
            </a:ln>
          </p:spPr>
          <p:txBody>
            <a:bodyPr wrap="square" lIns="0" tIns="0" rIns="0" bIns="0" rtlCol="0"/>
            <a:lstStyle/>
            <a:p>
              <a:endParaRPr/>
            </a:p>
          </p:txBody>
        </p:sp>
        <p:pic>
          <p:nvPicPr>
            <p:cNvPr id="49" name="object 49"/>
            <p:cNvPicPr/>
            <p:nvPr/>
          </p:nvPicPr>
          <p:blipFill>
            <a:blip r:embed="rId4" cstate="print"/>
            <a:stretch>
              <a:fillRect/>
            </a:stretch>
          </p:blipFill>
          <p:spPr>
            <a:xfrm>
              <a:off x="313943" y="3392424"/>
              <a:ext cx="884682" cy="1046226"/>
            </a:xfrm>
            <a:prstGeom prst="rect">
              <a:avLst/>
            </a:prstGeom>
          </p:spPr>
        </p:pic>
        <p:sp>
          <p:nvSpPr>
            <p:cNvPr id="50" name="object 50"/>
            <p:cNvSpPr/>
            <p:nvPr/>
          </p:nvSpPr>
          <p:spPr>
            <a:xfrm>
              <a:off x="344423" y="3477768"/>
              <a:ext cx="771525" cy="932815"/>
            </a:xfrm>
            <a:custGeom>
              <a:avLst/>
              <a:gdLst/>
              <a:ahLst/>
              <a:cxnLst/>
              <a:rect l="l" t="t" r="r" b="b"/>
              <a:pathLst>
                <a:path w="771525" h="932814">
                  <a:moveTo>
                    <a:pt x="385571" y="0"/>
                  </a:moveTo>
                  <a:lnTo>
                    <a:pt x="343560" y="2736"/>
                  </a:lnTo>
                  <a:lnTo>
                    <a:pt x="302859" y="10756"/>
                  </a:lnTo>
                  <a:lnTo>
                    <a:pt x="263703" y="23774"/>
                  </a:lnTo>
                  <a:lnTo>
                    <a:pt x="226327" y="41506"/>
                  </a:lnTo>
                  <a:lnTo>
                    <a:pt x="190968" y="63669"/>
                  </a:lnTo>
                  <a:lnTo>
                    <a:pt x="157860" y="89976"/>
                  </a:lnTo>
                  <a:lnTo>
                    <a:pt x="127238" y="120145"/>
                  </a:lnTo>
                  <a:lnTo>
                    <a:pt x="99337" y="153890"/>
                  </a:lnTo>
                  <a:lnTo>
                    <a:pt x="74394" y="190926"/>
                  </a:lnTo>
                  <a:lnTo>
                    <a:pt x="52642" y="230970"/>
                  </a:lnTo>
                  <a:lnTo>
                    <a:pt x="34318" y="273737"/>
                  </a:lnTo>
                  <a:lnTo>
                    <a:pt x="19657" y="318942"/>
                  </a:lnTo>
                  <a:lnTo>
                    <a:pt x="8893" y="366301"/>
                  </a:lnTo>
                  <a:lnTo>
                    <a:pt x="2262" y="415530"/>
                  </a:lnTo>
                  <a:lnTo>
                    <a:pt x="0" y="466344"/>
                  </a:lnTo>
                  <a:lnTo>
                    <a:pt x="2262" y="517157"/>
                  </a:lnTo>
                  <a:lnTo>
                    <a:pt x="8893" y="566386"/>
                  </a:lnTo>
                  <a:lnTo>
                    <a:pt x="19657" y="613745"/>
                  </a:lnTo>
                  <a:lnTo>
                    <a:pt x="34318" y="658950"/>
                  </a:lnTo>
                  <a:lnTo>
                    <a:pt x="52642" y="701717"/>
                  </a:lnTo>
                  <a:lnTo>
                    <a:pt x="74394" y="741761"/>
                  </a:lnTo>
                  <a:lnTo>
                    <a:pt x="99337" y="778797"/>
                  </a:lnTo>
                  <a:lnTo>
                    <a:pt x="127238" y="812542"/>
                  </a:lnTo>
                  <a:lnTo>
                    <a:pt x="157860" y="842711"/>
                  </a:lnTo>
                  <a:lnTo>
                    <a:pt x="190968" y="869018"/>
                  </a:lnTo>
                  <a:lnTo>
                    <a:pt x="226327" y="891181"/>
                  </a:lnTo>
                  <a:lnTo>
                    <a:pt x="263703" y="908913"/>
                  </a:lnTo>
                  <a:lnTo>
                    <a:pt x="302859" y="921931"/>
                  </a:lnTo>
                  <a:lnTo>
                    <a:pt x="343560" y="929951"/>
                  </a:lnTo>
                  <a:lnTo>
                    <a:pt x="385571" y="932688"/>
                  </a:lnTo>
                  <a:lnTo>
                    <a:pt x="427583" y="929951"/>
                  </a:lnTo>
                  <a:lnTo>
                    <a:pt x="468284" y="921931"/>
                  </a:lnTo>
                  <a:lnTo>
                    <a:pt x="507440" y="908913"/>
                  </a:lnTo>
                  <a:lnTo>
                    <a:pt x="544816" y="891181"/>
                  </a:lnTo>
                  <a:lnTo>
                    <a:pt x="580175" y="869018"/>
                  </a:lnTo>
                  <a:lnTo>
                    <a:pt x="613283" y="842711"/>
                  </a:lnTo>
                  <a:lnTo>
                    <a:pt x="643905" y="812542"/>
                  </a:lnTo>
                  <a:lnTo>
                    <a:pt x="671806" y="778797"/>
                  </a:lnTo>
                  <a:lnTo>
                    <a:pt x="696749" y="741761"/>
                  </a:lnTo>
                  <a:lnTo>
                    <a:pt x="718501" y="701717"/>
                  </a:lnTo>
                  <a:lnTo>
                    <a:pt x="736825" y="658950"/>
                  </a:lnTo>
                  <a:lnTo>
                    <a:pt x="751486" y="613745"/>
                  </a:lnTo>
                  <a:lnTo>
                    <a:pt x="762250" y="566386"/>
                  </a:lnTo>
                  <a:lnTo>
                    <a:pt x="768881" y="517157"/>
                  </a:lnTo>
                  <a:lnTo>
                    <a:pt x="771144" y="466344"/>
                  </a:lnTo>
                  <a:lnTo>
                    <a:pt x="768881" y="415530"/>
                  </a:lnTo>
                  <a:lnTo>
                    <a:pt x="762250" y="366301"/>
                  </a:lnTo>
                  <a:lnTo>
                    <a:pt x="751486" y="318942"/>
                  </a:lnTo>
                  <a:lnTo>
                    <a:pt x="736825" y="273737"/>
                  </a:lnTo>
                  <a:lnTo>
                    <a:pt x="718501" y="230970"/>
                  </a:lnTo>
                  <a:lnTo>
                    <a:pt x="696749" y="190926"/>
                  </a:lnTo>
                  <a:lnTo>
                    <a:pt x="671806" y="153890"/>
                  </a:lnTo>
                  <a:lnTo>
                    <a:pt x="643905" y="120145"/>
                  </a:lnTo>
                  <a:lnTo>
                    <a:pt x="613283" y="89976"/>
                  </a:lnTo>
                  <a:lnTo>
                    <a:pt x="580175" y="63669"/>
                  </a:lnTo>
                  <a:lnTo>
                    <a:pt x="544816" y="41506"/>
                  </a:lnTo>
                  <a:lnTo>
                    <a:pt x="507440" y="23774"/>
                  </a:lnTo>
                  <a:lnTo>
                    <a:pt x="468284" y="10756"/>
                  </a:lnTo>
                  <a:lnTo>
                    <a:pt x="427583" y="2736"/>
                  </a:lnTo>
                  <a:lnTo>
                    <a:pt x="385571" y="0"/>
                  </a:lnTo>
                  <a:close/>
                </a:path>
              </a:pathLst>
            </a:custGeom>
            <a:solidFill>
              <a:srgbClr val="6F2784"/>
            </a:solidFill>
          </p:spPr>
          <p:txBody>
            <a:bodyPr wrap="square" lIns="0" tIns="0" rIns="0" bIns="0" rtlCol="0"/>
            <a:lstStyle/>
            <a:p>
              <a:endParaRPr/>
            </a:p>
          </p:txBody>
        </p:sp>
        <p:sp>
          <p:nvSpPr>
            <p:cNvPr id="51" name="object 51"/>
            <p:cNvSpPr/>
            <p:nvPr/>
          </p:nvSpPr>
          <p:spPr>
            <a:xfrm>
              <a:off x="344423" y="3477768"/>
              <a:ext cx="771525" cy="932815"/>
            </a:xfrm>
            <a:custGeom>
              <a:avLst/>
              <a:gdLst/>
              <a:ahLst/>
              <a:cxnLst/>
              <a:rect l="l" t="t" r="r" b="b"/>
              <a:pathLst>
                <a:path w="771525" h="932814">
                  <a:moveTo>
                    <a:pt x="0" y="466344"/>
                  </a:moveTo>
                  <a:lnTo>
                    <a:pt x="2262" y="415530"/>
                  </a:lnTo>
                  <a:lnTo>
                    <a:pt x="8893" y="366301"/>
                  </a:lnTo>
                  <a:lnTo>
                    <a:pt x="19657" y="318942"/>
                  </a:lnTo>
                  <a:lnTo>
                    <a:pt x="34318" y="273737"/>
                  </a:lnTo>
                  <a:lnTo>
                    <a:pt x="52642" y="230970"/>
                  </a:lnTo>
                  <a:lnTo>
                    <a:pt x="74394" y="190926"/>
                  </a:lnTo>
                  <a:lnTo>
                    <a:pt x="99337" y="153890"/>
                  </a:lnTo>
                  <a:lnTo>
                    <a:pt x="127238" y="120145"/>
                  </a:lnTo>
                  <a:lnTo>
                    <a:pt x="157860" y="89976"/>
                  </a:lnTo>
                  <a:lnTo>
                    <a:pt x="190968" y="63669"/>
                  </a:lnTo>
                  <a:lnTo>
                    <a:pt x="226327" y="41506"/>
                  </a:lnTo>
                  <a:lnTo>
                    <a:pt x="263703" y="23774"/>
                  </a:lnTo>
                  <a:lnTo>
                    <a:pt x="302859" y="10756"/>
                  </a:lnTo>
                  <a:lnTo>
                    <a:pt x="343560" y="2736"/>
                  </a:lnTo>
                  <a:lnTo>
                    <a:pt x="385571" y="0"/>
                  </a:lnTo>
                  <a:lnTo>
                    <a:pt x="427583" y="2736"/>
                  </a:lnTo>
                  <a:lnTo>
                    <a:pt x="468284" y="10756"/>
                  </a:lnTo>
                  <a:lnTo>
                    <a:pt x="507440" y="23774"/>
                  </a:lnTo>
                  <a:lnTo>
                    <a:pt x="544816" y="41506"/>
                  </a:lnTo>
                  <a:lnTo>
                    <a:pt x="580175" y="63669"/>
                  </a:lnTo>
                  <a:lnTo>
                    <a:pt x="613283" y="89976"/>
                  </a:lnTo>
                  <a:lnTo>
                    <a:pt x="643905" y="120145"/>
                  </a:lnTo>
                  <a:lnTo>
                    <a:pt x="671806" y="153890"/>
                  </a:lnTo>
                  <a:lnTo>
                    <a:pt x="696749" y="190926"/>
                  </a:lnTo>
                  <a:lnTo>
                    <a:pt x="718501" y="230970"/>
                  </a:lnTo>
                  <a:lnTo>
                    <a:pt x="736825" y="273737"/>
                  </a:lnTo>
                  <a:lnTo>
                    <a:pt x="751486" y="318942"/>
                  </a:lnTo>
                  <a:lnTo>
                    <a:pt x="762250" y="366301"/>
                  </a:lnTo>
                  <a:lnTo>
                    <a:pt x="768881" y="415530"/>
                  </a:lnTo>
                  <a:lnTo>
                    <a:pt x="771144" y="466344"/>
                  </a:lnTo>
                  <a:lnTo>
                    <a:pt x="768881" y="517157"/>
                  </a:lnTo>
                  <a:lnTo>
                    <a:pt x="762250" y="566386"/>
                  </a:lnTo>
                  <a:lnTo>
                    <a:pt x="751486" y="613745"/>
                  </a:lnTo>
                  <a:lnTo>
                    <a:pt x="736825" y="658950"/>
                  </a:lnTo>
                  <a:lnTo>
                    <a:pt x="718501" y="701717"/>
                  </a:lnTo>
                  <a:lnTo>
                    <a:pt x="696749" y="741761"/>
                  </a:lnTo>
                  <a:lnTo>
                    <a:pt x="671806" y="778797"/>
                  </a:lnTo>
                  <a:lnTo>
                    <a:pt x="643905" y="812542"/>
                  </a:lnTo>
                  <a:lnTo>
                    <a:pt x="613283" y="842711"/>
                  </a:lnTo>
                  <a:lnTo>
                    <a:pt x="580175" y="869018"/>
                  </a:lnTo>
                  <a:lnTo>
                    <a:pt x="544816" y="891181"/>
                  </a:lnTo>
                  <a:lnTo>
                    <a:pt x="507440" y="908913"/>
                  </a:lnTo>
                  <a:lnTo>
                    <a:pt x="468284" y="921931"/>
                  </a:lnTo>
                  <a:lnTo>
                    <a:pt x="427583" y="929951"/>
                  </a:lnTo>
                  <a:lnTo>
                    <a:pt x="385571" y="932688"/>
                  </a:lnTo>
                  <a:lnTo>
                    <a:pt x="343560" y="929951"/>
                  </a:lnTo>
                  <a:lnTo>
                    <a:pt x="302859" y="921931"/>
                  </a:lnTo>
                  <a:lnTo>
                    <a:pt x="263703" y="908913"/>
                  </a:lnTo>
                  <a:lnTo>
                    <a:pt x="226327" y="891181"/>
                  </a:lnTo>
                  <a:lnTo>
                    <a:pt x="190968" y="869018"/>
                  </a:lnTo>
                  <a:lnTo>
                    <a:pt x="157860" y="842711"/>
                  </a:lnTo>
                  <a:lnTo>
                    <a:pt x="127238" y="812542"/>
                  </a:lnTo>
                  <a:lnTo>
                    <a:pt x="99337" y="778797"/>
                  </a:lnTo>
                  <a:lnTo>
                    <a:pt x="74394" y="741761"/>
                  </a:lnTo>
                  <a:lnTo>
                    <a:pt x="52642" y="701717"/>
                  </a:lnTo>
                  <a:lnTo>
                    <a:pt x="34318" y="658950"/>
                  </a:lnTo>
                  <a:lnTo>
                    <a:pt x="19657" y="613745"/>
                  </a:lnTo>
                  <a:lnTo>
                    <a:pt x="8893" y="566386"/>
                  </a:lnTo>
                  <a:lnTo>
                    <a:pt x="2262" y="517157"/>
                  </a:lnTo>
                  <a:lnTo>
                    <a:pt x="0" y="466344"/>
                  </a:lnTo>
                  <a:close/>
                </a:path>
              </a:pathLst>
            </a:custGeom>
            <a:ln w="6096">
              <a:solidFill>
                <a:srgbClr val="A79992"/>
              </a:solidFill>
            </a:ln>
          </p:spPr>
          <p:txBody>
            <a:bodyPr wrap="square" lIns="0" tIns="0" rIns="0" bIns="0" rtlCol="0"/>
            <a:lstStyle/>
            <a:p>
              <a:endParaRPr/>
            </a:p>
          </p:txBody>
        </p:sp>
      </p:grpSp>
      <p:sp>
        <p:nvSpPr>
          <p:cNvPr id="52" name="object 52"/>
          <p:cNvSpPr txBox="1"/>
          <p:nvPr/>
        </p:nvSpPr>
        <p:spPr>
          <a:xfrm>
            <a:off x="494182" y="3803650"/>
            <a:ext cx="441959" cy="238760"/>
          </a:xfrm>
          <a:prstGeom prst="rect">
            <a:avLst/>
          </a:prstGeom>
        </p:spPr>
        <p:txBody>
          <a:bodyPr vert="horz" wrap="square" lIns="0" tIns="12065" rIns="0" bIns="0" rtlCol="0">
            <a:spAutoFit/>
          </a:bodyPr>
          <a:lstStyle/>
          <a:p>
            <a:pPr marL="12700" marR="5080" indent="97155">
              <a:lnSpc>
                <a:spcPct val="100000"/>
              </a:lnSpc>
              <a:spcBef>
                <a:spcPts val="95"/>
              </a:spcBef>
            </a:pPr>
            <a:r>
              <a:rPr sz="700" b="1" spc="-10" dirty="0">
                <a:solidFill>
                  <a:srgbClr val="FFFFFF"/>
                </a:solidFill>
                <a:latin typeface="Segoe UI"/>
                <a:cs typeface="Segoe UI"/>
              </a:rPr>
              <a:t>Data </a:t>
            </a:r>
            <a:r>
              <a:rPr sz="700" b="1" spc="-5" dirty="0">
                <a:solidFill>
                  <a:srgbClr val="FFFFFF"/>
                </a:solidFill>
                <a:latin typeface="Segoe UI"/>
                <a:cs typeface="Segoe UI"/>
              </a:rPr>
              <a:t> </a:t>
            </a:r>
            <a:r>
              <a:rPr sz="700" b="1" spc="-10" dirty="0">
                <a:solidFill>
                  <a:srgbClr val="FFFFFF"/>
                </a:solidFill>
                <a:latin typeface="Segoe UI"/>
                <a:cs typeface="Segoe UI"/>
              </a:rPr>
              <a:t>C</a:t>
            </a:r>
            <a:r>
              <a:rPr sz="700" b="1" dirty="0">
                <a:solidFill>
                  <a:srgbClr val="FFFFFF"/>
                </a:solidFill>
                <a:latin typeface="Segoe UI"/>
                <a:cs typeface="Segoe UI"/>
              </a:rPr>
              <a:t>o</a:t>
            </a:r>
            <a:r>
              <a:rPr sz="700" b="1" spc="-15" dirty="0">
                <a:solidFill>
                  <a:srgbClr val="FFFFFF"/>
                </a:solidFill>
                <a:latin typeface="Segoe UI"/>
                <a:cs typeface="Segoe UI"/>
              </a:rPr>
              <a:t>ll</a:t>
            </a:r>
            <a:r>
              <a:rPr sz="700" b="1" dirty="0">
                <a:solidFill>
                  <a:srgbClr val="FFFFFF"/>
                </a:solidFill>
                <a:latin typeface="Segoe UI"/>
                <a:cs typeface="Segoe UI"/>
              </a:rPr>
              <a:t>e</a:t>
            </a:r>
            <a:r>
              <a:rPr sz="700" b="1" spc="-5" dirty="0">
                <a:solidFill>
                  <a:srgbClr val="FFFFFF"/>
                </a:solidFill>
                <a:latin typeface="Segoe UI"/>
                <a:cs typeface="Segoe UI"/>
              </a:rPr>
              <a:t>c</a:t>
            </a:r>
            <a:r>
              <a:rPr sz="700" b="1" spc="-10" dirty="0">
                <a:solidFill>
                  <a:srgbClr val="FFFFFF"/>
                </a:solidFill>
                <a:latin typeface="Segoe UI"/>
                <a:cs typeface="Segoe UI"/>
              </a:rPr>
              <a:t>t</a:t>
            </a:r>
            <a:r>
              <a:rPr sz="700" b="1" spc="-15" dirty="0">
                <a:solidFill>
                  <a:srgbClr val="FFFFFF"/>
                </a:solidFill>
                <a:latin typeface="Segoe UI"/>
                <a:cs typeface="Segoe UI"/>
              </a:rPr>
              <a:t>i</a:t>
            </a:r>
            <a:r>
              <a:rPr sz="700" b="1" dirty="0">
                <a:solidFill>
                  <a:srgbClr val="FFFFFF"/>
                </a:solidFill>
                <a:latin typeface="Segoe UI"/>
                <a:cs typeface="Segoe UI"/>
              </a:rPr>
              <a:t>o</a:t>
            </a:r>
            <a:r>
              <a:rPr sz="700" b="1" spc="-5" dirty="0">
                <a:solidFill>
                  <a:srgbClr val="FFFFFF"/>
                </a:solidFill>
                <a:latin typeface="Segoe UI"/>
                <a:cs typeface="Segoe UI"/>
              </a:rPr>
              <a:t>n</a:t>
            </a:r>
            <a:endParaRPr sz="700">
              <a:latin typeface="Segoe UI"/>
              <a:cs typeface="Segoe UI"/>
            </a:endParaRPr>
          </a:p>
        </p:txBody>
      </p:sp>
      <p:sp>
        <p:nvSpPr>
          <p:cNvPr id="53" name="object 53"/>
          <p:cNvSpPr txBox="1"/>
          <p:nvPr/>
        </p:nvSpPr>
        <p:spPr>
          <a:xfrm>
            <a:off x="1170533" y="3768978"/>
            <a:ext cx="466725" cy="238760"/>
          </a:xfrm>
          <a:prstGeom prst="rect">
            <a:avLst/>
          </a:prstGeom>
        </p:spPr>
        <p:txBody>
          <a:bodyPr vert="horz" wrap="square" lIns="0" tIns="12065" rIns="0" bIns="0" rtlCol="0">
            <a:spAutoFit/>
          </a:bodyPr>
          <a:lstStyle/>
          <a:p>
            <a:pPr marL="12700" marR="5080" indent="5715">
              <a:lnSpc>
                <a:spcPct val="100000"/>
              </a:lnSpc>
              <a:spcBef>
                <a:spcPts val="95"/>
              </a:spcBef>
            </a:pPr>
            <a:r>
              <a:rPr sz="700" b="1" spc="-15" dirty="0">
                <a:solidFill>
                  <a:srgbClr val="FFFFFF"/>
                </a:solidFill>
                <a:latin typeface="Segoe UI"/>
                <a:cs typeface="Segoe UI"/>
              </a:rPr>
              <a:t>D</a:t>
            </a:r>
            <a:r>
              <a:rPr sz="700" b="1" dirty="0">
                <a:solidFill>
                  <a:srgbClr val="FFFFFF"/>
                </a:solidFill>
                <a:latin typeface="Segoe UI"/>
                <a:cs typeface="Segoe UI"/>
              </a:rPr>
              <a:t>a</a:t>
            </a:r>
            <a:r>
              <a:rPr sz="700" b="1" spc="-15" dirty="0">
                <a:solidFill>
                  <a:srgbClr val="FFFFFF"/>
                </a:solidFill>
                <a:latin typeface="Segoe UI"/>
                <a:cs typeface="Segoe UI"/>
              </a:rPr>
              <a:t>t</a:t>
            </a:r>
            <a:r>
              <a:rPr sz="700" b="1" spc="-5" dirty="0">
                <a:solidFill>
                  <a:srgbClr val="FFFFFF"/>
                </a:solidFill>
                <a:latin typeface="Segoe UI"/>
                <a:cs typeface="Segoe UI"/>
              </a:rPr>
              <a:t>a</a:t>
            </a:r>
            <a:r>
              <a:rPr sz="700" b="1" spc="5" dirty="0">
                <a:solidFill>
                  <a:srgbClr val="FFFFFF"/>
                </a:solidFill>
                <a:latin typeface="Segoe UI"/>
                <a:cs typeface="Segoe UI"/>
              </a:rPr>
              <a:t> </a:t>
            </a:r>
            <a:r>
              <a:rPr sz="700" b="1" spc="-5" dirty="0">
                <a:solidFill>
                  <a:srgbClr val="FFFFFF"/>
                </a:solidFill>
                <a:latin typeface="Segoe UI"/>
                <a:cs typeface="Segoe UI"/>
              </a:rPr>
              <a:t>F</a:t>
            </a:r>
            <a:r>
              <a:rPr sz="700" b="1" spc="-15" dirty="0">
                <a:solidFill>
                  <a:srgbClr val="FFFFFF"/>
                </a:solidFill>
                <a:latin typeface="Segoe UI"/>
                <a:cs typeface="Segoe UI"/>
              </a:rPr>
              <a:t>ilt</a:t>
            </a:r>
            <a:r>
              <a:rPr sz="700" b="1" dirty="0">
                <a:solidFill>
                  <a:srgbClr val="FFFFFF"/>
                </a:solidFill>
                <a:latin typeface="Segoe UI"/>
                <a:cs typeface="Segoe UI"/>
              </a:rPr>
              <a:t>e</a:t>
            </a:r>
            <a:r>
              <a:rPr sz="700" b="1" spc="-5" dirty="0">
                <a:solidFill>
                  <a:srgbClr val="FFFFFF"/>
                </a:solidFill>
                <a:latin typeface="Segoe UI"/>
                <a:cs typeface="Segoe UI"/>
              </a:rPr>
              <a:t>r  &amp;</a:t>
            </a:r>
            <a:r>
              <a:rPr sz="700" b="1" spc="5" dirty="0">
                <a:solidFill>
                  <a:srgbClr val="FFFFFF"/>
                </a:solidFill>
                <a:latin typeface="Segoe UI"/>
                <a:cs typeface="Segoe UI"/>
              </a:rPr>
              <a:t> </a:t>
            </a:r>
            <a:r>
              <a:rPr sz="700" b="1" spc="-15" dirty="0">
                <a:solidFill>
                  <a:srgbClr val="FFFFFF"/>
                </a:solidFill>
                <a:latin typeface="Segoe UI"/>
                <a:cs typeface="Segoe UI"/>
              </a:rPr>
              <a:t>A</a:t>
            </a:r>
            <a:r>
              <a:rPr sz="700" b="1" spc="5" dirty="0">
                <a:solidFill>
                  <a:srgbClr val="FFFFFF"/>
                </a:solidFill>
                <a:latin typeface="Segoe UI"/>
                <a:cs typeface="Segoe UI"/>
              </a:rPr>
              <a:t>n</a:t>
            </a:r>
            <a:r>
              <a:rPr sz="700" b="1" dirty="0">
                <a:solidFill>
                  <a:srgbClr val="FFFFFF"/>
                </a:solidFill>
                <a:latin typeface="Segoe UI"/>
                <a:cs typeface="Segoe UI"/>
              </a:rPr>
              <a:t>a</a:t>
            </a:r>
            <a:r>
              <a:rPr sz="700" b="1" spc="-15" dirty="0">
                <a:solidFill>
                  <a:srgbClr val="FFFFFF"/>
                </a:solidFill>
                <a:latin typeface="Segoe UI"/>
                <a:cs typeface="Segoe UI"/>
              </a:rPr>
              <a:t>l</a:t>
            </a:r>
            <a:r>
              <a:rPr sz="700" b="1" dirty="0">
                <a:solidFill>
                  <a:srgbClr val="FFFFFF"/>
                </a:solidFill>
                <a:latin typeface="Segoe UI"/>
                <a:cs typeface="Segoe UI"/>
              </a:rPr>
              <a:t>y</a:t>
            </a:r>
            <a:r>
              <a:rPr sz="700" b="1" spc="-5" dirty="0">
                <a:solidFill>
                  <a:srgbClr val="FFFFFF"/>
                </a:solidFill>
                <a:latin typeface="Segoe UI"/>
                <a:cs typeface="Segoe UI"/>
              </a:rPr>
              <a:t>s</a:t>
            </a:r>
            <a:r>
              <a:rPr sz="700" b="1" spc="-15" dirty="0">
                <a:solidFill>
                  <a:srgbClr val="FFFFFF"/>
                </a:solidFill>
                <a:latin typeface="Segoe UI"/>
                <a:cs typeface="Segoe UI"/>
              </a:rPr>
              <a:t>i</a:t>
            </a:r>
            <a:r>
              <a:rPr sz="700" b="1" spc="-5" dirty="0">
                <a:solidFill>
                  <a:srgbClr val="FFFFFF"/>
                </a:solidFill>
                <a:latin typeface="Segoe UI"/>
                <a:cs typeface="Segoe UI"/>
              </a:rPr>
              <a:t>s</a:t>
            </a:r>
            <a:endParaRPr sz="700">
              <a:latin typeface="Segoe UI"/>
              <a:cs typeface="Segoe UI"/>
            </a:endParaRPr>
          </a:p>
        </p:txBody>
      </p:sp>
      <p:sp>
        <p:nvSpPr>
          <p:cNvPr id="54" name="object 54"/>
          <p:cNvSpPr txBox="1"/>
          <p:nvPr/>
        </p:nvSpPr>
        <p:spPr>
          <a:xfrm>
            <a:off x="1788922" y="3783329"/>
            <a:ext cx="511809" cy="238760"/>
          </a:xfrm>
          <a:prstGeom prst="rect">
            <a:avLst/>
          </a:prstGeom>
        </p:spPr>
        <p:txBody>
          <a:bodyPr vert="horz" wrap="square" lIns="0" tIns="12065" rIns="0" bIns="0" rtlCol="0">
            <a:spAutoFit/>
          </a:bodyPr>
          <a:lstStyle/>
          <a:p>
            <a:pPr marL="12700" marR="5080" indent="8890">
              <a:lnSpc>
                <a:spcPct val="100000"/>
              </a:lnSpc>
              <a:spcBef>
                <a:spcPts val="95"/>
              </a:spcBef>
            </a:pPr>
            <a:r>
              <a:rPr sz="700" b="1" spc="-5" dirty="0">
                <a:solidFill>
                  <a:srgbClr val="FFFFFF"/>
                </a:solidFill>
                <a:latin typeface="Segoe UI"/>
                <a:cs typeface="Segoe UI"/>
              </a:rPr>
              <a:t>R</a:t>
            </a:r>
            <a:r>
              <a:rPr sz="700" b="1" dirty="0">
                <a:solidFill>
                  <a:srgbClr val="FFFFFF"/>
                </a:solidFill>
                <a:latin typeface="Segoe UI"/>
                <a:cs typeface="Segoe UI"/>
              </a:rPr>
              <a:t>e</a:t>
            </a:r>
            <a:r>
              <a:rPr sz="700" b="1" spc="-5" dirty="0">
                <a:solidFill>
                  <a:srgbClr val="FFFFFF"/>
                </a:solidFill>
                <a:latin typeface="Segoe UI"/>
                <a:cs typeface="Segoe UI"/>
              </a:rPr>
              <a:t>s</a:t>
            </a:r>
            <a:r>
              <a:rPr sz="700" b="1" dirty="0">
                <a:solidFill>
                  <a:srgbClr val="FFFFFF"/>
                </a:solidFill>
                <a:latin typeface="Segoe UI"/>
                <a:cs typeface="Segoe UI"/>
              </a:rPr>
              <a:t>ea</a:t>
            </a:r>
            <a:r>
              <a:rPr sz="700" b="1" spc="5" dirty="0">
                <a:solidFill>
                  <a:srgbClr val="FFFFFF"/>
                </a:solidFill>
                <a:latin typeface="Segoe UI"/>
                <a:cs typeface="Segoe UI"/>
              </a:rPr>
              <a:t>r</a:t>
            </a:r>
            <a:r>
              <a:rPr sz="700" b="1" spc="-5" dirty="0">
                <a:solidFill>
                  <a:srgbClr val="FFFFFF"/>
                </a:solidFill>
                <a:latin typeface="Segoe UI"/>
                <a:cs typeface="Segoe UI"/>
              </a:rPr>
              <a:t>ch</a:t>
            </a:r>
            <a:r>
              <a:rPr sz="700" b="1" spc="-35" dirty="0">
                <a:solidFill>
                  <a:srgbClr val="FFFFFF"/>
                </a:solidFill>
                <a:latin typeface="Segoe UI"/>
                <a:cs typeface="Segoe UI"/>
              </a:rPr>
              <a:t> </a:t>
            </a:r>
            <a:r>
              <a:rPr sz="700" b="1" spc="-5" dirty="0">
                <a:solidFill>
                  <a:srgbClr val="FFFFFF"/>
                </a:solidFill>
                <a:latin typeface="Segoe UI"/>
                <a:cs typeface="Segoe UI"/>
              </a:rPr>
              <a:t>&amp;  </a:t>
            </a:r>
            <a:r>
              <a:rPr sz="700" b="1" spc="-10" dirty="0">
                <a:solidFill>
                  <a:srgbClr val="FFFFFF"/>
                </a:solidFill>
                <a:latin typeface="Segoe UI"/>
                <a:cs typeface="Segoe UI"/>
              </a:rPr>
              <a:t>I</a:t>
            </a:r>
            <a:r>
              <a:rPr sz="700" b="1" spc="5" dirty="0">
                <a:solidFill>
                  <a:srgbClr val="FFFFFF"/>
                </a:solidFill>
                <a:latin typeface="Segoe UI"/>
                <a:cs typeface="Segoe UI"/>
              </a:rPr>
              <a:t>n</a:t>
            </a:r>
            <a:r>
              <a:rPr sz="700" b="1" spc="-15" dirty="0">
                <a:solidFill>
                  <a:srgbClr val="FFFFFF"/>
                </a:solidFill>
                <a:latin typeface="Segoe UI"/>
                <a:cs typeface="Segoe UI"/>
              </a:rPr>
              <a:t>t</a:t>
            </a:r>
            <a:r>
              <a:rPr sz="700" b="1" dirty="0">
                <a:solidFill>
                  <a:srgbClr val="FFFFFF"/>
                </a:solidFill>
                <a:latin typeface="Segoe UI"/>
                <a:cs typeface="Segoe UI"/>
              </a:rPr>
              <a:t>e</a:t>
            </a:r>
            <a:r>
              <a:rPr sz="700" b="1" spc="-15" dirty="0">
                <a:solidFill>
                  <a:srgbClr val="FFFFFF"/>
                </a:solidFill>
                <a:latin typeface="Segoe UI"/>
                <a:cs typeface="Segoe UI"/>
              </a:rPr>
              <a:t>lli</a:t>
            </a:r>
            <a:r>
              <a:rPr sz="700" b="1" spc="-10" dirty="0">
                <a:solidFill>
                  <a:srgbClr val="FFFFFF"/>
                </a:solidFill>
                <a:latin typeface="Segoe UI"/>
                <a:cs typeface="Segoe UI"/>
              </a:rPr>
              <a:t>g</a:t>
            </a:r>
            <a:r>
              <a:rPr sz="700" b="1" dirty="0">
                <a:solidFill>
                  <a:srgbClr val="FFFFFF"/>
                </a:solidFill>
                <a:latin typeface="Segoe UI"/>
                <a:cs typeface="Segoe UI"/>
              </a:rPr>
              <a:t>e</a:t>
            </a:r>
            <a:r>
              <a:rPr sz="700" b="1" spc="5" dirty="0">
                <a:solidFill>
                  <a:srgbClr val="FFFFFF"/>
                </a:solidFill>
                <a:latin typeface="Segoe UI"/>
                <a:cs typeface="Segoe UI"/>
              </a:rPr>
              <a:t>n</a:t>
            </a:r>
            <a:r>
              <a:rPr sz="700" b="1" spc="-5" dirty="0">
                <a:solidFill>
                  <a:srgbClr val="FFFFFF"/>
                </a:solidFill>
                <a:latin typeface="Segoe UI"/>
                <a:cs typeface="Segoe UI"/>
              </a:rPr>
              <a:t>ce</a:t>
            </a:r>
            <a:endParaRPr sz="700">
              <a:latin typeface="Segoe UI"/>
              <a:cs typeface="Segoe UI"/>
            </a:endParaRPr>
          </a:p>
        </p:txBody>
      </p:sp>
      <p:sp>
        <p:nvSpPr>
          <p:cNvPr id="55" name="object 55"/>
          <p:cNvSpPr txBox="1"/>
          <p:nvPr/>
        </p:nvSpPr>
        <p:spPr>
          <a:xfrm>
            <a:off x="2485770" y="3723259"/>
            <a:ext cx="472440" cy="238760"/>
          </a:xfrm>
          <a:prstGeom prst="rect">
            <a:avLst/>
          </a:prstGeom>
        </p:spPr>
        <p:txBody>
          <a:bodyPr vert="horz" wrap="square" lIns="0" tIns="12065" rIns="0" bIns="0" rtlCol="0">
            <a:spAutoFit/>
          </a:bodyPr>
          <a:lstStyle/>
          <a:p>
            <a:pPr marL="12700">
              <a:lnSpc>
                <a:spcPct val="100000"/>
              </a:lnSpc>
              <a:spcBef>
                <a:spcPts val="95"/>
              </a:spcBef>
            </a:pPr>
            <a:r>
              <a:rPr sz="700" b="1" spc="-15" dirty="0">
                <a:solidFill>
                  <a:srgbClr val="FFFFFF"/>
                </a:solidFill>
                <a:latin typeface="Segoe UI"/>
                <a:cs typeface="Segoe UI"/>
              </a:rPr>
              <a:t>A</a:t>
            </a:r>
            <a:r>
              <a:rPr sz="700" b="1" spc="-5" dirty="0">
                <a:solidFill>
                  <a:srgbClr val="FFFFFF"/>
                </a:solidFill>
                <a:latin typeface="Segoe UI"/>
                <a:cs typeface="Segoe UI"/>
              </a:rPr>
              <a:t>c</a:t>
            </a:r>
            <a:r>
              <a:rPr sz="700" b="1" spc="-10" dirty="0">
                <a:solidFill>
                  <a:srgbClr val="FFFFFF"/>
                </a:solidFill>
                <a:latin typeface="Segoe UI"/>
                <a:cs typeface="Segoe UI"/>
              </a:rPr>
              <a:t>t</a:t>
            </a:r>
            <a:r>
              <a:rPr sz="700" b="1" spc="-15" dirty="0">
                <a:solidFill>
                  <a:srgbClr val="FFFFFF"/>
                </a:solidFill>
                <a:latin typeface="Segoe UI"/>
                <a:cs typeface="Segoe UI"/>
              </a:rPr>
              <a:t>i</a:t>
            </a:r>
            <a:r>
              <a:rPr sz="700" b="1" dirty="0">
                <a:solidFill>
                  <a:srgbClr val="FFFFFF"/>
                </a:solidFill>
                <a:latin typeface="Segoe UI"/>
                <a:cs typeface="Segoe UI"/>
              </a:rPr>
              <a:t>o</a:t>
            </a:r>
            <a:r>
              <a:rPr sz="700" b="1" spc="5" dirty="0">
                <a:solidFill>
                  <a:srgbClr val="FFFFFF"/>
                </a:solidFill>
                <a:latin typeface="Segoe UI"/>
                <a:cs typeface="Segoe UI"/>
              </a:rPr>
              <a:t>n</a:t>
            </a:r>
            <a:r>
              <a:rPr sz="700" b="1" dirty="0">
                <a:solidFill>
                  <a:srgbClr val="FFFFFF"/>
                </a:solidFill>
                <a:latin typeface="Segoe UI"/>
                <a:cs typeface="Segoe UI"/>
              </a:rPr>
              <a:t>a</a:t>
            </a:r>
            <a:r>
              <a:rPr sz="700" b="1" spc="-10" dirty="0">
                <a:solidFill>
                  <a:srgbClr val="FFFFFF"/>
                </a:solidFill>
                <a:latin typeface="Segoe UI"/>
                <a:cs typeface="Segoe UI"/>
              </a:rPr>
              <a:t>bl</a:t>
            </a:r>
            <a:r>
              <a:rPr sz="700" b="1" spc="-5" dirty="0">
                <a:solidFill>
                  <a:srgbClr val="FFFFFF"/>
                </a:solidFill>
                <a:latin typeface="Segoe UI"/>
                <a:cs typeface="Segoe UI"/>
              </a:rPr>
              <a:t>e</a:t>
            </a:r>
            <a:endParaRPr sz="700">
              <a:latin typeface="Segoe UI"/>
              <a:cs typeface="Segoe UI"/>
            </a:endParaRPr>
          </a:p>
          <a:p>
            <a:pPr marL="73660">
              <a:lnSpc>
                <a:spcPct val="100000"/>
              </a:lnSpc>
            </a:pPr>
            <a:r>
              <a:rPr sz="700" b="1" spc="-10" dirty="0">
                <a:solidFill>
                  <a:srgbClr val="FFFFFF"/>
                </a:solidFill>
                <a:latin typeface="Segoe UI"/>
                <a:cs typeface="Segoe UI"/>
              </a:rPr>
              <a:t>Insights</a:t>
            </a:r>
            <a:endParaRPr sz="700">
              <a:latin typeface="Segoe UI"/>
              <a:cs typeface="Segoe UI"/>
            </a:endParaRPr>
          </a:p>
        </p:txBody>
      </p:sp>
      <p:sp>
        <p:nvSpPr>
          <p:cNvPr id="56" name="object 56"/>
          <p:cNvSpPr txBox="1"/>
          <p:nvPr/>
        </p:nvSpPr>
        <p:spPr>
          <a:xfrm>
            <a:off x="3167252" y="3768978"/>
            <a:ext cx="384175" cy="238760"/>
          </a:xfrm>
          <a:prstGeom prst="rect">
            <a:avLst/>
          </a:prstGeom>
        </p:spPr>
        <p:txBody>
          <a:bodyPr vert="horz" wrap="square" lIns="0" tIns="12065" rIns="0" bIns="0" rtlCol="0">
            <a:spAutoFit/>
          </a:bodyPr>
          <a:lstStyle/>
          <a:p>
            <a:pPr marL="15240" marR="5080" indent="-3175">
              <a:lnSpc>
                <a:spcPct val="100000"/>
              </a:lnSpc>
              <a:spcBef>
                <a:spcPts val="95"/>
              </a:spcBef>
            </a:pPr>
            <a:r>
              <a:rPr sz="700" b="1" dirty="0">
                <a:solidFill>
                  <a:srgbClr val="FFFFFF"/>
                </a:solidFill>
                <a:latin typeface="Segoe UI"/>
                <a:cs typeface="Segoe UI"/>
              </a:rPr>
              <a:t>B</a:t>
            </a:r>
            <a:r>
              <a:rPr sz="700" b="1" spc="5" dirty="0">
                <a:solidFill>
                  <a:srgbClr val="FFFFFF"/>
                </a:solidFill>
                <a:latin typeface="Segoe UI"/>
                <a:cs typeface="Segoe UI"/>
              </a:rPr>
              <a:t>u</a:t>
            </a:r>
            <a:r>
              <a:rPr sz="700" b="1" spc="-5" dirty="0">
                <a:solidFill>
                  <a:srgbClr val="FFFFFF"/>
                </a:solidFill>
                <a:latin typeface="Segoe UI"/>
                <a:cs typeface="Segoe UI"/>
              </a:rPr>
              <a:t>s</a:t>
            </a:r>
            <a:r>
              <a:rPr sz="700" b="1" spc="-15" dirty="0">
                <a:solidFill>
                  <a:srgbClr val="FFFFFF"/>
                </a:solidFill>
                <a:latin typeface="Segoe UI"/>
                <a:cs typeface="Segoe UI"/>
              </a:rPr>
              <a:t>i</a:t>
            </a:r>
            <a:r>
              <a:rPr sz="700" b="1" spc="5" dirty="0">
                <a:solidFill>
                  <a:srgbClr val="FFFFFF"/>
                </a:solidFill>
                <a:latin typeface="Segoe UI"/>
                <a:cs typeface="Segoe UI"/>
              </a:rPr>
              <a:t>n</a:t>
            </a:r>
            <a:r>
              <a:rPr sz="700" b="1" dirty="0">
                <a:solidFill>
                  <a:srgbClr val="FFFFFF"/>
                </a:solidFill>
                <a:latin typeface="Segoe UI"/>
                <a:cs typeface="Segoe UI"/>
              </a:rPr>
              <a:t>e</a:t>
            </a:r>
            <a:r>
              <a:rPr sz="700" b="1" spc="-5" dirty="0">
                <a:solidFill>
                  <a:srgbClr val="FFFFFF"/>
                </a:solidFill>
                <a:latin typeface="Segoe UI"/>
                <a:cs typeface="Segoe UI"/>
              </a:rPr>
              <a:t>ss  </a:t>
            </a:r>
            <a:r>
              <a:rPr sz="700" b="1" spc="-15" dirty="0">
                <a:solidFill>
                  <a:srgbClr val="FFFFFF"/>
                </a:solidFill>
                <a:latin typeface="Segoe UI"/>
                <a:cs typeface="Segoe UI"/>
              </a:rPr>
              <a:t>S</a:t>
            </a:r>
            <a:r>
              <a:rPr sz="700" b="1" dirty="0">
                <a:solidFill>
                  <a:srgbClr val="FFFFFF"/>
                </a:solidFill>
                <a:latin typeface="Segoe UI"/>
                <a:cs typeface="Segoe UI"/>
              </a:rPr>
              <a:t>o</a:t>
            </a:r>
            <a:r>
              <a:rPr sz="700" b="1" spc="-15" dirty="0">
                <a:solidFill>
                  <a:srgbClr val="FFFFFF"/>
                </a:solidFill>
                <a:latin typeface="Segoe UI"/>
                <a:cs typeface="Segoe UI"/>
              </a:rPr>
              <a:t>l</a:t>
            </a:r>
            <a:r>
              <a:rPr sz="700" b="1" spc="5" dirty="0">
                <a:solidFill>
                  <a:srgbClr val="FFFFFF"/>
                </a:solidFill>
                <a:latin typeface="Segoe UI"/>
                <a:cs typeface="Segoe UI"/>
              </a:rPr>
              <a:t>u</a:t>
            </a:r>
            <a:r>
              <a:rPr sz="700" b="1" spc="-15" dirty="0">
                <a:solidFill>
                  <a:srgbClr val="FFFFFF"/>
                </a:solidFill>
                <a:latin typeface="Segoe UI"/>
                <a:cs typeface="Segoe UI"/>
              </a:rPr>
              <a:t>ti</a:t>
            </a:r>
            <a:r>
              <a:rPr sz="700" b="1" dirty="0">
                <a:solidFill>
                  <a:srgbClr val="FFFFFF"/>
                </a:solidFill>
                <a:latin typeface="Segoe UI"/>
                <a:cs typeface="Segoe UI"/>
              </a:rPr>
              <a:t>o</a:t>
            </a:r>
            <a:r>
              <a:rPr sz="700" b="1" spc="-5" dirty="0">
                <a:solidFill>
                  <a:srgbClr val="FFFFFF"/>
                </a:solidFill>
                <a:latin typeface="Segoe UI"/>
                <a:cs typeface="Segoe UI"/>
              </a:rPr>
              <a:t>n</a:t>
            </a:r>
            <a:endParaRPr sz="700">
              <a:latin typeface="Segoe UI"/>
              <a:cs typeface="Segoe UI"/>
            </a:endParaRPr>
          </a:p>
        </p:txBody>
      </p:sp>
      <p:grpSp>
        <p:nvGrpSpPr>
          <p:cNvPr id="57" name="object 57"/>
          <p:cNvGrpSpPr/>
          <p:nvPr/>
        </p:nvGrpSpPr>
        <p:grpSpPr>
          <a:xfrm>
            <a:off x="3968434" y="3435096"/>
            <a:ext cx="5103495" cy="116839"/>
            <a:chOff x="3968434" y="3435096"/>
            <a:chExt cx="5103495" cy="116839"/>
          </a:xfrm>
        </p:grpSpPr>
        <p:pic>
          <p:nvPicPr>
            <p:cNvPr id="58" name="object 58"/>
            <p:cNvPicPr/>
            <p:nvPr/>
          </p:nvPicPr>
          <p:blipFill>
            <a:blip r:embed="rId6" cstate="print"/>
            <a:stretch>
              <a:fillRect/>
            </a:stretch>
          </p:blipFill>
          <p:spPr>
            <a:xfrm>
              <a:off x="3968434" y="3448747"/>
              <a:ext cx="1646804" cy="81725"/>
            </a:xfrm>
            <a:prstGeom prst="rect">
              <a:avLst/>
            </a:prstGeom>
          </p:spPr>
        </p:pic>
        <p:sp>
          <p:nvSpPr>
            <p:cNvPr id="59" name="object 59"/>
            <p:cNvSpPr/>
            <p:nvPr/>
          </p:nvSpPr>
          <p:spPr>
            <a:xfrm>
              <a:off x="3995928" y="3529584"/>
              <a:ext cx="1591310" cy="0"/>
            </a:xfrm>
            <a:custGeom>
              <a:avLst/>
              <a:gdLst/>
              <a:ahLst/>
              <a:cxnLst/>
              <a:rect l="l" t="t" r="r" b="b"/>
              <a:pathLst>
                <a:path w="1591310">
                  <a:moveTo>
                    <a:pt x="0" y="0"/>
                  </a:moveTo>
                  <a:lnTo>
                    <a:pt x="1590802" y="0"/>
                  </a:lnTo>
                </a:path>
              </a:pathLst>
            </a:custGeom>
            <a:ln w="6096">
              <a:solidFill>
                <a:srgbClr val="FFE699"/>
              </a:solidFill>
            </a:ln>
          </p:spPr>
          <p:txBody>
            <a:bodyPr wrap="square" lIns="0" tIns="0" rIns="0" bIns="0" rtlCol="0"/>
            <a:lstStyle/>
            <a:p>
              <a:endParaRPr/>
            </a:p>
          </p:txBody>
        </p:sp>
        <p:pic>
          <p:nvPicPr>
            <p:cNvPr id="60" name="object 60"/>
            <p:cNvPicPr/>
            <p:nvPr/>
          </p:nvPicPr>
          <p:blipFill>
            <a:blip r:embed="rId7" cstate="print"/>
            <a:stretch>
              <a:fillRect/>
            </a:stretch>
          </p:blipFill>
          <p:spPr>
            <a:xfrm>
              <a:off x="5608320" y="3435126"/>
              <a:ext cx="1924050" cy="113507"/>
            </a:xfrm>
            <a:prstGeom prst="rect">
              <a:avLst/>
            </a:prstGeom>
          </p:spPr>
        </p:pic>
        <p:sp>
          <p:nvSpPr>
            <p:cNvPr id="61" name="object 61"/>
            <p:cNvSpPr/>
            <p:nvPr/>
          </p:nvSpPr>
          <p:spPr>
            <a:xfrm>
              <a:off x="5663184" y="3529584"/>
              <a:ext cx="1815464" cy="635"/>
            </a:xfrm>
            <a:custGeom>
              <a:avLst/>
              <a:gdLst/>
              <a:ahLst/>
              <a:cxnLst/>
              <a:rect l="l" t="t" r="r" b="b"/>
              <a:pathLst>
                <a:path w="1815465" h="635">
                  <a:moveTo>
                    <a:pt x="0" y="507"/>
                  </a:moveTo>
                  <a:lnTo>
                    <a:pt x="1815084" y="0"/>
                  </a:lnTo>
                </a:path>
              </a:pathLst>
            </a:custGeom>
            <a:ln w="6096">
              <a:solidFill>
                <a:srgbClr val="F4B083"/>
              </a:solidFill>
            </a:ln>
          </p:spPr>
          <p:txBody>
            <a:bodyPr wrap="square" lIns="0" tIns="0" rIns="0" bIns="0" rtlCol="0"/>
            <a:lstStyle/>
            <a:p>
              <a:endParaRPr/>
            </a:p>
          </p:txBody>
        </p:sp>
        <p:pic>
          <p:nvPicPr>
            <p:cNvPr id="62" name="object 62"/>
            <p:cNvPicPr/>
            <p:nvPr/>
          </p:nvPicPr>
          <p:blipFill>
            <a:blip r:embed="rId8" cstate="print"/>
            <a:stretch>
              <a:fillRect/>
            </a:stretch>
          </p:blipFill>
          <p:spPr>
            <a:xfrm>
              <a:off x="7312152" y="3435096"/>
              <a:ext cx="1759457" cy="116586"/>
            </a:xfrm>
            <a:prstGeom prst="rect">
              <a:avLst/>
            </a:prstGeom>
          </p:spPr>
        </p:pic>
        <p:sp>
          <p:nvSpPr>
            <p:cNvPr id="63" name="object 63"/>
            <p:cNvSpPr/>
            <p:nvPr/>
          </p:nvSpPr>
          <p:spPr>
            <a:xfrm>
              <a:off x="7367016" y="3529584"/>
              <a:ext cx="1647825" cy="5715"/>
            </a:xfrm>
            <a:custGeom>
              <a:avLst/>
              <a:gdLst/>
              <a:ahLst/>
              <a:cxnLst/>
              <a:rect l="l" t="t" r="r" b="b"/>
              <a:pathLst>
                <a:path w="1647825" h="5714">
                  <a:moveTo>
                    <a:pt x="0" y="5461"/>
                  </a:moveTo>
                  <a:lnTo>
                    <a:pt x="1647825" y="0"/>
                  </a:lnTo>
                </a:path>
              </a:pathLst>
            </a:custGeom>
            <a:ln w="6096">
              <a:solidFill>
                <a:srgbClr val="538235"/>
              </a:solidFill>
            </a:ln>
          </p:spPr>
          <p:txBody>
            <a:bodyPr wrap="square" lIns="0" tIns="0" rIns="0" bIns="0" rtlCol="0"/>
            <a:lstStyle/>
            <a:p>
              <a:endParaRPr/>
            </a:p>
          </p:txBody>
        </p:sp>
      </p:grpSp>
      <p:sp>
        <p:nvSpPr>
          <p:cNvPr id="64" name="object 64"/>
          <p:cNvSpPr txBox="1"/>
          <p:nvPr/>
        </p:nvSpPr>
        <p:spPr>
          <a:xfrm>
            <a:off x="4263897" y="3313557"/>
            <a:ext cx="953135" cy="179070"/>
          </a:xfrm>
          <a:prstGeom prst="rect">
            <a:avLst/>
          </a:prstGeom>
        </p:spPr>
        <p:txBody>
          <a:bodyPr vert="horz" wrap="square" lIns="0" tIns="13335" rIns="0" bIns="0" rtlCol="0">
            <a:spAutoFit/>
          </a:bodyPr>
          <a:lstStyle/>
          <a:p>
            <a:pPr marL="12700">
              <a:lnSpc>
                <a:spcPct val="100000"/>
              </a:lnSpc>
              <a:spcBef>
                <a:spcPts val="105"/>
              </a:spcBef>
            </a:pPr>
            <a:r>
              <a:rPr sz="1000" b="1" spc="-10" dirty="0">
                <a:solidFill>
                  <a:srgbClr val="171717"/>
                </a:solidFill>
                <a:latin typeface="Calibri"/>
                <a:cs typeface="Calibri"/>
              </a:rPr>
              <a:t>P</a:t>
            </a:r>
            <a:r>
              <a:rPr sz="1000" b="1" spc="-5" dirty="0">
                <a:solidFill>
                  <a:srgbClr val="171717"/>
                </a:solidFill>
                <a:latin typeface="Calibri"/>
                <a:cs typeface="Calibri"/>
              </a:rPr>
              <a:t>r</a:t>
            </a:r>
            <a:r>
              <a:rPr sz="1000" b="1" spc="-10" dirty="0">
                <a:solidFill>
                  <a:srgbClr val="171717"/>
                </a:solidFill>
                <a:latin typeface="Calibri"/>
                <a:cs typeface="Calibri"/>
              </a:rPr>
              <a:t>i</a:t>
            </a:r>
            <a:r>
              <a:rPr sz="1000" b="1" dirty="0">
                <a:solidFill>
                  <a:srgbClr val="171717"/>
                </a:solidFill>
                <a:latin typeface="Calibri"/>
                <a:cs typeface="Calibri"/>
              </a:rPr>
              <a:t>m</a:t>
            </a:r>
            <a:r>
              <a:rPr sz="1000" b="1" spc="5" dirty="0">
                <a:solidFill>
                  <a:srgbClr val="171717"/>
                </a:solidFill>
                <a:latin typeface="Calibri"/>
                <a:cs typeface="Calibri"/>
              </a:rPr>
              <a:t>a</a:t>
            </a:r>
            <a:r>
              <a:rPr sz="1000" b="1" spc="-5" dirty="0">
                <a:solidFill>
                  <a:srgbClr val="171717"/>
                </a:solidFill>
                <a:latin typeface="Calibri"/>
                <a:cs typeface="Calibri"/>
              </a:rPr>
              <a:t>r</a:t>
            </a:r>
            <a:r>
              <a:rPr sz="1000" b="1" dirty="0">
                <a:solidFill>
                  <a:srgbClr val="171717"/>
                </a:solidFill>
                <a:latin typeface="Calibri"/>
                <a:cs typeface="Calibri"/>
              </a:rPr>
              <a:t>y</a:t>
            </a:r>
            <a:r>
              <a:rPr sz="1000" b="1" spc="-35" dirty="0">
                <a:solidFill>
                  <a:srgbClr val="171717"/>
                </a:solidFill>
                <a:latin typeface="Calibri"/>
                <a:cs typeface="Calibri"/>
              </a:rPr>
              <a:t> </a:t>
            </a:r>
            <a:r>
              <a:rPr sz="1000" b="1" spc="5" dirty="0">
                <a:solidFill>
                  <a:srgbClr val="171717"/>
                </a:solidFill>
                <a:latin typeface="Calibri"/>
                <a:cs typeface="Calibri"/>
              </a:rPr>
              <a:t>R</a:t>
            </a:r>
            <a:r>
              <a:rPr sz="1000" b="1" spc="-5" dirty="0">
                <a:solidFill>
                  <a:srgbClr val="171717"/>
                </a:solidFill>
                <a:latin typeface="Calibri"/>
                <a:cs typeface="Calibri"/>
              </a:rPr>
              <a:t>e</a:t>
            </a:r>
            <a:r>
              <a:rPr sz="1000" b="1" spc="5" dirty="0">
                <a:solidFill>
                  <a:srgbClr val="171717"/>
                </a:solidFill>
                <a:latin typeface="Calibri"/>
                <a:cs typeface="Calibri"/>
              </a:rPr>
              <a:t>s</a:t>
            </a:r>
            <a:r>
              <a:rPr sz="1000" b="1" spc="-5" dirty="0">
                <a:solidFill>
                  <a:srgbClr val="171717"/>
                </a:solidFill>
                <a:latin typeface="Calibri"/>
                <a:cs typeface="Calibri"/>
              </a:rPr>
              <a:t>e</a:t>
            </a:r>
            <a:r>
              <a:rPr sz="1000" b="1" spc="5" dirty="0">
                <a:solidFill>
                  <a:srgbClr val="171717"/>
                </a:solidFill>
                <a:latin typeface="Calibri"/>
                <a:cs typeface="Calibri"/>
              </a:rPr>
              <a:t>a</a:t>
            </a:r>
            <a:r>
              <a:rPr sz="1000" b="1" spc="-5" dirty="0">
                <a:solidFill>
                  <a:srgbClr val="171717"/>
                </a:solidFill>
                <a:latin typeface="Calibri"/>
                <a:cs typeface="Calibri"/>
              </a:rPr>
              <a:t>r</a:t>
            </a:r>
            <a:r>
              <a:rPr sz="1000" b="1" spc="10" dirty="0">
                <a:solidFill>
                  <a:srgbClr val="171717"/>
                </a:solidFill>
                <a:latin typeface="Calibri"/>
                <a:cs typeface="Calibri"/>
              </a:rPr>
              <a:t>c</a:t>
            </a:r>
            <a:r>
              <a:rPr sz="1000" b="1" dirty="0">
                <a:solidFill>
                  <a:srgbClr val="171717"/>
                </a:solidFill>
                <a:latin typeface="Calibri"/>
                <a:cs typeface="Calibri"/>
              </a:rPr>
              <a:t>h</a:t>
            </a:r>
            <a:endParaRPr sz="1000">
              <a:latin typeface="Calibri"/>
              <a:cs typeface="Calibri"/>
            </a:endParaRPr>
          </a:p>
        </p:txBody>
      </p:sp>
      <p:grpSp>
        <p:nvGrpSpPr>
          <p:cNvPr id="65" name="object 65"/>
          <p:cNvGrpSpPr/>
          <p:nvPr/>
        </p:nvGrpSpPr>
        <p:grpSpPr>
          <a:xfrm>
            <a:off x="3922776" y="3331464"/>
            <a:ext cx="3578860" cy="287020"/>
            <a:chOff x="3922776" y="3331464"/>
            <a:chExt cx="3578860" cy="287020"/>
          </a:xfrm>
        </p:grpSpPr>
        <p:sp>
          <p:nvSpPr>
            <p:cNvPr id="66" name="object 66"/>
            <p:cNvSpPr/>
            <p:nvPr/>
          </p:nvSpPr>
          <p:spPr>
            <a:xfrm>
              <a:off x="3922776" y="3343656"/>
              <a:ext cx="247015" cy="268605"/>
            </a:xfrm>
            <a:custGeom>
              <a:avLst/>
              <a:gdLst/>
              <a:ahLst/>
              <a:cxnLst/>
              <a:rect l="l" t="t" r="r" b="b"/>
              <a:pathLst>
                <a:path w="247014" h="268604">
                  <a:moveTo>
                    <a:pt x="123444" y="0"/>
                  </a:moveTo>
                  <a:lnTo>
                    <a:pt x="75384" y="10542"/>
                  </a:lnTo>
                  <a:lnTo>
                    <a:pt x="36147" y="39290"/>
                  </a:lnTo>
                  <a:lnTo>
                    <a:pt x="9697" y="81920"/>
                  </a:lnTo>
                  <a:lnTo>
                    <a:pt x="0" y="134112"/>
                  </a:lnTo>
                  <a:lnTo>
                    <a:pt x="9697" y="186303"/>
                  </a:lnTo>
                  <a:lnTo>
                    <a:pt x="36147" y="228933"/>
                  </a:lnTo>
                  <a:lnTo>
                    <a:pt x="75384" y="257681"/>
                  </a:lnTo>
                  <a:lnTo>
                    <a:pt x="123444" y="268224"/>
                  </a:lnTo>
                  <a:lnTo>
                    <a:pt x="171503" y="257681"/>
                  </a:lnTo>
                  <a:lnTo>
                    <a:pt x="210740" y="228933"/>
                  </a:lnTo>
                  <a:lnTo>
                    <a:pt x="237190" y="186303"/>
                  </a:lnTo>
                  <a:lnTo>
                    <a:pt x="246887" y="134112"/>
                  </a:lnTo>
                  <a:lnTo>
                    <a:pt x="237190" y="81920"/>
                  </a:lnTo>
                  <a:lnTo>
                    <a:pt x="210740" y="39290"/>
                  </a:lnTo>
                  <a:lnTo>
                    <a:pt x="171503" y="10542"/>
                  </a:lnTo>
                  <a:lnTo>
                    <a:pt x="123444" y="0"/>
                  </a:lnTo>
                  <a:close/>
                </a:path>
              </a:pathLst>
            </a:custGeom>
            <a:solidFill>
              <a:srgbClr val="FFD966"/>
            </a:solidFill>
          </p:spPr>
          <p:txBody>
            <a:bodyPr wrap="square" lIns="0" tIns="0" rIns="0" bIns="0" rtlCol="0"/>
            <a:lstStyle/>
            <a:p>
              <a:endParaRPr/>
            </a:p>
          </p:txBody>
        </p:sp>
        <p:sp>
          <p:nvSpPr>
            <p:cNvPr id="67" name="object 67"/>
            <p:cNvSpPr/>
            <p:nvPr/>
          </p:nvSpPr>
          <p:spPr>
            <a:xfrm>
              <a:off x="5571744" y="3331464"/>
              <a:ext cx="247015" cy="268605"/>
            </a:xfrm>
            <a:custGeom>
              <a:avLst/>
              <a:gdLst/>
              <a:ahLst/>
              <a:cxnLst/>
              <a:rect l="l" t="t" r="r" b="b"/>
              <a:pathLst>
                <a:path w="247014" h="268604">
                  <a:moveTo>
                    <a:pt x="123443" y="0"/>
                  </a:moveTo>
                  <a:lnTo>
                    <a:pt x="75384" y="10542"/>
                  </a:lnTo>
                  <a:lnTo>
                    <a:pt x="36147" y="39290"/>
                  </a:lnTo>
                  <a:lnTo>
                    <a:pt x="9697" y="81920"/>
                  </a:lnTo>
                  <a:lnTo>
                    <a:pt x="0" y="134112"/>
                  </a:lnTo>
                  <a:lnTo>
                    <a:pt x="9697" y="186303"/>
                  </a:lnTo>
                  <a:lnTo>
                    <a:pt x="36147" y="228933"/>
                  </a:lnTo>
                  <a:lnTo>
                    <a:pt x="75384" y="257681"/>
                  </a:lnTo>
                  <a:lnTo>
                    <a:pt x="123443" y="268224"/>
                  </a:lnTo>
                  <a:lnTo>
                    <a:pt x="171503" y="257681"/>
                  </a:lnTo>
                  <a:lnTo>
                    <a:pt x="210740" y="228933"/>
                  </a:lnTo>
                  <a:lnTo>
                    <a:pt x="237190" y="186303"/>
                  </a:lnTo>
                  <a:lnTo>
                    <a:pt x="246887" y="134112"/>
                  </a:lnTo>
                  <a:lnTo>
                    <a:pt x="237190" y="81920"/>
                  </a:lnTo>
                  <a:lnTo>
                    <a:pt x="210740" y="39290"/>
                  </a:lnTo>
                  <a:lnTo>
                    <a:pt x="171503" y="10542"/>
                  </a:lnTo>
                  <a:lnTo>
                    <a:pt x="123443" y="0"/>
                  </a:lnTo>
                  <a:close/>
                </a:path>
              </a:pathLst>
            </a:custGeom>
            <a:solidFill>
              <a:srgbClr val="F4B083"/>
            </a:solidFill>
          </p:spPr>
          <p:txBody>
            <a:bodyPr wrap="square" lIns="0" tIns="0" rIns="0" bIns="0" rtlCol="0"/>
            <a:lstStyle/>
            <a:p>
              <a:endParaRPr/>
            </a:p>
          </p:txBody>
        </p:sp>
        <p:sp>
          <p:nvSpPr>
            <p:cNvPr id="68" name="object 68"/>
            <p:cNvSpPr/>
            <p:nvPr/>
          </p:nvSpPr>
          <p:spPr>
            <a:xfrm>
              <a:off x="7254240" y="3349752"/>
              <a:ext cx="247015" cy="268605"/>
            </a:xfrm>
            <a:custGeom>
              <a:avLst/>
              <a:gdLst/>
              <a:ahLst/>
              <a:cxnLst/>
              <a:rect l="l" t="t" r="r" b="b"/>
              <a:pathLst>
                <a:path w="247015" h="268604">
                  <a:moveTo>
                    <a:pt x="123443" y="0"/>
                  </a:moveTo>
                  <a:lnTo>
                    <a:pt x="75384" y="10542"/>
                  </a:lnTo>
                  <a:lnTo>
                    <a:pt x="36147" y="39290"/>
                  </a:lnTo>
                  <a:lnTo>
                    <a:pt x="9697" y="81920"/>
                  </a:lnTo>
                  <a:lnTo>
                    <a:pt x="0" y="134112"/>
                  </a:lnTo>
                  <a:lnTo>
                    <a:pt x="9697" y="186303"/>
                  </a:lnTo>
                  <a:lnTo>
                    <a:pt x="36147" y="228933"/>
                  </a:lnTo>
                  <a:lnTo>
                    <a:pt x="75384" y="257681"/>
                  </a:lnTo>
                  <a:lnTo>
                    <a:pt x="123443" y="268224"/>
                  </a:lnTo>
                  <a:lnTo>
                    <a:pt x="171503" y="257681"/>
                  </a:lnTo>
                  <a:lnTo>
                    <a:pt x="210740" y="228933"/>
                  </a:lnTo>
                  <a:lnTo>
                    <a:pt x="237190" y="186303"/>
                  </a:lnTo>
                  <a:lnTo>
                    <a:pt x="246887" y="134112"/>
                  </a:lnTo>
                  <a:lnTo>
                    <a:pt x="237190" y="81920"/>
                  </a:lnTo>
                  <a:lnTo>
                    <a:pt x="210740" y="39290"/>
                  </a:lnTo>
                  <a:lnTo>
                    <a:pt x="171503" y="10542"/>
                  </a:lnTo>
                  <a:lnTo>
                    <a:pt x="123443" y="0"/>
                  </a:lnTo>
                  <a:close/>
                </a:path>
              </a:pathLst>
            </a:custGeom>
            <a:solidFill>
              <a:srgbClr val="A9D18E"/>
            </a:solidFill>
          </p:spPr>
          <p:txBody>
            <a:bodyPr wrap="square" lIns="0" tIns="0" rIns="0" bIns="0" rtlCol="0"/>
            <a:lstStyle/>
            <a:p>
              <a:endParaRPr/>
            </a:p>
          </p:txBody>
        </p:sp>
      </p:grpSp>
      <p:sp>
        <p:nvSpPr>
          <p:cNvPr id="69" name="object 69"/>
          <p:cNvSpPr txBox="1"/>
          <p:nvPr/>
        </p:nvSpPr>
        <p:spPr>
          <a:xfrm>
            <a:off x="5969000" y="3323971"/>
            <a:ext cx="795020" cy="179070"/>
          </a:xfrm>
          <a:prstGeom prst="rect">
            <a:avLst/>
          </a:prstGeom>
        </p:spPr>
        <p:txBody>
          <a:bodyPr vert="horz" wrap="square" lIns="0" tIns="13335" rIns="0" bIns="0" rtlCol="0">
            <a:spAutoFit/>
          </a:bodyPr>
          <a:lstStyle/>
          <a:p>
            <a:pPr marL="12700">
              <a:lnSpc>
                <a:spcPct val="100000"/>
              </a:lnSpc>
              <a:spcBef>
                <a:spcPts val="105"/>
              </a:spcBef>
            </a:pPr>
            <a:r>
              <a:rPr sz="1000" b="1" spc="-10" dirty="0">
                <a:solidFill>
                  <a:srgbClr val="171717"/>
                </a:solidFill>
                <a:latin typeface="Calibri"/>
                <a:cs typeface="Calibri"/>
              </a:rPr>
              <a:t>D</a:t>
            </a:r>
            <a:r>
              <a:rPr sz="1000" b="1" spc="-5" dirty="0">
                <a:solidFill>
                  <a:srgbClr val="171717"/>
                </a:solidFill>
                <a:latin typeface="Calibri"/>
                <a:cs typeface="Calibri"/>
              </a:rPr>
              <a:t>e</a:t>
            </a:r>
            <a:r>
              <a:rPr sz="1000" b="1" spc="5" dirty="0">
                <a:solidFill>
                  <a:srgbClr val="171717"/>
                </a:solidFill>
                <a:latin typeface="Calibri"/>
                <a:cs typeface="Calibri"/>
              </a:rPr>
              <a:t>s</a:t>
            </a:r>
            <a:r>
              <a:rPr sz="1000" b="1" dirty="0">
                <a:solidFill>
                  <a:srgbClr val="171717"/>
                </a:solidFill>
                <a:latin typeface="Calibri"/>
                <a:cs typeface="Calibri"/>
              </a:rPr>
              <a:t>k</a:t>
            </a:r>
            <a:r>
              <a:rPr sz="1000" b="1" spc="-15" dirty="0">
                <a:solidFill>
                  <a:srgbClr val="171717"/>
                </a:solidFill>
                <a:latin typeface="Calibri"/>
                <a:cs typeface="Calibri"/>
              </a:rPr>
              <a:t> </a:t>
            </a:r>
            <a:r>
              <a:rPr sz="1000" b="1" spc="5" dirty="0">
                <a:solidFill>
                  <a:srgbClr val="171717"/>
                </a:solidFill>
                <a:latin typeface="Calibri"/>
                <a:cs typeface="Calibri"/>
              </a:rPr>
              <a:t>R</a:t>
            </a:r>
            <a:r>
              <a:rPr sz="1000" b="1" spc="-5" dirty="0">
                <a:solidFill>
                  <a:srgbClr val="171717"/>
                </a:solidFill>
                <a:latin typeface="Calibri"/>
                <a:cs typeface="Calibri"/>
              </a:rPr>
              <a:t>e</a:t>
            </a:r>
            <a:r>
              <a:rPr sz="1000" b="1" spc="5" dirty="0">
                <a:solidFill>
                  <a:srgbClr val="171717"/>
                </a:solidFill>
                <a:latin typeface="Calibri"/>
                <a:cs typeface="Calibri"/>
              </a:rPr>
              <a:t>s</a:t>
            </a:r>
            <a:r>
              <a:rPr sz="1000" b="1" spc="-5" dirty="0">
                <a:solidFill>
                  <a:srgbClr val="171717"/>
                </a:solidFill>
                <a:latin typeface="Calibri"/>
                <a:cs typeface="Calibri"/>
              </a:rPr>
              <a:t>e</a:t>
            </a:r>
            <a:r>
              <a:rPr sz="1000" b="1" spc="5" dirty="0">
                <a:solidFill>
                  <a:srgbClr val="171717"/>
                </a:solidFill>
                <a:latin typeface="Calibri"/>
                <a:cs typeface="Calibri"/>
              </a:rPr>
              <a:t>a</a:t>
            </a:r>
            <a:r>
              <a:rPr sz="1000" b="1" spc="-5" dirty="0">
                <a:solidFill>
                  <a:srgbClr val="171717"/>
                </a:solidFill>
                <a:latin typeface="Calibri"/>
                <a:cs typeface="Calibri"/>
              </a:rPr>
              <a:t>r</a:t>
            </a:r>
            <a:r>
              <a:rPr sz="1000" b="1" spc="10" dirty="0">
                <a:solidFill>
                  <a:srgbClr val="171717"/>
                </a:solidFill>
                <a:latin typeface="Calibri"/>
                <a:cs typeface="Calibri"/>
              </a:rPr>
              <a:t>c</a:t>
            </a:r>
            <a:r>
              <a:rPr sz="1000" b="1" dirty="0">
                <a:solidFill>
                  <a:srgbClr val="171717"/>
                </a:solidFill>
                <a:latin typeface="Calibri"/>
                <a:cs typeface="Calibri"/>
              </a:rPr>
              <a:t>h</a:t>
            </a:r>
            <a:endParaRPr sz="1000">
              <a:latin typeface="Calibri"/>
              <a:cs typeface="Calibri"/>
            </a:endParaRPr>
          </a:p>
        </p:txBody>
      </p:sp>
      <p:sp>
        <p:nvSpPr>
          <p:cNvPr id="70" name="object 70"/>
          <p:cNvSpPr txBox="1"/>
          <p:nvPr/>
        </p:nvSpPr>
        <p:spPr>
          <a:xfrm>
            <a:off x="7666990" y="3324555"/>
            <a:ext cx="984885" cy="179705"/>
          </a:xfrm>
          <a:prstGeom prst="rect">
            <a:avLst/>
          </a:prstGeom>
        </p:spPr>
        <p:txBody>
          <a:bodyPr vert="horz" wrap="square" lIns="0" tIns="13970" rIns="0" bIns="0" rtlCol="0">
            <a:spAutoFit/>
          </a:bodyPr>
          <a:lstStyle/>
          <a:p>
            <a:pPr marL="12700">
              <a:lnSpc>
                <a:spcPct val="100000"/>
              </a:lnSpc>
              <a:spcBef>
                <a:spcPts val="110"/>
              </a:spcBef>
            </a:pPr>
            <a:r>
              <a:rPr sz="1000" b="1" spc="-5" dirty="0">
                <a:solidFill>
                  <a:srgbClr val="171717"/>
                </a:solidFill>
                <a:latin typeface="Calibri"/>
                <a:cs typeface="Calibri"/>
              </a:rPr>
              <a:t>C</a:t>
            </a:r>
            <a:r>
              <a:rPr sz="1000" b="1" spc="10" dirty="0">
                <a:solidFill>
                  <a:srgbClr val="171717"/>
                </a:solidFill>
                <a:latin typeface="Calibri"/>
                <a:cs typeface="Calibri"/>
              </a:rPr>
              <a:t>o</a:t>
            </a:r>
            <a:r>
              <a:rPr sz="1000" b="1" spc="-5" dirty="0">
                <a:solidFill>
                  <a:srgbClr val="171717"/>
                </a:solidFill>
                <a:latin typeface="Calibri"/>
                <a:cs typeface="Calibri"/>
              </a:rPr>
              <a:t>m</a:t>
            </a:r>
            <a:r>
              <a:rPr sz="1000" b="1" spc="10" dirty="0">
                <a:solidFill>
                  <a:srgbClr val="171717"/>
                </a:solidFill>
                <a:latin typeface="Calibri"/>
                <a:cs typeface="Calibri"/>
              </a:rPr>
              <a:t>p</a:t>
            </a:r>
            <a:r>
              <a:rPr sz="1000" b="1" spc="5" dirty="0">
                <a:solidFill>
                  <a:srgbClr val="171717"/>
                </a:solidFill>
                <a:latin typeface="Calibri"/>
                <a:cs typeface="Calibri"/>
              </a:rPr>
              <a:t>a</a:t>
            </a:r>
            <a:r>
              <a:rPr sz="1000" b="1" spc="10" dirty="0">
                <a:solidFill>
                  <a:srgbClr val="171717"/>
                </a:solidFill>
                <a:latin typeface="Calibri"/>
                <a:cs typeface="Calibri"/>
              </a:rPr>
              <a:t>n</a:t>
            </a:r>
            <a:r>
              <a:rPr sz="1000" b="1" dirty="0">
                <a:solidFill>
                  <a:srgbClr val="171717"/>
                </a:solidFill>
                <a:latin typeface="Calibri"/>
                <a:cs typeface="Calibri"/>
              </a:rPr>
              <a:t>y</a:t>
            </a:r>
            <a:r>
              <a:rPr sz="1000" b="1" spc="-80" dirty="0">
                <a:solidFill>
                  <a:srgbClr val="171717"/>
                </a:solidFill>
                <a:latin typeface="Calibri"/>
                <a:cs typeface="Calibri"/>
              </a:rPr>
              <a:t> </a:t>
            </a:r>
            <a:r>
              <a:rPr sz="1000" b="1" spc="-10" dirty="0">
                <a:solidFill>
                  <a:srgbClr val="171717"/>
                </a:solidFill>
                <a:latin typeface="Calibri"/>
                <a:cs typeface="Calibri"/>
              </a:rPr>
              <a:t>A</a:t>
            </a:r>
            <a:r>
              <a:rPr sz="1000" b="1" spc="10" dirty="0">
                <a:solidFill>
                  <a:srgbClr val="171717"/>
                </a:solidFill>
                <a:latin typeface="Calibri"/>
                <a:cs typeface="Calibri"/>
              </a:rPr>
              <a:t>n</a:t>
            </a:r>
            <a:r>
              <a:rPr sz="1000" b="1" spc="5" dirty="0">
                <a:solidFill>
                  <a:srgbClr val="171717"/>
                </a:solidFill>
                <a:latin typeface="Calibri"/>
                <a:cs typeface="Calibri"/>
              </a:rPr>
              <a:t>a</a:t>
            </a:r>
            <a:r>
              <a:rPr sz="1000" b="1" spc="-10" dirty="0">
                <a:solidFill>
                  <a:srgbClr val="171717"/>
                </a:solidFill>
                <a:latin typeface="Calibri"/>
                <a:cs typeface="Calibri"/>
              </a:rPr>
              <a:t>l</a:t>
            </a:r>
            <a:r>
              <a:rPr sz="1000" b="1" dirty="0">
                <a:solidFill>
                  <a:srgbClr val="171717"/>
                </a:solidFill>
                <a:latin typeface="Calibri"/>
                <a:cs typeface="Calibri"/>
              </a:rPr>
              <a:t>y</a:t>
            </a:r>
            <a:r>
              <a:rPr sz="1000" b="1" spc="5" dirty="0">
                <a:solidFill>
                  <a:srgbClr val="171717"/>
                </a:solidFill>
                <a:latin typeface="Calibri"/>
                <a:cs typeface="Calibri"/>
              </a:rPr>
              <a:t>s</a:t>
            </a:r>
            <a:r>
              <a:rPr sz="1000" b="1" spc="-10" dirty="0">
                <a:solidFill>
                  <a:srgbClr val="171717"/>
                </a:solidFill>
                <a:latin typeface="Calibri"/>
                <a:cs typeface="Calibri"/>
              </a:rPr>
              <a:t>i</a:t>
            </a:r>
            <a:r>
              <a:rPr sz="1000" b="1" dirty="0">
                <a:solidFill>
                  <a:srgbClr val="171717"/>
                </a:solidFill>
                <a:latin typeface="Calibri"/>
                <a:cs typeface="Calibri"/>
              </a:rPr>
              <a:t>s</a:t>
            </a:r>
            <a:endParaRPr sz="1000">
              <a:latin typeface="Calibri"/>
              <a:cs typeface="Calibri"/>
            </a:endParaRPr>
          </a:p>
        </p:txBody>
      </p:sp>
      <p:sp>
        <p:nvSpPr>
          <p:cNvPr id="71" name="object 71"/>
          <p:cNvSpPr txBox="1"/>
          <p:nvPr/>
        </p:nvSpPr>
        <p:spPr>
          <a:xfrm>
            <a:off x="5903214" y="3564178"/>
            <a:ext cx="1126490" cy="781685"/>
          </a:xfrm>
          <a:prstGeom prst="rect">
            <a:avLst/>
          </a:prstGeom>
        </p:spPr>
        <p:txBody>
          <a:bodyPr vert="horz" wrap="square" lIns="0" tIns="43180" rIns="0" bIns="0" rtlCol="0">
            <a:spAutoFit/>
          </a:bodyPr>
          <a:lstStyle/>
          <a:p>
            <a:pPr marL="182880" indent="-170815">
              <a:lnSpc>
                <a:spcPct val="100000"/>
              </a:lnSpc>
              <a:spcBef>
                <a:spcPts val="340"/>
              </a:spcBef>
              <a:buClr>
                <a:srgbClr val="585858"/>
              </a:buClr>
              <a:buFont typeface="Wingdings"/>
              <a:buChar char=""/>
              <a:tabLst>
                <a:tab pos="183515" algn="l"/>
              </a:tabLst>
            </a:pPr>
            <a:r>
              <a:rPr sz="800" b="1" spc="5" dirty="0">
                <a:solidFill>
                  <a:srgbClr val="3A3838"/>
                </a:solidFill>
                <a:latin typeface="Calibri"/>
                <a:cs typeface="Calibri"/>
              </a:rPr>
              <a:t>Re</a:t>
            </a:r>
            <a:r>
              <a:rPr sz="800" b="1" dirty="0">
                <a:solidFill>
                  <a:srgbClr val="3A3838"/>
                </a:solidFill>
                <a:latin typeface="Calibri"/>
                <a:cs typeface="Calibri"/>
              </a:rPr>
              <a:t>c</a:t>
            </a:r>
            <a:r>
              <a:rPr sz="800" b="1" spc="5" dirty="0">
                <a:solidFill>
                  <a:srgbClr val="3A3838"/>
                </a:solidFill>
                <a:latin typeface="Calibri"/>
                <a:cs typeface="Calibri"/>
              </a:rPr>
              <a:t>e</a:t>
            </a:r>
            <a:r>
              <a:rPr sz="800" b="1" dirty="0">
                <a:solidFill>
                  <a:srgbClr val="3A3838"/>
                </a:solidFill>
                <a:latin typeface="Calibri"/>
                <a:cs typeface="Calibri"/>
              </a:rPr>
              <a:t>n</a:t>
            </a:r>
            <a:r>
              <a:rPr sz="800" b="1" spc="-5" dirty="0">
                <a:solidFill>
                  <a:srgbClr val="3A3838"/>
                </a:solidFill>
                <a:latin typeface="Calibri"/>
                <a:cs typeface="Calibri"/>
              </a:rPr>
              <a:t>t</a:t>
            </a:r>
            <a:r>
              <a:rPr sz="800" b="1" spc="-25" dirty="0">
                <a:solidFill>
                  <a:srgbClr val="3A3838"/>
                </a:solidFill>
                <a:latin typeface="Calibri"/>
                <a:cs typeface="Calibri"/>
              </a:rPr>
              <a:t> </a:t>
            </a:r>
            <a:r>
              <a:rPr sz="800" b="1" dirty="0">
                <a:solidFill>
                  <a:srgbClr val="3A3838"/>
                </a:solidFill>
                <a:latin typeface="Calibri"/>
                <a:cs typeface="Calibri"/>
              </a:rPr>
              <a:t>D</a:t>
            </a:r>
            <a:r>
              <a:rPr sz="800" b="1" spc="5" dirty="0">
                <a:solidFill>
                  <a:srgbClr val="3A3838"/>
                </a:solidFill>
                <a:latin typeface="Calibri"/>
                <a:cs typeface="Calibri"/>
              </a:rPr>
              <a:t>eve</a:t>
            </a:r>
            <a:r>
              <a:rPr sz="800" b="1" spc="-10" dirty="0">
                <a:solidFill>
                  <a:srgbClr val="3A3838"/>
                </a:solidFill>
                <a:latin typeface="Calibri"/>
                <a:cs typeface="Calibri"/>
              </a:rPr>
              <a:t>l</a:t>
            </a:r>
            <a:r>
              <a:rPr sz="800" b="1" dirty="0">
                <a:solidFill>
                  <a:srgbClr val="3A3838"/>
                </a:solidFill>
                <a:latin typeface="Calibri"/>
                <a:cs typeface="Calibri"/>
              </a:rPr>
              <a:t>opm</a:t>
            </a:r>
            <a:r>
              <a:rPr sz="800" b="1" spc="5" dirty="0">
                <a:solidFill>
                  <a:srgbClr val="3A3838"/>
                </a:solidFill>
                <a:latin typeface="Calibri"/>
                <a:cs typeface="Calibri"/>
              </a:rPr>
              <a:t>e</a:t>
            </a:r>
            <a:r>
              <a:rPr sz="800" b="1" dirty="0">
                <a:solidFill>
                  <a:srgbClr val="3A3838"/>
                </a:solidFill>
                <a:latin typeface="Calibri"/>
                <a:cs typeface="Calibri"/>
              </a:rPr>
              <a:t>n</a:t>
            </a:r>
            <a:r>
              <a:rPr sz="800" b="1" spc="-15" dirty="0">
                <a:solidFill>
                  <a:srgbClr val="3A3838"/>
                </a:solidFill>
                <a:latin typeface="Calibri"/>
                <a:cs typeface="Calibri"/>
              </a:rPr>
              <a:t>t</a:t>
            </a:r>
            <a:r>
              <a:rPr sz="800" b="1" spc="-5" dirty="0">
                <a:solidFill>
                  <a:srgbClr val="3A3838"/>
                </a:solidFill>
                <a:latin typeface="Calibri"/>
                <a:cs typeface="Calibri"/>
              </a:rPr>
              <a:t>s</a:t>
            </a:r>
            <a:endParaRPr sz="800">
              <a:latin typeface="Calibri"/>
              <a:cs typeface="Calibri"/>
            </a:endParaRPr>
          </a:p>
          <a:p>
            <a:pPr marL="182880" indent="-170815">
              <a:lnSpc>
                <a:spcPct val="100000"/>
              </a:lnSpc>
              <a:spcBef>
                <a:spcPts val="240"/>
              </a:spcBef>
              <a:buClr>
                <a:srgbClr val="585858"/>
              </a:buClr>
              <a:buFont typeface="Wingdings"/>
              <a:buChar char=""/>
              <a:tabLst>
                <a:tab pos="183515" algn="l"/>
              </a:tabLst>
            </a:pPr>
            <a:r>
              <a:rPr sz="800" b="1" spc="-5" dirty="0">
                <a:solidFill>
                  <a:srgbClr val="3A3838"/>
                </a:solidFill>
                <a:latin typeface="Calibri"/>
                <a:cs typeface="Calibri"/>
              </a:rPr>
              <a:t>Market</a:t>
            </a:r>
            <a:r>
              <a:rPr sz="800" b="1" spc="-25" dirty="0">
                <a:solidFill>
                  <a:srgbClr val="3A3838"/>
                </a:solidFill>
                <a:latin typeface="Calibri"/>
                <a:cs typeface="Calibri"/>
              </a:rPr>
              <a:t> </a:t>
            </a:r>
            <a:r>
              <a:rPr sz="800" b="1" spc="-5" dirty="0">
                <a:solidFill>
                  <a:srgbClr val="3A3838"/>
                </a:solidFill>
                <a:latin typeface="Calibri"/>
                <a:cs typeface="Calibri"/>
              </a:rPr>
              <a:t>Changing</a:t>
            </a:r>
            <a:endParaRPr sz="800">
              <a:latin typeface="Calibri"/>
              <a:cs typeface="Calibri"/>
            </a:endParaRPr>
          </a:p>
          <a:p>
            <a:pPr marL="182880">
              <a:lnSpc>
                <a:spcPct val="100000"/>
              </a:lnSpc>
              <a:spcBef>
                <a:spcPts val="190"/>
              </a:spcBef>
            </a:pPr>
            <a:r>
              <a:rPr sz="800" b="1" spc="-5" dirty="0">
                <a:solidFill>
                  <a:srgbClr val="3A3838"/>
                </a:solidFill>
                <a:latin typeface="Calibri"/>
                <a:cs typeface="Calibri"/>
              </a:rPr>
              <a:t>Aspects/Dynamics</a:t>
            </a:r>
            <a:endParaRPr sz="800">
              <a:latin typeface="Calibri"/>
              <a:cs typeface="Calibri"/>
            </a:endParaRPr>
          </a:p>
          <a:p>
            <a:pPr marL="182880" indent="-170815">
              <a:lnSpc>
                <a:spcPct val="100000"/>
              </a:lnSpc>
              <a:spcBef>
                <a:spcPts val="245"/>
              </a:spcBef>
              <a:buClr>
                <a:srgbClr val="585858"/>
              </a:buClr>
              <a:buFont typeface="Wingdings"/>
              <a:buChar char=""/>
              <a:tabLst>
                <a:tab pos="183515" algn="l"/>
              </a:tabLst>
            </a:pPr>
            <a:r>
              <a:rPr sz="800" b="1" spc="-15" dirty="0">
                <a:solidFill>
                  <a:srgbClr val="3A3838"/>
                </a:solidFill>
                <a:latin typeface="Calibri"/>
                <a:cs typeface="Calibri"/>
              </a:rPr>
              <a:t>G</a:t>
            </a:r>
            <a:r>
              <a:rPr sz="800" b="1" dirty="0">
                <a:solidFill>
                  <a:srgbClr val="3A3838"/>
                </a:solidFill>
                <a:latin typeface="Calibri"/>
                <a:cs typeface="Calibri"/>
              </a:rPr>
              <a:t>o</a:t>
            </a:r>
            <a:r>
              <a:rPr sz="800" b="1" spc="5" dirty="0">
                <a:solidFill>
                  <a:srgbClr val="3A3838"/>
                </a:solidFill>
                <a:latin typeface="Calibri"/>
                <a:cs typeface="Calibri"/>
              </a:rPr>
              <a:t>ve</a:t>
            </a:r>
            <a:r>
              <a:rPr sz="800" b="1" dirty="0">
                <a:solidFill>
                  <a:srgbClr val="3A3838"/>
                </a:solidFill>
                <a:latin typeface="Calibri"/>
                <a:cs typeface="Calibri"/>
              </a:rPr>
              <a:t>rnm</a:t>
            </a:r>
            <a:r>
              <a:rPr sz="800" b="1" spc="5" dirty="0">
                <a:solidFill>
                  <a:srgbClr val="3A3838"/>
                </a:solidFill>
                <a:latin typeface="Calibri"/>
                <a:cs typeface="Calibri"/>
              </a:rPr>
              <a:t>e</a:t>
            </a:r>
            <a:r>
              <a:rPr sz="800" b="1" dirty="0">
                <a:solidFill>
                  <a:srgbClr val="3A3838"/>
                </a:solidFill>
                <a:latin typeface="Calibri"/>
                <a:cs typeface="Calibri"/>
              </a:rPr>
              <a:t>n</a:t>
            </a:r>
            <a:r>
              <a:rPr sz="800" b="1" spc="-5" dirty="0">
                <a:solidFill>
                  <a:srgbClr val="3A3838"/>
                </a:solidFill>
                <a:latin typeface="Calibri"/>
                <a:cs typeface="Calibri"/>
              </a:rPr>
              <a:t>t</a:t>
            </a:r>
            <a:r>
              <a:rPr sz="800" b="1" spc="-50" dirty="0">
                <a:solidFill>
                  <a:srgbClr val="3A3838"/>
                </a:solidFill>
                <a:latin typeface="Calibri"/>
                <a:cs typeface="Calibri"/>
              </a:rPr>
              <a:t> </a:t>
            </a:r>
            <a:r>
              <a:rPr sz="800" b="1" spc="5" dirty="0">
                <a:solidFill>
                  <a:srgbClr val="3A3838"/>
                </a:solidFill>
                <a:latin typeface="Calibri"/>
                <a:cs typeface="Calibri"/>
              </a:rPr>
              <a:t>P</a:t>
            </a:r>
            <a:r>
              <a:rPr sz="800" b="1" dirty="0">
                <a:solidFill>
                  <a:srgbClr val="3A3838"/>
                </a:solidFill>
                <a:latin typeface="Calibri"/>
                <a:cs typeface="Calibri"/>
              </a:rPr>
              <a:t>o</a:t>
            </a:r>
            <a:r>
              <a:rPr sz="800" b="1" spc="-10" dirty="0">
                <a:solidFill>
                  <a:srgbClr val="3A3838"/>
                </a:solidFill>
                <a:latin typeface="Calibri"/>
                <a:cs typeface="Calibri"/>
              </a:rPr>
              <a:t>li</a:t>
            </a:r>
            <a:r>
              <a:rPr sz="800" b="1" dirty="0">
                <a:solidFill>
                  <a:srgbClr val="3A3838"/>
                </a:solidFill>
                <a:latin typeface="Calibri"/>
                <a:cs typeface="Calibri"/>
              </a:rPr>
              <a:t>c</a:t>
            </a:r>
            <a:r>
              <a:rPr sz="800" b="1" spc="-10" dirty="0">
                <a:solidFill>
                  <a:srgbClr val="3A3838"/>
                </a:solidFill>
                <a:latin typeface="Calibri"/>
                <a:cs typeface="Calibri"/>
              </a:rPr>
              <a:t>i</a:t>
            </a:r>
            <a:r>
              <a:rPr sz="800" b="1" spc="5" dirty="0">
                <a:solidFill>
                  <a:srgbClr val="3A3838"/>
                </a:solidFill>
                <a:latin typeface="Calibri"/>
                <a:cs typeface="Calibri"/>
              </a:rPr>
              <a:t>e</a:t>
            </a:r>
            <a:r>
              <a:rPr sz="800" b="1" spc="-5" dirty="0">
                <a:solidFill>
                  <a:srgbClr val="3A3838"/>
                </a:solidFill>
                <a:latin typeface="Calibri"/>
                <a:cs typeface="Calibri"/>
              </a:rPr>
              <a:t>s</a:t>
            </a:r>
            <a:endParaRPr sz="800">
              <a:latin typeface="Calibri"/>
              <a:cs typeface="Calibri"/>
            </a:endParaRPr>
          </a:p>
          <a:p>
            <a:pPr marL="182880" indent="-170815">
              <a:lnSpc>
                <a:spcPct val="100000"/>
              </a:lnSpc>
              <a:spcBef>
                <a:spcPts val="240"/>
              </a:spcBef>
              <a:buClr>
                <a:srgbClr val="585858"/>
              </a:buClr>
              <a:buFont typeface="Wingdings"/>
              <a:buChar char=""/>
              <a:tabLst>
                <a:tab pos="183515" algn="l"/>
              </a:tabLst>
            </a:pPr>
            <a:r>
              <a:rPr sz="800" b="1" spc="-5" dirty="0">
                <a:solidFill>
                  <a:srgbClr val="3A3838"/>
                </a:solidFill>
                <a:latin typeface="Calibri"/>
                <a:cs typeface="Calibri"/>
              </a:rPr>
              <a:t>Conclusion</a:t>
            </a:r>
            <a:endParaRPr sz="800">
              <a:latin typeface="Calibri"/>
              <a:cs typeface="Calibri"/>
            </a:endParaRPr>
          </a:p>
        </p:txBody>
      </p:sp>
      <p:sp>
        <p:nvSpPr>
          <p:cNvPr id="72" name="object 72"/>
          <p:cNvSpPr txBox="1"/>
          <p:nvPr/>
        </p:nvSpPr>
        <p:spPr>
          <a:xfrm>
            <a:off x="7564881" y="3588308"/>
            <a:ext cx="1024890" cy="330835"/>
          </a:xfrm>
          <a:prstGeom prst="rect">
            <a:avLst/>
          </a:prstGeom>
        </p:spPr>
        <p:txBody>
          <a:bodyPr vert="horz" wrap="square" lIns="0" tIns="43180" rIns="0" bIns="0" rtlCol="0">
            <a:spAutoFit/>
          </a:bodyPr>
          <a:lstStyle/>
          <a:p>
            <a:pPr marL="182880" indent="-170815">
              <a:lnSpc>
                <a:spcPct val="100000"/>
              </a:lnSpc>
              <a:spcBef>
                <a:spcPts val="340"/>
              </a:spcBef>
              <a:buClr>
                <a:srgbClr val="585858"/>
              </a:buClr>
              <a:buFont typeface="Wingdings"/>
              <a:buChar char=""/>
              <a:tabLst>
                <a:tab pos="183515" algn="l"/>
              </a:tabLst>
            </a:pPr>
            <a:r>
              <a:rPr sz="800" b="1" spc="-5" dirty="0">
                <a:solidFill>
                  <a:srgbClr val="3A3838"/>
                </a:solidFill>
                <a:latin typeface="Calibri"/>
                <a:cs typeface="Calibri"/>
              </a:rPr>
              <a:t>Market</a:t>
            </a:r>
            <a:r>
              <a:rPr sz="800" b="1" spc="-35" dirty="0">
                <a:solidFill>
                  <a:srgbClr val="3A3838"/>
                </a:solidFill>
                <a:latin typeface="Calibri"/>
                <a:cs typeface="Calibri"/>
              </a:rPr>
              <a:t> </a:t>
            </a:r>
            <a:r>
              <a:rPr sz="800" b="1" spc="-10" dirty="0">
                <a:solidFill>
                  <a:srgbClr val="3A3838"/>
                </a:solidFill>
                <a:latin typeface="Calibri"/>
                <a:cs typeface="Calibri"/>
              </a:rPr>
              <a:t>Participants</a:t>
            </a:r>
            <a:endParaRPr sz="800">
              <a:latin typeface="Calibri"/>
              <a:cs typeface="Calibri"/>
            </a:endParaRPr>
          </a:p>
          <a:p>
            <a:pPr marL="182880" indent="-170815">
              <a:lnSpc>
                <a:spcPct val="100000"/>
              </a:lnSpc>
              <a:spcBef>
                <a:spcPts val="245"/>
              </a:spcBef>
              <a:buClr>
                <a:srgbClr val="585858"/>
              </a:buClr>
              <a:buFont typeface="Wingdings"/>
              <a:buChar char=""/>
              <a:tabLst>
                <a:tab pos="183515" algn="l"/>
              </a:tabLst>
            </a:pPr>
            <a:r>
              <a:rPr sz="800" b="1" spc="-5" dirty="0">
                <a:solidFill>
                  <a:srgbClr val="3A3838"/>
                </a:solidFill>
                <a:latin typeface="Calibri"/>
                <a:cs typeface="Calibri"/>
              </a:rPr>
              <a:t>Key</a:t>
            </a:r>
            <a:r>
              <a:rPr sz="800" b="1" spc="-40" dirty="0">
                <a:solidFill>
                  <a:srgbClr val="3A3838"/>
                </a:solidFill>
                <a:latin typeface="Calibri"/>
                <a:cs typeface="Calibri"/>
              </a:rPr>
              <a:t> </a:t>
            </a:r>
            <a:r>
              <a:rPr sz="800" b="1" spc="-5" dirty="0">
                <a:solidFill>
                  <a:srgbClr val="3A3838"/>
                </a:solidFill>
                <a:latin typeface="Calibri"/>
                <a:cs typeface="Calibri"/>
              </a:rPr>
              <a:t>Strengths</a:t>
            </a:r>
            <a:endParaRPr sz="800">
              <a:latin typeface="Calibri"/>
              <a:cs typeface="Calibri"/>
            </a:endParaRPr>
          </a:p>
        </p:txBody>
      </p:sp>
      <p:grpSp>
        <p:nvGrpSpPr>
          <p:cNvPr id="73" name="object 73"/>
          <p:cNvGrpSpPr/>
          <p:nvPr/>
        </p:nvGrpSpPr>
        <p:grpSpPr>
          <a:xfrm>
            <a:off x="2741652" y="5183012"/>
            <a:ext cx="1296670" cy="511809"/>
            <a:chOff x="2741652" y="5183012"/>
            <a:chExt cx="1296670" cy="511809"/>
          </a:xfrm>
        </p:grpSpPr>
        <p:pic>
          <p:nvPicPr>
            <p:cNvPr id="74" name="object 74"/>
            <p:cNvPicPr/>
            <p:nvPr/>
          </p:nvPicPr>
          <p:blipFill>
            <a:blip r:embed="rId9" cstate="print"/>
            <a:stretch>
              <a:fillRect/>
            </a:stretch>
          </p:blipFill>
          <p:spPr>
            <a:xfrm>
              <a:off x="2741652" y="5183012"/>
              <a:ext cx="1296209" cy="494748"/>
            </a:xfrm>
            <a:prstGeom prst="rect">
              <a:avLst/>
            </a:prstGeom>
          </p:spPr>
        </p:pic>
        <p:pic>
          <p:nvPicPr>
            <p:cNvPr id="75" name="object 75"/>
            <p:cNvPicPr/>
            <p:nvPr/>
          </p:nvPicPr>
          <p:blipFill>
            <a:blip r:embed="rId10" cstate="print"/>
            <a:stretch>
              <a:fillRect/>
            </a:stretch>
          </p:blipFill>
          <p:spPr>
            <a:xfrm>
              <a:off x="2770632" y="5187696"/>
              <a:ext cx="1171194" cy="506717"/>
            </a:xfrm>
            <a:prstGeom prst="rect">
              <a:avLst/>
            </a:prstGeom>
          </p:spPr>
        </p:pic>
      </p:grpSp>
      <p:sp>
        <p:nvSpPr>
          <p:cNvPr id="76" name="object 76"/>
          <p:cNvSpPr txBox="1"/>
          <p:nvPr/>
        </p:nvSpPr>
        <p:spPr>
          <a:xfrm>
            <a:off x="2755392" y="5251703"/>
            <a:ext cx="1216660" cy="370614"/>
          </a:xfrm>
          <a:prstGeom prst="rect">
            <a:avLst/>
          </a:prstGeom>
          <a:solidFill>
            <a:srgbClr val="FFFFFF"/>
          </a:solidFill>
        </p:spPr>
        <p:txBody>
          <a:bodyPr vert="horz" wrap="square" lIns="0" tIns="46990" rIns="0" bIns="0" rtlCol="0">
            <a:spAutoFit/>
          </a:bodyPr>
          <a:lstStyle/>
          <a:p>
            <a:pPr marL="263525" indent="-171450">
              <a:lnSpc>
                <a:spcPct val="100000"/>
              </a:lnSpc>
              <a:spcBef>
                <a:spcPts val="370"/>
              </a:spcBef>
              <a:buClr>
                <a:srgbClr val="00AFEF"/>
              </a:buClr>
              <a:buFont typeface="Wingdings"/>
              <a:buChar char=""/>
              <a:tabLst>
                <a:tab pos="264160" algn="l"/>
              </a:tabLst>
            </a:pPr>
            <a:r>
              <a:rPr sz="700" spc="-5" dirty="0">
                <a:latin typeface="Verdana"/>
                <a:cs typeface="Verdana"/>
              </a:rPr>
              <a:t>LinkedIn</a:t>
            </a:r>
            <a:endParaRPr sz="700" dirty="0">
              <a:latin typeface="Verdana"/>
              <a:cs typeface="Verdana"/>
            </a:endParaRPr>
          </a:p>
          <a:p>
            <a:pPr marL="263525" indent="-171450">
              <a:lnSpc>
                <a:spcPct val="100000"/>
              </a:lnSpc>
              <a:buClr>
                <a:srgbClr val="00AFEF"/>
              </a:buClr>
              <a:buFont typeface="Wingdings"/>
              <a:buChar char=""/>
              <a:tabLst>
                <a:tab pos="264160" algn="l"/>
              </a:tabLst>
            </a:pPr>
            <a:r>
              <a:rPr lang="en-IN" sz="700" spc="-10" dirty="0">
                <a:latin typeface="Verdana"/>
                <a:cs typeface="Verdana"/>
              </a:rPr>
              <a:t>ChemAnalyst</a:t>
            </a:r>
            <a:endParaRPr sz="700" dirty="0">
              <a:latin typeface="Verdana"/>
              <a:cs typeface="Verdana"/>
            </a:endParaRPr>
          </a:p>
          <a:p>
            <a:pPr marL="263525">
              <a:lnSpc>
                <a:spcPct val="100000"/>
              </a:lnSpc>
            </a:pPr>
            <a:r>
              <a:rPr sz="700" spc="-10" dirty="0">
                <a:latin typeface="Verdana"/>
                <a:cs typeface="Verdana"/>
              </a:rPr>
              <a:t>Internal</a:t>
            </a:r>
            <a:r>
              <a:rPr sz="700" dirty="0">
                <a:latin typeface="Verdana"/>
                <a:cs typeface="Verdana"/>
              </a:rPr>
              <a:t> </a:t>
            </a:r>
            <a:r>
              <a:rPr sz="700" spc="-15" dirty="0">
                <a:latin typeface="Verdana"/>
                <a:cs typeface="Verdana"/>
              </a:rPr>
              <a:t>Database</a:t>
            </a:r>
            <a:endParaRPr sz="700" dirty="0">
              <a:latin typeface="Verdana"/>
              <a:cs typeface="Verdana"/>
            </a:endParaRPr>
          </a:p>
        </p:txBody>
      </p:sp>
      <p:grpSp>
        <p:nvGrpSpPr>
          <p:cNvPr id="77" name="object 77"/>
          <p:cNvGrpSpPr/>
          <p:nvPr/>
        </p:nvGrpSpPr>
        <p:grpSpPr>
          <a:xfrm>
            <a:off x="5527526" y="5189194"/>
            <a:ext cx="1397000" cy="405130"/>
            <a:chOff x="5527526" y="5189194"/>
            <a:chExt cx="1397000" cy="405130"/>
          </a:xfrm>
        </p:grpSpPr>
        <p:pic>
          <p:nvPicPr>
            <p:cNvPr id="78" name="object 78"/>
            <p:cNvPicPr/>
            <p:nvPr/>
          </p:nvPicPr>
          <p:blipFill>
            <a:blip r:embed="rId11" cstate="print"/>
            <a:stretch>
              <a:fillRect/>
            </a:stretch>
          </p:blipFill>
          <p:spPr>
            <a:xfrm>
              <a:off x="5527526" y="5189194"/>
              <a:ext cx="1396789" cy="387896"/>
            </a:xfrm>
            <a:prstGeom prst="rect">
              <a:avLst/>
            </a:prstGeom>
          </p:spPr>
        </p:pic>
        <p:pic>
          <p:nvPicPr>
            <p:cNvPr id="79" name="object 79"/>
            <p:cNvPicPr/>
            <p:nvPr/>
          </p:nvPicPr>
          <p:blipFill>
            <a:blip r:embed="rId12" cstate="print"/>
            <a:stretch>
              <a:fillRect/>
            </a:stretch>
          </p:blipFill>
          <p:spPr>
            <a:xfrm>
              <a:off x="5556504" y="5193792"/>
              <a:ext cx="741426" cy="400050"/>
            </a:xfrm>
            <a:prstGeom prst="rect">
              <a:avLst/>
            </a:prstGeom>
          </p:spPr>
        </p:pic>
      </p:grpSp>
      <p:sp>
        <p:nvSpPr>
          <p:cNvPr id="80" name="object 80"/>
          <p:cNvSpPr txBox="1"/>
          <p:nvPr/>
        </p:nvSpPr>
        <p:spPr>
          <a:xfrm>
            <a:off x="5541264" y="5257800"/>
            <a:ext cx="1316990" cy="307975"/>
          </a:xfrm>
          <a:prstGeom prst="rect">
            <a:avLst/>
          </a:prstGeom>
          <a:solidFill>
            <a:srgbClr val="FFFFFF"/>
          </a:solidFill>
        </p:spPr>
        <p:txBody>
          <a:bodyPr vert="horz" wrap="square" lIns="0" tIns="46355" rIns="0" bIns="0" rtlCol="0">
            <a:spAutoFit/>
          </a:bodyPr>
          <a:lstStyle/>
          <a:p>
            <a:pPr marL="264160" indent="-171450">
              <a:lnSpc>
                <a:spcPct val="100000"/>
              </a:lnSpc>
              <a:spcBef>
                <a:spcPts val="365"/>
              </a:spcBef>
              <a:buClr>
                <a:srgbClr val="00AFEF"/>
              </a:buClr>
              <a:buFont typeface="Wingdings"/>
              <a:buChar char=""/>
              <a:tabLst>
                <a:tab pos="264795" algn="l"/>
              </a:tabLst>
            </a:pPr>
            <a:r>
              <a:rPr sz="700" spc="-5" dirty="0">
                <a:latin typeface="Verdana"/>
                <a:cs typeface="Verdana"/>
              </a:rPr>
              <a:t>Factiva</a:t>
            </a:r>
            <a:endParaRPr sz="700">
              <a:latin typeface="Verdana"/>
              <a:cs typeface="Verdana"/>
            </a:endParaRPr>
          </a:p>
          <a:p>
            <a:pPr marL="264160" indent="-171450">
              <a:lnSpc>
                <a:spcPct val="100000"/>
              </a:lnSpc>
              <a:buClr>
                <a:srgbClr val="00AFEF"/>
              </a:buClr>
              <a:buFont typeface="Wingdings"/>
              <a:buChar char=""/>
              <a:tabLst>
                <a:tab pos="264795" algn="l"/>
              </a:tabLst>
            </a:pPr>
            <a:r>
              <a:rPr sz="700" spc="-5" dirty="0">
                <a:latin typeface="Verdana"/>
                <a:cs typeface="Verdana"/>
              </a:rPr>
              <a:t>Hoovers</a:t>
            </a:r>
            <a:endParaRPr sz="700">
              <a:latin typeface="Verdana"/>
              <a:cs typeface="Verdana"/>
            </a:endParaRPr>
          </a:p>
        </p:txBody>
      </p:sp>
      <p:grpSp>
        <p:nvGrpSpPr>
          <p:cNvPr id="81" name="object 81"/>
          <p:cNvGrpSpPr/>
          <p:nvPr/>
        </p:nvGrpSpPr>
        <p:grpSpPr>
          <a:xfrm>
            <a:off x="5527526" y="4814296"/>
            <a:ext cx="1397000" cy="322580"/>
            <a:chOff x="5527526" y="4814296"/>
            <a:chExt cx="1397000" cy="322580"/>
          </a:xfrm>
        </p:grpSpPr>
        <p:pic>
          <p:nvPicPr>
            <p:cNvPr id="82" name="object 82"/>
            <p:cNvPicPr/>
            <p:nvPr/>
          </p:nvPicPr>
          <p:blipFill>
            <a:blip r:embed="rId13" cstate="print"/>
            <a:stretch>
              <a:fillRect/>
            </a:stretch>
          </p:blipFill>
          <p:spPr>
            <a:xfrm>
              <a:off x="5527526" y="4814296"/>
              <a:ext cx="1396789" cy="296470"/>
            </a:xfrm>
            <a:prstGeom prst="rect">
              <a:avLst/>
            </a:prstGeom>
          </p:spPr>
        </p:pic>
        <p:pic>
          <p:nvPicPr>
            <p:cNvPr id="83" name="object 83"/>
            <p:cNvPicPr/>
            <p:nvPr/>
          </p:nvPicPr>
          <p:blipFill>
            <a:blip r:embed="rId14" cstate="print"/>
            <a:stretch>
              <a:fillRect/>
            </a:stretch>
          </p:blipFill>
          <p:spPr>
            <a:xfrm>
              <a:off x="5745480" y="4815827"/>
              <a:ext cx="960881" cy="320814"/>
            </a:xfrm>
            <a:prstGeom prst="rect">
              <a:avLst/>
            </a:prstGeom>
          </p:spPr>
        </p:pic>
      </p:grpSp>
      <p:sp>
        <p:nvSpPr>
          <p:cNvPr id="84" name="object 84"/>
          <p:cNvSpPr txBox="1"/>
          <p:nvPr/>
        </p:nvSpPr>
        <p:spPr>
          <a:xfrm>
            <a:off x="5541264" y="4882896"/>
            <a:ext cx="1316990" cy="216535"/>
          </a:xfrm>
          <a:prstGeom prst="rect">
            <a:avLst/>
          </a:prstGeom>
          <a:solidFill>
            <a:srgbClr val="A9D18E"/>
          </a:solidFill>
        </p:spPr>
        <p:txBody>
          <a:bodyPr vert="horz" wrap="square" lIns="0" tIns="47625" rIns="0" bIns="0" rtlCol="0">
            <a:spAutoFit/>
          </a:bodyPr>
          <a:lstStyle/>
          <a:p>
            <a:pPr marL="295275">
              <a:lnSpc>
                <a:spcPct val="100000"/>
              </a:lnSpc>
              <a:spcBef>
                <a:spcPts val="375"/>
              </a:spcBef>
            </a:pPr>
            <a:r>
              <a:rPr sz="800" b="1" spc="-10" dirty="0">
                <a:latin typeface="Verdana"/>
                <a:cs typeface="Verdana"/>
              </a:rPr>
              <a:t>Paid Sources</a:t>
            </a:r>
            <a:endParaRPr sz="800">
              <a:latin typeface="Verdana"/>
              <a:cs typeface="Verdana"/>
            </a:endParaRPr>
          </a:p>
        </p:txBody>
      </p:sp>
      <p:grpSp>
        <p:nvGrpSpPr>
          <p:cNvPr id="85" name="object 85"/>
          <p:cNvGrpSpPr/>
          <p:nvPr/>
        </p:nvGrpSpPr>
        <p:grpSpPr>
          <a:xfrm>
            <a:off x="4082774" y="5183097"/>
            <a:ext cx="1424305" cy="1155065"/>
            <a:chOff x="4082774" y="5183097"/>
            <a:chExt cx="1424305" cy="1155065"/>
          </a:xfrm>
        </p:grpSpPr>
        <p:pic>
          <p:nvPicPr>
            <p:cNvPr id="86" name="object 86"/>
            <p:cNvPicPr/>
            <p:nvPr/>
          </p:nvPicPr>
          <p:blipFill>
            <a:blip r:embed="rId15" cstate="print"/>
            <a:stretch>
              <a:fillRect/>
            </a:stretch>
          </p:blipFill>
          <p:spPr>
            <a:xfrm>
              <a:off x="4082774" y="5183097"/>
              <a:ext cx="1424221" cy="1140767"/>
            </a:xfrm>
            <a:prstGeom prst="rect">
              <a:avLst/>
            </a:prstGeom>
          </p:spPr>
        </p:pic>
        <p:pic>
          <p:nvPicPr>
            <p:cNvPr id="87" name="object 87"/>
            <p:cNvPicPr/>
            <p:nvPr/>
          </p:nvPicPr>
          <p:blipFill>
            <a:blip r:embed="rId16" cstate="print"/>
            <a:stretch>
              <a:fillRect/>
            </a:stretch>
          </p:blipFill>
          <p:spPr>
            <a:xfrm>
              <a:off x="4111752" y="5190743"/>
              <a:ext cx="1229105" cy="1146810"/>
            </a:xfrm>
            <a:prstGeom prst="rect">
              <a:avLst/>
            </a:prstGeom>
          </p:spPr>
        </p:pic>
        <p:sp>
          <p:nvSpPr>
            <p:cNvPr id="88" name="object 88"/>
            <p:cNvSpPr/>
            <p:nvPr/>
          </p:nvSpPr>
          <p:spPr>
            <a:xfrm>
              <a:off x="4096512" y="5251703"/>
              <a:ext cx="1344295" cy="1061085"/>
            </a:xfrm>
            <a:custGeom>
              <a:avLst/>
              <a:gdLst/>
              <a:ahLst/>
              <a:cxnLst/>
              <a:rect l="l" t="t" r="r" b="b"/>
              <a:pathLst>
                <a:path w="1344295" h="1061085">
                  <a:moveTo>
                    <a:pt x="1344167" y="0"/>
                  </a:moveTo>
                  <a:lnTo>
                    <a:pt x="0" y="0"/>
                  </a:lnTo>
                  <a:lnTo>
                    <a:pt x="0" y="1060704"/>
                  </a:lnTo>
                  <a:lnTo>
                    <a:pt x="1344167" y="1060704"/>
                  </a:lnTo>
                  <a:lnTo>
                    <a:pt x="1344167" y="0"/>
                  </a:lnTo>
                  <a:close/>
                </a:path>
              </a:pathLst>
            </a:custGeom>
            <a:solidFill>
              <a:srgbClr val="FFFFFF"/>
            </a:solidFill>
          </p:spPr>
          <p:txBody>
            <a:bodyPr wrap="square" lIns="0" tIns="0" rIns="0" bIns="0" rtlCol="0"/>
            <a:lstStyle/>
            <a:p>
              <a:endParaRPr/>
            </a:p>
          </p:txBody>
        </p:sp>
      </p:grpSp>
      <p:sp>
        <p:nvSpPr>
          <p:cNvPr id="89" name="object 89"/>
          <p:cNvSpPr txBox="1"/>
          <p:nvPr/>
        </p:nvSpPr>
        <p:spPr>
          <a:xfrm>
            <a:off x="4096511" y="5251703"/>
            <a:ext cx="1344295" cy="1061085"/>
          </a:xfrm>
          <a:prstGeom prst="rect">
            <a:avLst/>
          </a:prstGeom>
        </p:spPr>
        <p:txBody>
          <a:bodyPr vert="horz" wrap="square" lIns="0" tIns="47625" rIns="0" bIns="0" rtlCol="0">
            <a:spAutoFit/>
          </a:bodyPr>
          <a:lstStyle/>
          <a:p>
            <a:pPr marL="262255" indent="-170815">
              <a:lnSpc>
                <a:spcPct val="100000"/>
              </a:lnSpc>
              <a:spcBef>
                <a:spcPts val="375"/>
              </a:spcBef>
              <a:buClr>
                <a:srgbClr val="00AFEF"/>
              </a:buClr>
              <a:buFont typeface="Wingdings"/>
              <a:buChar char=""/>
              <a:tabLst>
                <a:tab pos="262890" algn="l"/>
              </a:tabLst>
            </a:pPr>
            <a:r>
              <a:rPr sz="700" spc="-10" dirty="0">
                <a:latin typeface="Verdana"/>
                <a:cs typeface="Verdana"/>
              </a:rPr>
              <a:t>Company</a:t>
            </a:r>
            <a:r>
              <a:rPr sz="700" spc="-5" dirty="0">
                <a:latin typeface="Verdana"/>
                <a:cs typeface="Verdana"/>
              </a:rPr>
              <a:t> Websites</a:t>
            </a:r>
            <a:endParaRPr sz="700">
              <a:latin typeface="Verdana"/>
              <a:cs typeface="Verdana"/>
            </a:endParaRPr>
          </a:p>
          <a:p>
            <a:pPr marL="262255" marR="320675" indent="-170815">
              <a:lnSpc>
                <a:spcPct val="100000"/>
              </a:lnSpc>
              <a:spcBef>
                <a:spcPts val="5"/>
              </a:spcBef>
              <a:buClr>
                <a:srgbClr val="00AFEF"/>
              </a:buClr>
              <a:buFont typeface="Wingdings"/>
              <a:buChar char=""/>
              <a:tabLst>
                <a:tab pos="262890" algn="l"/>
              </a:tabLst>
            </a:pPr>
            <a:r>
              <a:rPr sz="700" spc="-10" dirty="0">
                <a:latin typeface="Verdana"/>
                <a:cs typeface="Verdana"/>
              </a:rPr>
              <a:t>Company Annual </a:t>
            </a:r>
            <a:r>
              <a:rPr sz="700" spc="-240" dirty="0">
                <a:latin typeface="Verdana"/>
                <a:cs typeface="Verdana"/>
              </a:rPr>
              <a:t> </a:t>
            </a:r>
            <a:r>
              <a:rPr sz="700" spc="-10" dirty="0">
                <a:latin typeface="Verdana"/>
                <a:cs typeface="Verdana"/>
              </a:rPr>
              <a:t>Reports</a:t>
            </a:r>
            <a:endParaRPr sz="700">
              <a:latin typeface="Verdana"/>
              <a:cs typeface="Verdana"/>
            </a:endParaRPr>
          </a:p>
          <a:p>
            <a:pPr marL="262255" indent="-170815">
              <a:lnSpc>
                <a:spcPct val="100000"/>
              </a:lnSpc>
              <a:buClr>
                <a:srgbClr val="00AFEF"/>
              </a:buClr>
              <a:buFont typeface="Wingdings"/>
              <a:buChar char=""/>
              <a:tabLst>
                <a:tab pos="262890" algn="l"/>
              </a:tabLst>
            </a:pPr>
            <a:r>
              <a:rPr sz="700" spc="-5" dirty="0">
                <a:latin typeface="Verdana"/>
                <a:cs typeface="Verdana"/>
              </a:rPr>
              <a:t>White</a:t>
            </a:r>
            <a:r>
              <a:rPr sz="700" spc="-30" dirty="0">
                <a:latin typeface="Verdana"/>
                <a:cs typeface="Verdana"/>
              </a:rPr>
              <a:t> </a:t>
            </a:r>
            <a:r>
              <a:rPr sz="700" spc="-15" dirty="0">
                <a:latin typeface="Verdana"/>
                <a:cs typeface="Verdana"/>
              </a:rPr>
              <a:t>Paper</a:t>
            </a:r>
            <a:r>
              <a:rPr sz="700" spc="35" dirty="0">
                <a:latin typeface="Verdana"/>
                <a:cs typeface="Verdana"/>
              </a:rPr>
              <a:t> </a:t>
            </a:r>
            <a:r>
              <a:rPr sz="700" spc="-10" dirty="0">
                <a:latin typeface="Verdana"/>
                <a:cs typeface="Verdana"/>
              </a:rPr>
              <a:t>Study</a:t>
            </a:r>
            <a:endParaRPr sz="700">
              <a:latin typeface="Verdana"/>
              <a:cs typeface="Verdana"/>
            </a:endParaRPr>
          </a:p>
          <a:p>
            <a:pPr marL="262255" indent="-170815">
              <a:lnSpc>
                <a:spcPct val="100000"/>
              </a:lnSpc>
              <a:buClr>
                <a:srgbClr val="00AFEF"/>
              </a:buClr>
              <a:buFont typeface="Wingdings"/>
              <a:buChar char=""/>
              <a:tabLst>
                <a:tab pos="262890" algn="l"/>
              </a:tabLst>
            </a:pPr>
            <a:r>
              <a:rPr sz="700" spc="-5" dirty="0">
                <a:latin typeface="Verdana"/>
                <a:cs typeface="Verdana"/>
              </a:rPr>
              <a:t>Financial</a:t>
            </a:r>
            <a:r>
              <a:rPr sz="700" spc="-45" dirty="0">
                <a:latin typeface="Verdana"/>
                <a:cs typeface="Verdana"/>
              </a:rPr>
              <a:t> </a:t>
            </a:r>
            <a:r>
              <a:rPr sz="700" spc="-10" dirty="0">
                <a:latin typeface="Verdana"/>
                <a:cs typeface="Verdana"/>
              </a:rPr>
              <a:t>Reports</a:t>
            </a:r>
            <a:endParaRPr sz="700">
              <a:latin typeface="Verdana"/>
              <a:cs typeface="Verdana"/>
            </a:endParaRPr>
          </a:p>
          <a:p>
            <a:pPr marL="262255" indent="-170815">
              <a:lnSpc>
                <a:spcPct val="100000"/>
              </a:lnSpc>
              <a:buClr>
                <a:srgbClr val="00AFEF"/>
              </a:buClr>
              <a:buFont typeface="Wingdings"/>
              <a:buChar char=""/>
              <a:tabLst>
                <a:tab pos="262890" algn="l"/>
              </a:tabLst>
            </a:pPr>
            <a:r>
              <a:rPr sz="700" spc="-10" dirty="0">
                <a:latin typeface="Verdana"/>
                <a:cs typeface="Verdana"/>
              </a:rPr>
              <a:t>Investor</a:t>
            </a:r>
            <a:endParaRPr sz="700">
              <a:latin typeface="Verdana"/>
              <a:cs typeface="Verdana"/>
            </a:endParaRPr>
          </a:p>
          <a:p>
            <a:pPr marL="262255">
              <a:lnSpc>
                <a:spcPct val="100000"/>
              </a:lnSpc>
            </a:pPr>
            <a:r>
              <a:rPr sz="700" spc="-10" dirty="0">
                <a:latin typeface="Verdana"/>
                <a:cs typeface="Verdana"/>
              </a:rPr>
              <a:t>Presentations</a:t>
            </a:r>
            <a:endParaRPr sz="700">
              <a:latin typeface="Verdana"/>
              <a:cs typeface="Verdana"/>
            </a:endParaRPr>
          </a:p>
          <a:p>
            <a:pPr marL="262255" indent="-170815">
              <a:lnSpc>
                <a:spcPct val="100000"/>
              </a:lnSpc>
              <a:buClr>
                <a:srgbClr val="00AFEF"/>
              </a:buClr>
              <a:buFont typeface="Wingdings"/>
              <a:buChar char=""/>
              <a:tabLst>
                <a:tab pos="262890" algn="l"/>
              </a:tabLst>
            </a:pPr>
            <a:r>
              <a:rPr sz="700" spc="-10" dirty="0">
                <a:latin typeface="Verdana"/>
                <a:cs typeface="Verdana"/>
              </a:rPr>
              <a:t>Regulatory</a:t>
            </a:r>
            <a:r>
              <a:rPr sz="700" spc="5" dirty="0">
                <a:latin typeface="Verdana"/>
                <a:cs typeface="Verdana"/>
              </a:rPr>
              <a:t> </a:t>
            </a:r>
            <a:r>
              <a:rPr sz="700" spc="-5" dirty="0">
                <a:latin typeface="Verdana"/>
                <a:cs typeface="Verdana"/>
              </a:rPr>
              <a:t>Body</a:t>
            </a:r>
            <a:endParaRPr sz="700">
              <a:latin typeface="Verdana"/>
              <a:cs typeface="Verdana"/>
            </a:endParaRPr>
          </a:p>
          <a:p>
            <a:pPr marL="262255" indent="-170815">
              <a:lnSpc>
                <a:spcPct val="100000"/>
              </a:lnSpc>
              <a:buClr>
                <a:srgbClr val="00AFEF"/>
              </a:buClr>
              <a:buFont typeface="Wingdings"/>
              <a:buChar char=""/>
              <a:tabLst>
                <a:tab pos="262890" algn="l"/>
              </a:tabLst>
            </a:pPr>
            <a:r>
              <a:rPr sz="700" spc="-5" dirty="0">
                <a:latin typeface="Verdana"/>
                <a:cs typeface="Verdana"/>
              </a:rPr>
              <a:t>A</a:t>
            </a:r>
            <a:r>
              <a:rPr sz="700" spc="-10" dirty="0">
                <a:latin typeface="Verdana"/>
                <a:cs typeface="Verdana"/>
              </a:rPr>
              <a:t>ss</a:t>
            </a:r>
            <a:r>
              <a:rPr sz="700" dirty="0">
                <a:latin typeface="Verdana"/>
                <a:cs typeface="Verdana"/>
              </a:rPr>
              <a:t>o</a:t>
            </a:r>
            <a:r>
              <a:rPr sz="700" spc="-10" dirty="0">
                <a:latin typeface="Verdana"/>
                <a:cs typeface="Verdana"/>
              </a:rPr>
              <a:t>c</a:t>
            </a:r>
            <a:r>
              <a:rPr sz="700" spc="15" dirty="0">
                <a:latin typeface="Verdana"/>
                <a:cs typeface="Verdana"/>
              </a:rPr>
              <a:t>i</a:t>
            </a:r>
            <a:r>
              <a:rPr sz="700" spc="-20" dirty="0">
                <a:latin typeface="Verdana"/>
                <a:cs typeface="Verdana"/>
              </a:rPr>
              <a:t>at</a:t>
            </a:r>
            <a:r>
              <a:rPr sz="700" spc="15" dirty="0">
                <a:latin typeface="Verdana"/>
                <a:cs typeface="Verdana"/>
              </a:rPr>
              <a:t>i</a:t>
            </a:r>
            <a:r>
              <a:rPr sz="700" dirty="0">
                <a:latin typeface="Verdana"/>
                <a:cs typeface="Verdana"/>
              </a:rPr>
              <a:t>o</a:t>
            </a:r>
            <a:r>
              <a:rPr sz="700" spc="-15" dirty="0">
                <a:latin typeface="Verdana"/>
                <a:cs typeface="Verdana"/>
              </a:rPr>
              <a:t>n</a:t>
            </a:r>
            <a:r>
              <a:rPr sz="700" spc="-10" dirty="0">
                <a:latin typeface="Verdana"/>
                <a:cs typeface="Verdana"/>
              </a:rPr>
              <a:t>s</a:t>
            </a:r>
            <a:r>
              <a:rPr sz="700" spc="-5" dirty="0">
                <a:latin typeface="Verdana"/>
                <a:cs typeface="Verdana"/>
              </a:rPr>
              <a:t>,</a:t>
            </a:r>
            <a:r>
              <a:rPr sz="700" spc="-45" dirty="0">
                <a:latin typeface="Verdana"/>
                <a:cs typeface="Verdana"/>
              </a:rPr>
              <a:t> </a:t>
            </a:r>
            <a:r>
              <a:rPr sz="700" spc="-15" dirty="0">
                <a:latin typeface="Verdana"/>
                <a:cs typeface="Verdana"/>
              </a:rPr>
              <a:t>e</a:t>
            </a:r>
            <a:r>
              <a:rPr sz="700" spc="-20" dirty="0">
                <a:latin typeface="Verdana"/>
                <a:cs typeface="Verdana"/>
              </a:rPr>
              <a:t>t</a:t>
            </a:r>
            <a:r>
              <a:rPr sz="700" spc="-10" dirty="0">
                <a:latin typeface="Verdana"/>
                <a:cs typeface="Verdana"/>
              </a:rPr>
              <a:t>c</a:t>
            </a:r>
            <a:r>
              <a:rPr sz="700" spc="-5" dirty="0">
                <a:latin typeface="Verdana"/>
                <a:cs typeface="Verdana"/>
              </a:rPr>
              <a:t>.</a:t>
            </a:r>
            <a:endParaRPr sz="700">
              <a:latin typeface="Verdana"/>
              <a:cs typeface="Verdana"/>
            </a:endParaRPr>
          </a:p>
        </p:txBody>
      </p:sp>
      <p:grpSp>
        <p:nvGrpSpPr>
          <p:cNvPr id="90" name="object 90"/>
          <p:cNvGrpSpPr/>
          <p:nvPr/>
        </p:nvGrpSpPr>
        <p:grpSpPr>
          <a:xfrm>
            <a:off x="4075176" y="4800600"/>
            <a:ext cx="1445895" cy="458470"/>
            <a:chOff x="4075176" y="4800600"/>
            <a:chExt cx="1445895" cy="458470"/>
          </a:xfrm>
        </p:grpSpPr>
        <p:pic>
          <p:nvPicPr>
            <p:cNvPr id="91" name="object 91"/>
            <p:cNvPicPr/>
            <p:nvPr/>
          </p:nvPicPr>
          <p:blipFill>
            <a:blip r:embed="rId17" cstate="print"/>
            <a:stretch>
              <a:fillRect/>
            </a:stretch>
          </p:blipFill>
          <p:spPr>
            <a:xfrm>
              <a:off x="4075176" y="4800600"/>
              <a:ext cx="1445514" cy="445769"/>
            </a:xfrm>
            <a:prstGeom prst="rect">
              <a:avLst/>
            </a:prstGeom>
          </p:spPr>
        </p:pic>
        <p:pic>
          <p:nvPicPr>
            <p:cNvPr id="92" name="object 92"/>
            <p:cNvPicPr/>
            <p:nvPr/>
          </p:nvPicPr>
          <p:blipFill>
            <a:blip r:embed="rId18" cstate="print"/>
            <a:stretch>
              <a:fillRect/>
            </a:stretch>
          </p:blipFill>
          <p:spPr>
            <a:xfrm>
              <a:off x="4389120" y="4815852"/>
              <a:ext cx="863346" cy="442709"/>
            </a:xfrm>
            <a:prstGeom prst="rect">
              <a:avLst/>
            </a:prstGeom>
          </p:spPr>
        </p:pic>
        <p:sp>
          <p:nvSpPr>
            <p:cNvPr id="93" name="object 93"/>
            <p:cNvSpPr/>
            <p:nvPr/>
          </p:nvSpPr>
          <p:spPr>
            <a:xfrm>
              <a:off x="4102608" y="4882896"/>
              <a:ext cx="1338580" cy="338455"/>
            </a:xfrm>
            <a:custGeom>
              <a:avLst/>
              <a:gdLst/>
              <a:ahLst/>
              <a:cxnLst/>
              <a:rect l="l" t="t" r="r" b="b"/>
              <a:pathLst>
                <a:path w="1338579" h="338454">
                  <a:moveTo>
                    <a:pt x="1338072" y="0"/>
                  </a:moveTo>
                  <a:lnTo>
                    <a:pt x="0" y="0"/>
                  </a:lnTo>
                  <a:lnTo>
                    <a:pt x="0" y="338327"/>
                  </a:lnTo>
                  <a:lnTo>
                    <a:pt x="1338072" y="338327"/>
                  </a:lnTo>
                  <a:lnTo>
                    <a:pt x="1338072" y="0"/>
                  </a:lnTo>
                  <a:close/>
                </a:path>
              </a:pathLst>
            </a:custGeom>
            <a:solidFill>
              <a:srgbClr val="F4B083"/>
            </a:solidFill>
          </p:spPr>
          <p:txBody>
            <a:bodyPr wrap="square" lIns="0" tIns="0" rIns="0" bIns="0" rtlCol="0"/>
            <a:lstStyle/>
            <a:p>
              <a:endParaRPr/>
            </a:p>
          </p:txBody>
        </p:sp>
      </p:grpSp>
      <p:sp>
        <p:nvSpPr>
          <p:cNvPr id="94" name="object 94"/>
          <p:cNvSpPr txBox="1"/>
          <p:nvPr/>
        </p:nvSpPr>
        <p:spPr>
          <a:xfrm>
            <a:off x="4096511" y="4882896"/>
            <a:ext cx="1344295" cy="368935"/>
          </a:xfrm>
          <a:prstGeom prst="rect">
            <a:avLst/>
          </a:prstGeom>
        </p:spPr>
        <p:txBody>
          <a:bodyPr vert="horz" wrap="square" lIns="0" tIns="47625" rIns="0" bIns="0" rtlCol="0">
            <a:spAutoFit/>
          </a:bodyPr>
          <a:lstStyle/>
          <a:p>
            <a:pPr marL="415290" marR="365125" indent="-33655">
              <a:lnSpc>
                <a:spcPct val="100000"/>
              </a:lnSpc>
              <a:spcBef>
                <a:spcPts val="375"/>
              </a:spcBef>
            </a:pPr>
            <a:r>
              <a:rPr sz="800" b="1" spc="-25" dirty="0">
                <a:latin typeface="Verdana"/>
                <a:cs typeface="Verdana"/>
              </a:rPr>
              <a:t>S</a:t>
            </a:r>
            <a:r>
              <a:rPr sz="800" b="1" spc="-10" dirty="0">
                <a:latin typeface="Verdana"/>
                <a:cs typeface="Verdana"/>
              </a:rPr>
              <a:t>e</a:t>
            </a:r>
            <a:r>
              <a:rPr sz="800" b="1" spc="-15" dirty="0">
                <a:latin typeface="Verdana"/>
                <a:cs typeface="Verdana"/>
              </a:rPr>
              <a:t>c</a:t>
            </a:r>
            <a:r>
              <a:rPr sz="800" b="1" spc="-5" dirty="0">
                <a:latin typeface="Verdana"/>
                <a:cs typeface="Verdana"/>
              </a:rPr>
              <a:t>o</a:t>
            </a:r>
            <a:r>
              <a:rPr sz="800" b="1" dirty="0">
                <a:latin typeface="Verdana"/>
                <a:cs typeface="Verdana"/>
              </a:rPr>
              <a:t>n</a:t>
            </a:r>
            <a:r>
              <a:rPr sz="800" b="1" spc="-15" dirty="0">
                <a:latin typeface="Verdana"/>
                <a:cs typeface="Verdana"/>
              </a:rPr>
              <a:t>dar</a:t>
            </a:r>
            <a:r>
              <a:rPr sz="800" b="1" spc="-5" dirty="0">
                <a:latin typeface="Verdana"/>
                <a:cs typeface="Verdana"/>
              </a:rPr>
              <a:t>y  </a:t>
            </a:r>
            <a:r>
              <a:rPr sz="800" b="1" spc="-10" dirty="0">
                <a:latin typeface="Verdana"/>
                <a:cs typeface="Verdana"/>
              </a:rPr>
              <a:t>Research</a:t>
            </a:r>
            <a:endParaRPr sz="800">
              <a:latin typeface="Verdana"/>
              <a:cs typeface="Verdana"/>
            </a:endParaRPr>
          </a:p>
        </p:txBody>
      </p:sp>
      <p:grpSp>
        <p:nvGrpSpPr>
          <p:cNvPr id="95" name="object 95"/>
          <p:cNvGrpSpPr/>
          <p:nvPr/>
        </p:nvGrpSpPr>
        <p:grpSpPr>
          <a:xfrm>
            <a:off x="2744700" y="4814296"/>
            <a:ext cx="1296670" cy="322580"/>
            <a:chOff x="2744700" y="4814296"/>
            <a:chExt cx="1296670" cy="322580"/>
          </a:xfrm>
        </p:grpSpPr>
        <p:pic>
          <p:nvPicPr>
            <p:cNvPr id="96" name="object 96"/>
            <p:cNvPicPr/>
            <p:nvPr/>
          </p:nvPicPr>
          <p:blipFill>
            <a:blip r:embed="rId19" cstate="print"/>
            <a:stretch>
              <a:fillRect/>
            </a:stretch>
          </p:blipFill>
          <p:spPr>
            <a:xfrm>
              <a:off x="2744700" y="4814296"/>
              <a:ext cx="1296209" cy="296470"/>
            </a:xfrm>
            <a:prstGeom prst="rect">
              <a:avLst/>
            </a:prstGeom>
          </p:spPr>
        </p:pic>
        <p:pic>
          <p:nvPicPr>
            <p:cNvPr id="97" name="object 97"/>
            <p:cNvPicPr/>
            <p:nvPr/>
          </p:nvPicPr>
          <p:blipFill>
            <a:blip r:embed="rId20" cstate="print"/>
            <a:stretch>
              <a:fillRect/>
            </a:stretch>
          </p:blipFill>
          <p:spPr>
            <a:xfrm>
              <a:off x="2773679" y="4815827"/>
              <a:ext cx="1238249" cy="320814"/>
            </a:xfrm>
            <a:prstGeom prst="rect">
              <a:avLst/>
            </a:prstGeom>
          </p:spPr>
        </p:pic>
      </p:grpSp>
      <p:sp>
        <p:nvSpPr>
          <p:cNvPr id="98" name="object 98"/>
          <p:cNvSpPr txBox="1"/>
          <p:nvPr/>
        </p:nvSpPr>
        <p:spPr>
          <a:xfrm>
            <a:off x="2758439" y="4882896"/>
            <a:ext cx="1216660" cy="216535"/>
          </a:xfrm>
          <a:prstGeom prst="rect">
            <a:avLst/>
          </a:prstGeom>
          <a:solidFill>
            <a:srgbClr val="FFD966"/>
          </a:solidFill>
        </p:spPr>
        <p:txBody>
          <a:bodyPr vert="horz" wrap="square" lIns="0" tIns="47625" rIns="0" bIns="0" rtlCol="0">
            <a:spAutoFit/>
          </a:bodyPr>
          <a:lstStyle/>
          <a:p>
            <a:pPr marL="105410">
              <a:lnSpc>
                <a:spcPct val="100000"/>
              </a:lnSpc>
              <a:spcBef>
                <a:spcPts val="375"/>
              </a:spcBef>
            </a:pPr>
            <a:r>
              <a:rPr sz="800" b="1" spc="-15" dirty="0">
                <a:latin typeface="Verdana"/>
                <a:cs typeface="Verdana"/>
              </a:rPr>
              <a:t>Primary</a:t>
            </a:r>
            <a:r>
              <a:rPr sz="800" b="1" spc="40" dirty="0">
                <a:latin typeface="Verdana"/>
                <a:cs typeface="Verdana"/>
              </a:rPr>
              <a:t> </a:t>
            </a:r>
            <a:r>
              <a:rPr sz="800" b="1" spc="-10" dirty="0">
                <a:latin typeface="Verdana"/>
                <a:cs typeface="Verdana"/>
              </a:rPr>
              <a:t>Research</a:t>
            </a:r>
            <a:endParaRPr sz="800">
              <a:latin typeface="Verdana"/>
              <a:cs typeface="Verdana"/>
            </a:endParaRPr>
          </a:p>
        </p:txBody>
      </p:sp>
      <p:sp>
        <p:nvSpPr>
          <p:cNvPr id="100" name="object 100"/>
          <p:cNvSpPr txBox="1"/>
          <p:nvPr/>
        </p:nvSpPr>
        <p:spPr>
          <a:xfrm flipH="1">
            <a:off x="8851010" y="6681899"/>
            <a:ext cx="506858" cy="143052"/>
          </a:xfrm>
          <a:prstGeom prst="rect">
            <a:avLst/>
          </a:prstGeom>
        </p:spPr>
        <p:txBody>
          <a:bodyPr vert="horz" wrap="square" lIns="0" tIns="0" rIns="0" bIns="0" rtlCol="0">
            <a:spAutoFit/>
          </a:bodyPr>
          <a:lstStyle/>
          <a:p>
            <a:pPr>
              <a:lnSpc>
                <a:spcPts val="1050"/>
              </a:lnSpc>
            </a:pPr>
            <a:r>
              <a:rPr sz="1100" b="1" spc="-10" dirty="0">
                <a:solidFill>
                  <a:schemeClr val="bg1"/>
                </a:solidFill>
                <a:latin typeface="Calibri"/>
                <a:cs typeface="Calibri"/>
              </a:rPr>
              <a:t>12</a:t>
            </a:r>
            <a:endParaRPr sz="1100" dirty="0">
              <a:solidFill>
                <a:schemeClr val="bg1"/>
              </a:solidFill>
              <a:latin typeface="Calibri"/>
              <a:cs typeface="Calibri"/>
            </a:endParaRPr>
          </a:p>
        </p:txBody>
      </p:sp>
      <p:sp>
        <p:nvSpPr>
          <p:cNvPr id="101" name="object 101"/>
          <p:cNvSpPr txBox="1">
            <a:spLocks noGrp="1"/>
          </p:cNvSpPr>
          <p:nvPr>
            <p:ph type="ftr" sz="quarter" idx="5"/>
          </p:nvPr>
        </p:nvSpPr>
        <p:spPr>
          <a:xfrm>
            <a:off x="168402" y="6719794"/>
            <a:ext cx="628650" cy="105157"/>
          </a:xfrm>
          <a:prstGeom prst="rect">
            <a:avLst/>
          </a:prstGeom>
        </p:spPr>
        <p:txBody>
          <a:bodyPr vert="horz" wrap="square" lIns="0" tIns="12700" rIns="0" bIns="0" rtlCol="0">
            <a:spAutoFit/>
          </a:bodyPr>
          <a:lstStyle/>
          <a:p>
            <a:pPr algn="ctr">
              <a:lnSpc>
                <a:spcPct val="100000"/>
              </a:lnSpc>
              <a:spcBef>
                <a:spcPts val="100"/>
              </a:spcBef>
            </a:pPr>
            <a:r>
              <a:rPr dirty="0"/>
              <a:t>©</a:t>
            </a:r>
            <a:r>
              <a:rPr spc="-50" dirty="0"/>
              <a:t> </a:t>
            </a:r>
            <a:r>
              <a:rPr lang="en-IN" spc="-5" dirty="0"/>
              <a:t>ChemAnalyst</a:t>
            </a:r>
            <a:endParaRPr spc="-5" dirty="0"/>
          </a:p>
        </p:txBody>
      </p:sp>
      <p:sp>
        <p:nvSpPr>
          <p:cNvPr id="99" name="object 99"/>
          <p:cNvSpPr txBox="1">
            <a:spLocks noGrp="1"/>
          </p:cNvSpPr>
          <p:nvPr>
            <p:ph type="title"/>
          </p:nvPr>
        </p:nvSpPr>
        <p:spPr>
          <a:xfrm>
            <a:off x="455472" y="200660"/>
            <a:ext cx="1856739" cy="255904"/>
          </a:xfrm>
          <a:prstGeom prst="rect">
            <a:avLst/>
          </a:prstGeom>
        </p:spPr>
        <p:txBody>
          <a:bodyPr vert="horz" wrap="square" lIns="0" tIns="13970" rIns="0" bIns="0" rtlCol="0">
            <a:spAutoFit/>
          </a:bodyPr>
          <a:lstStyle/>
          <a:p>
            <a:pPr marL="12700">
              <a:lnSpc>
                <a:spcPct val="100000"/>
              </a:lnSpc>
              <a:spcBef>
                <a:spcPts val="110"/>
              </a:spcBef>
            </a:pPr>
            <a:r>
              <a:rPr sz="1500" spc="-5" dirty="0">
                <a:solidFill>
                  <a:srgbClr val="0D0D0D"/>
                </a:solidFill>
              </a:rPr>
              <a:t>Research</a:t>
            </a:r>
            <a:r>
              <a:rPr sz="1500" spc="-60" dirty="0">
                <a:solidFill>
                  <a:srgbClr val="0D0D0D"/>
                </a:solidFill>
              </a:rPr>
              <a:t> </a:t>
            </a:r>
            <a:r>
              <a:rPr sz="1500" dirty="0">
                <a:solidFill>
                  <a:srgbClr val="0D0D0D"/>
                </a:solidFill>
              </a:rPr>
              <a:t>Methodology</a:t>
            </a:r>
            <a:endParaRPr sz="1500" dirty="0"/>
          </a:p>
        </p:txBody>
      </p:sp>
      <p:pic>
        <p:nvPicPr>
          <p:cNvPr id="103" name="Picture 102" descr="Text&#10;&#10;Description automatically generated">
            <a:extLst>
              <a:ext uri="{FF2B5EF4-FFF2-40B4-BE49-F238E27FC236}">
                <a16:creationId xmlns:a16="http://schemas.microsoft.com/office/drawing/2014/main" id="{C775D6D3-158E-4B1F-8EB0-5A8E049B3A4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876605" y="85335"/>
            <a:ext cx="2028825" cy="52387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ext&#10;&#10;Description automatically generated">
            <a:extLst>
              <a:ext uri="{FF2B5EF4-FFF2-40B4-BE49-F238E27FC236}">
                <a16:creationId xmlns:a16="http://schemas.microsoft.com/office/drawing/2014/main" id="{45583966-5582-472F-BCE9-C17A7AE990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5154" y="0"/>
            <a:ext cx="2028825" cy="523875"/>
          </a:xfrm>
          <a:prstGeom prst="rect">
            <a:avLst/>
          </a:prstGeom>
        </p:spPr>
      </p:pic>
      <p:sp>
        <p:nvSpPr>
          <p:cNvPr id="3" name="object 3"/>
          <p:cNvSpPr txBox="1">
            <a:spLocks noGrp="1"/>
          </p:cNvSpPr>
          <p:nvPr>
            <p:ph type="title"/>
          </p:nvPr>
        </p:nvSpPr>
        <p:spPr>
          <a:xfrm>
            <a:off x="0" y="685800"/>
            <a:ext cx="9126511" cy="319318"/>
          </a:xfrm>
          <a:prstGeom prst="rect">
            <a:avLst/>
          </a:prstGeom>
        </p:spPr>
        <p:txBody>
          <a:bodyPr vert="horz" wrap="square" lIns="0" tIns="11430" rIns="0" bIns="0" rtlCol="0">
            <a:spAutoFit/>
          </a:bodyPr>
          <a:lstStyle/>
          <a:p>
            <a:pPr marL="12700" algn="ctr">
              <a:lnSpc>
                <a:spcPct val="100000"/>
              </a:lnSpc>
              <a:spcBef>
                <a:spcPts val="90"/>
              </a:spcBef>
              <a:tabLst>
                <a:tab pos="3808095" algn="l"/>
              </a:tabLst>
            </a:pPr>
            <a:r>
              <a:rPr lang="en-US" sz="2000" spc="-30" dirty="0">
                <a:solidFill>
                  <a:schemeClr val="tx1"/>
                </a:solidFill>
                <a:latin typeface="Arial"/>
                <a:cs typeface="Arial"/>
              </a:rPr>
              <a:t>East India WSF Market Outlook (2022-2035)</a:t>
            </a:r>
          </a:p>
        </p:txBody>
      </p:sp>
      <p:pic>
        <p:nvPicPr>
          <p:cNvPr id="5" name="Picture 4" descr="Rows of plants in rows&#10;&#10;Description automatically generated with low confidence">
            <a:extLst>
              <a:ext uri="{FF2B5EF4-FFF2-40B4-BE49-F238E27FC236}">
                <a16:creationId xmlns:a16="http://schemas.microsoft.com/office/drawing/2014/main" id="{703ABAC9-410A-417C-B3FE-AFE405B4BCED}"/>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259378" y="1627844"/>
            <a:ext cx="4670882" cy="3503161"/>
          </a:xfrm>
          <a:prstGeom prst="rect">
            <a:avLst/>
          </a:prstGeom>
          <a:scene3d>
            <a:camera prst="orthographicFront"/>
            <a:lightRig rig="threePt" dir="t"/>
          </a:scene3d>
          <a:sp3d>
            <a:bevelT w="165100" prst="coolSlant"/>
          </a:sp3d>
        </p:spPr>
      </p:pic>
      <p:grpSp>
        <p:nvGrpSpPr>
          <p:cNvPr id="4" name="Group 3">
            <a:extLst>
              <a:ext uri="{FF2B5EF4-FFF2-40B4-BE49-F238E27FC236}">
                <a16:creationId xmlns:a16="http://schemas.microsoft.com/office/drawing/2014/main" id="{052362D3-076C-4BEF-A5C3-ACDB03BCBF51}"/>
              </a:ext>
            </a:extLst>
          </p:cNvPr>
          <p:cNvGrpSpPr/>
          <p:nvPr/>
        </p:nvGrpSpPr>
        <p:grpSpPr>
          <a:xfrm>
            <a:off x="457200" y="1866899"/>
            <a:ext cx="3352800" cy="3124200"/>
            <a:chOff x="1671989" y="2805250"/>
            <a:chExt cx="1966958" cy="1416392"/>
          </a:xfrm>
        </p:grpSpPr>
        <p:sp>
          <p:nvSpPr>
            <p:cNvPr id="37" name="Freeform 11">
              <a:extLst>
                <a:ext uri="{FF2B5EF4-FFF2-40B4-BE49-F238E27FC236}">
                  <a16:creationId xmlns:a16="http://schemas.microsoft.com/office/drawing/2014/main" id="{F5AAD07A-3904-4FF4-B33D-FCD545EFE77D}"/>
                </a:ext>
              </a:extLst>
            </p:cNvPr>
            <p:cNvSpPr>
              <a:spLocks/>
            </p:cNvSpPr>
            <p:nvPr/>
          </p:nvSpPr>
          <p:spPr bwMode="auto">
            <a:xfrm>
              <a:off x="1671989" y="3447934"/>
              <a:ext cx="496202" cy="657986"/>
            </a:xfrm>
            <a:custGeom>
              <a:avLst/>
              <a:gdLst>
                <a:gd name="T0" fmla="*/ 0 w 2085"/>
                <a:gd name="T1" fmla="*/ 0 h 3441"/>
                <a:gd name="T2" fmla="*/ 0 w 2085"/>
                <a:gd name="T3" fmla="*/ 0 h 3441"/>
                <a:gd name="T4" fmla="*/ 0 w 2085"/>
                <a:gd name="T5" fmla="*/ 0 h 3441"/>
                <a:gd name="T6" fmla="*/ 0 w 2085"/>
                <a:gd name="T7" fmla="*/ 0 h 3441"/>
                <a:gd name="T8" fmla="*/ 0 w 2085"/>
                <a:gd name="T9" fmla="*/ 0 h 3441"/>
                <a:gd name="T10" fmla="*/ 0 w 2085"/>
                <a:gd name="T11" fmla="*/ 0 h 3441"/>
                <a:gd name="T12" fmla="*/ 0 w 2085"/>
                <a:gd name="T13" fmla="*/ 0 h 3441"/>
                <a:gd name="T14" fmla="*/ 0 w 2085"/>
                <a:gd name="T15" fmla="*/ 0 h 3441"/>
                <a:gd name="T16" fmla="*/ 0 w 2085"/>
                <a:gd name="T17" fmla="*/ 0 h 3441"/>
                <a:gd name="T18" fmla="*/ 0 w 2085"/>
                <a:gd name="T19" fmla="*/ 0 h 3441"/>
                <a:gd name="T20" fmla="*/ 0 w 2085"/>
                <a:gd name="T21" fmla="*/ 0 h 3441"/>
                <a:gd name="T22" fmla="*/ 0 w 2085"/>
                <a:gd name="T23" fmla="*/ 0 h 3441"/>
                <a:gd name="T24" fmla="*/ 0 w 2085"/>
                <a:gd name="T25" fmla="*/ 0 h 3441"/>
                <a:gd name="T26" fmla="*/ 0 w 2085"/>
                <a:gd name="T27" fmla="*/ 0 h 3441"/>
                <a:gd name="T28" fmla="*/ 0 w 2085"/>
                <a:gd name="T29" fmla="*/ 0 h 3441"/>
                <a:gd name="T30" fmla="*/ 0 w 2085"/>
                <a:gd name="T31" fmla="*/ 0 h 3441"/>
                <a:gd name="T32" fmla="*/ 0 w 2085"/>
                <a:gd name="T33" fmla="*/ 0 h 3441"/>
                <a:gd name="T34" fmla="*/ 0 w 2085"/>
                <a:gd name="T35" fmla="*/ 0 h 3441"/>
                <a:gd name="T36" fmla="*/ 0 w 2085"/>
                <a:gd name="T37" fmla="*/ 0 h 3441"/>
                <a:gd name="T38" fmla="*/ 0 w 2085"/>
                <a:gd name="T39" fmla="*/ 0 h 3441"/>
                <a:gd name="T40" fmla="*/ 0 w 2085"/>
                <a:gd name="T41" fmla="*/ 0 h 3441"/>
                <a:gd name="T42" fmla="*/ 0 w 2085"/>
                <a:gd name="T43" fmla="*/ 0 h 3441"/>
                <a:gd name="T44" fmla="*/ 0 w 2085"/>
                <a:gd name="T45" fmla="*/ 0 h 3441"/>
                <a:gd name="T46" fmla="*/ 0 w 2085"/>
                <a:gd name="T47" fmla="*/ 0 h 3441"/>
                <a:gd name="T48" fmla="*/ 0 w 2085"/>
                <a:gd name="T49" fmla="*/ 0 h 3441"/>
                <a:gd name="T50" fmla="*/ 0 w 2085"/>
                <a:gd name="T51" fmla="*/ 0 h 3441"/>
                <a:gd name="T52" fmla="*/ 0 w 2085"/>
                <a:gd name="T53" fmla="*/ 0 h 3441"/>
                <a:gd name="T54" fmla="*/ 0 w 2085"/>
                <a:gd name="T55" fmla="*/ 0 h 3441"/>
                <a:gd name="T56" fmla="*/ 0 w 2085"/>
                <a:gd name="T57" fmla="*/ 0 h 3441"/>
                <a:gd name="T58" fmla="*/ 0 w 2085"/>
                <a:gd name="T59" fmla="*/ 0 h 3441"/>
                <a:gd name="T60" fmla="*/ 0 w 2085"/>
                <a:gd name="T61" fmla="*/ 0 h 3441"/>
                <a:gd name="T62" fmla="*/ 0 w 2085"/>
                <a:gd name="T63" fmla="*/ 0 h 3441"/>
                <a:gd name="T64" fmla="*/ 0 w 2085"/>
                <a:gd name="T65" fmla="*/ 0 h 3441"/>
                <a:gd name="T66" fmla="*/ 0 w 2085"/>
                <a:gd name="T67" fmla="*/ 0 h 3441"/>
                <a:gd name="T68" fmla="*/ 0 w 2085"/>
                <a:gd name="T69" fmla="*/ 0 h 3441"/>
                <a:gd name="T70" fmla="*/ 0 w 2085"/>
                <a:gd name="T71" fmla="*/ 0 h 3441"/>
                <a:gd name="T72" fmla="*/ 0 w 2085"/>
                <a:gd name="T73" fmla="*/ 0 h 344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085" h="3441">
                  <a:moveTo>
                    <a:pt x="1575" y="0"/>
                  </a:moveTo>
                  <a:lnTo>
                    <a:pt x="1695" y="125"/>
                  </a:lnTo>
                  <a:lnTo>
                    <a:pt x="1800" y="260"/>
                  </a:lnTo>
                  <a:lnTo>
                    <a:pt x="1920" y="215"/>
                  </a:lnTo>
                  <a:lnTo>
                    <a:pt x="1905" y="425"/>
                  </a:lnTo>
                  <a:lnTo>
                    <a:pt x="1960" y="540"/>
                  </a:lnTo>
                  <a:lnTo>
                    <a:pt x="2080" y="570"/>
                  </a:lnTo>
                  <a:lnTo>
                    <a:pt x="2085" y="660"/>
                  </a:lnTo>
                  <a:lnTo>
                    <a:pt x="1930" y="815"/>
                  </a:lnTo>
                  <a:lnTo>
                    <a:pt x="1919" y="891"/>
                  </a:lnTo>
                  <a:lnTo>
                    <a:pt x="1711" y="1052"/>
                  </a:lnTo>
                  <a:lnTo>
                    <a:pt x="1710" y="1190"/>
                  </a:lnTo>
                  <a:lnTo>
                    <a:pt x="1615" y="1325"/>
                  </a:lnTo>
                  <a:lnTo>
                    <a:pt x="1606" y="1484"/>
                  </a:lnTo>
                  <a:lnTo>
                    <a:pt x="1469" y="1581"/>
                  </a:lnTo>
                  <a:lnTo>
                    <a:pt x="1271" y="1580"/>
                  </a:lnTo>
                  <a:lnTo>
                    <a:pt x="1213" y="1695"/>
                  </a:lnTo>
                  <a:lnTo>
                    <a:pt x="1110" y="1801"/>
                  </a:lnTo>
                  <a:lnTo>
                    <a:pt x="1139" y="2163"/>
                  </a:lnTo>
                  <a:lnTo>
                    <a:pt x="1240" y="2211"/>
                  </a:lnTo>
                  <a:lnTo>
                    <a:pt x="1349" y="2271"/>
                  </a:lnTo>
                  <a:lnTo>
                    <a:pt x="1225" y="2326"/>
                  </a:lnTo>
                  <a:lnTo>
                    <a:pt x="1070" y="2262"/>
                  </a:lnTo>
                  <a:lnTo>
                    <a:pt x="896" y="2176"/>
                  </a:lnTo>
                  <a:lnTo>
                    <a:pt x="841" y="2256"/>
                  </a:lnTo>
                  <a:lnTo>
                    <a:pt x="944" y="2355"/>
                  </a:lnTo>
                  <a:lnTo>
                    <a:pt x="941" y="2478"/>
                  </a:lnTo>
                  <a:lnTo>
                    <a:pt x="1005" y="2571"/>
                  </a:lnTo>
                  <a:lnTo>
                    <a:pt x="1020" y="2691"/>
                  </a:lnTo>
                  <a:lnTo>
                    <a:pt x="1050" y="2791"/>
                  </a:lnTo>
                  <a:lnTo>
                    <a:pt x="910" y="2986"/>
                  </a:lnTo>
                  <a:lnTo>
                    <a:pt x="810" y="3081"/>
                  </a:lnTo>
                  <a:lnTo>
                    <a:pt x="705" y="3151"/>
                  </a:lnTo>
                  <a:lnTo>
                    <a:pt x="630" y="3441"/>
                  </a:lnTo>
                  <a:lnTo>
                    <a:pt x="535" y="3396"/>
                  </a:lnTo>
                  <a:lnTo>
                    <a:pt x="430" y="3421"/>
                  </a:lnTo>
                  <a:lnTo>
                    <a:pt x="390" y="3226"/>
                  </a:lnTo>
                  <a:lnTo>
                    <a:pt x="310" y="3241"/>
                  </a:lnTo>
                  <a:lnTo>
                    <a:pt x="240" y="3046"/>
                  </a:lnTo>
                  <a:lnTo>
                    <a:pt x="0" y="2941"/>
                  </a:lnTo>
                  <a:lnTo>
                    <a:pt x="70" y="2881"/>
                  </a:lnTo>
                  <a:lnTo>
                    <a:pt x="45" y="2796"/>
                  </a:lnTo>
                  <a:lnTo>
                    <a:pt x="105" y="2676"/>
                  </a:lnTo>
                  <a:lnTo>
                    <a:pt x="205" y="2596"/>
                  </a:lnTo>
                  <a:lnTo>
                    <a:pt x="272" y="2646"/>
                  </a:lnTo>
                  <a:lnTo>
                    <a:pt x="323" y="2616"/>
                  </a:lnTo>
                  <a:lnTo>
                    <a:pt x="361" y="2527"/>
                  </a:lnTo>
                  <a:lnTo>
                    <a:pt x="146" y="2296"/>
                  </a:lnTo>
                  <a:lnTo>
                    <a:pt x="181" y="2206"/>
                  </a:lnTo>
                  <a:lnTo>
                    <a:pt x="86" y="2145"/>
                  </a:lnTo>
                  <a:lnTo>
                    <a:pt x="115" y="2076"/>
                  </a:lnTo>
                  <a:lnTo>
                    <a:pt x="220" y="2058"/>
                  </a:lnTo>
                  <a:lnTo>
                    <a:pt x="195" y="1836"/>
                  </a:lnTo>
                  <a:lnTo>
                    <a:pt x="121" y="1685"/>
                  </a:lnTo>
                  <a:lnTo>
                    <a:pt x="136" y="1595"/>
                  </a:lnTo>
                  <a:lnTo>
                    <a:pt x="218" y="1499"/>
                  </a:lnTo>
                  <a:lnTo>
                    <a:pt x="326" y="1307"/>
                  </a:lnTo>
                  <a:lnTo>
                    <a:pt x="356" y="1095"/>
                  </a:lnTo>
                  <a:lnTo>
                    <a:pt x="491" y="875"/>
                  </a:lnTo>
                  <a:lnTo>
                    <a:pt x="595" y="888"/>
                  </a:lnTo>
                  <a:lnTo>
                    <a:pt x="731" y="810"/>
                  </a:lnTo>
                  <a:lnTo>
                    <a:pt x="865" y="590"/>
                  </a:lnTo>
                  <a:lnTo>
                    <a:pt x="990" y="470"/>
                  </a:lnTo>
                  <a:lnTo>
                    <a:pt x="910" y="380"/>
                  </a:lnTo>
                  <a:lnTo>
                    <a:pt x="775" y="315"/>
                  </a:lnTo>
                  <a:lnTo>
                    <a:pt x="700" y="320"/>
                  </a:lnTo>
                  <a:lnTo>
                    <a:pt x="730" y="225"/>
                  </a:lnTo>
                  <a:lnTo>
                    <a:pt x="705" y="135"/>
                  </a:lnTo>
                  <a:lnTo>
                    <a:pt x="865" y="150"/>
                  </a:lnTo>
                  <a:lnTo>
                    <a:pt x="1015" y="135"/>
                  </a:lnTo>
                  <a:lnTo>
                    <a:pt x="1138" y="167"/>
                  </a:lnTo>
                  <a:lnTo>
                    <a:pt x="1300" y="80"/>
                  </a:lnTo>
                  <a:lnTo>
                    <a:pt x="1410" y="125"/>
                  </a:lnTo>
                  <a:lnTo>
                    <a:pt x="1515" y="80"/>
                  </a:lnTo>
                  <a:lnTo>
                    <a:pt x="1575" y="0"/>
                  </a:lnTo>
                  <a:close/>
                </a:path>
              </a:pathLst>
            </a:custGeom>
            <a:solidFill>
              <a:srgbClr val="F5B90F"/>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9" name="Freeform 13">
              <a:extLst>
                <a:ext uri="{FF2B5EF4-FFF2-40B4-BE49-F238E27FC236}">
                  <a16:creationId xmlns:a16="http://schemas.microsoft.com/office/drawing/2014/main" id="{0DA9D23F-1CF3-4499-BF89-B641F02C58D5}"/>
                </a:ext>
              </a:extLst>
            </p:cNvPr>
            <p:cNvSpPr>
              <a:spLocks/>
            </p:cNvSpPr>
            <p:nvPr/>
          </p:nvSpPr>
          <p:spPr bwMode="auto">
            <a:xfrm>
              <a:off x="2034917" y="3092163"/>
              <a:ext cx="581877" cy="330906"/>
            </a:xfrm>
            <a:custGeom>
              <a:avLst/>
              <a:gdLst>
                <a:gd name="T0" fmla="*/ 0 w 2445"/>
                <a:gd name="T1" fmla="*/ 0 h 1731"/>
                <a:gd name="T2" fmla="*/ 0 w 2445"/>
                <a:gd name="T3" fmla="*/ 0 h 1731"/>
                <a:gd name="T4" fmla="*/ 0 w 2445"/>
                <a:gd name="T5" fmla="*/ 0 h 1731"/>
                <a:gd name="T6" fmla="*/ 0 w 2445"/>
                <a:gd name="T7" fmla="*/ 0 h 1731"/>
                <a:gd name="T8" fmla="*/ 0 w 2445"/>
                <a:gd name="T9" fmla="*/ 0 h 1731"/>
                <a:gd name="T10" fmla="*/ 0 w 2445"/>
                <a:gd name="T11" fmla="*/ 0 h 1731"/>
                <a:gd name="T12" fmla="*/ 0 w 2445"/>
                <a:gd name="T13" fmla="*/ 0 h 1731"/>
                <a:gd name="T14" fmla="*/ 0 w 2445"/>
                <a:gd name="T15" fmla="*/ 0 h 1731"/>
                <a:gd name="T16" fmla="*/ 0 w 2445"/>
                <a:gd name="T17" fmla="*/ 0 h 1731"/>
                <a:gd name="T18" fmla="*/ 0 w 2445"/>
                <a:gd name="T19" fmla="*/ 0 h 1731"/>
                <a:gd name="T20" fmla="*/ 0 w 2445"/>
                <a:gd name="T21" fmla="*/ 0 h 1731"/>
                <a:gd name="T22" fmla="*/ 0 w 2445"/>
                <a:gd name="T23" fmla="*/ 0 h 1731"/>
                <a:gd name="T24" fmla="*/ 0 w 2445"/>
                <a:gd name="T25" fmla="*/ 0 h 1731"/>
                <a:gd name="T26" fmla="*/ 0 w 2445"/>
                <a:gd name="T27" fmla="*/ 0 h 1731"/>
                <a:gd name="T28" fmla="*/ 0 w 2445"/>
                <a:gd name="T29" fmla="*/ 0 h 1731"/>
                <a:gd name="T30" fmla="*/ 0 w 2445"/>
                <a:gd name="T31" fmla="*/ 0 h 1731"/>
                <a:gd name="T32" fmla="*/ 0 w 2445"/>
                <a:gd name="T33" fmla="*/ 0 h 1731"/>
                <a:gd name="T34" fmla="*/ 0 w 2445"/>
                <a:gd name="T35" fmla="*/ 0 h 1731"/>
                <a:gd name="T36" fmla="*/ 0 w 2445"/>
                <a:gd name="T37" fmla="*/ 0 h 1731"/>
                <a:gd name="T38" fmla="*/ 0 w 2445"/>
                <a:gd name="T39" fmla="*/ 0 h 1731"/>
                <a:gd name="T40" fmla="*/ 0 w 2445"/>
                <a:gd name="T41" fmla="*/ 0 h 1731"/>
                <a:gd name="T42" fmla="*/ 0 w 2445"/>
                <a:gd name="T43" fmla="*/ 0 h 1731"/>
                <a:gd name="T44" fmla="*/ 0 w 2445"/>
                <a:gd name="T45" fmla="*/ 0 h 1731"/>
                <a:gd name="T46" fmla="*/ 0 w 2445"/>
                <a:gd name="T47" fmla="*/ 0 h 1731"/>
                <a:gd name="T48" fmla="*/ 0 w 2445"/>
                <a:gd name="T49" fmla="*/ 0 h 1731"/>
                <a:gd name="T50" fmla="*/ 0 w 2445"/>
                <a:gd name="T51" fmla="*/ 0 h 1731"/>
                <a:gd name="T52" fmla="*/ 0 w 2445"/>
                <a:gd name="T53" fmla="*/ 0 h 1731"/>
                <a:gd name="T54" fmla="*/ 0 w 2445"/>
                <a:gd name="T55" fmla="*/ 0 h 1731"/>
                <a:gd name="T56" fmla="*/ 0 w 2445"/>
                <a:gd name="T57" fmla="*/ 0 h 1731"/>
                <a:gd name="T58" fmla="*/ 0 w 2445"/>
                <a:gd name="T59" fmla="*/ 0 h 1731"/>
                <a:gd name="T60" fmla="*/ 0 w 2445"/>
                <a:gd name="T61" fmla="*/ 0 h 1731"/>
                <a:gd name="T62" fmla="*/ 0 w 2445"/>
                <a:gd name="T63" fmla="*/ 0 h 1731"/>
                <a:gd name="T64" fmla="*/ 0 w 2445"/>
                <a:gd name="T65" fmla="*/ 0 h 17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445" h="1731">
                  <a:moveTo>
                    <a:pt x="245" y="33"/>
                  </a:moveTo>
                  <a:lnTo>
                    <a:pt x="374" y="0"/>
                  </a:lnTo>
                  <a:lnTo>
                    <a:pt x="500" y="64"/>
                  </a:lnTo>
                  <a:lnTo>
                    <a:pt x="635" y="76"/>
                  </a:lnTo>
                  <a:lnTo>
                    <a:pt x="635" y="255"/>
                  </a:lnTo>
                  <a:lnTo>
                    <a:pt x="735" y="259"/>
                  </a:lnTo>
                  <a:lnTo>
                    <a:pt x="839" y="315"/>
                  </a:lnTo>
                  <a:lnTo>
                    <a:pt x="935" y="364"/>
                  </a:lnTo>
                  <a:lnTo>
                    <a:pt x="1099" y="300"/>
                  </a:lnTo>
                  <a:lnTo>
                    <a:pt x="1144" y="335"/>
                  </a:lnTo>
                  <a:lnTo>
                    <a:pt x="1184" y="435"/>
                  </a:lnTo>
                  <a:lnTo>
                    <a:pt x="1275" y="450"/>
                  </a:lnTo>
                  <a:lnTo>
                    <a:pt x="1370" y="390"/>
                  </a:lnTo>
                  <a:lnTo>
                    <a:pt x="1505" y="425"/>
                  </a:lnTo>
                  <a:lnTo>
                    <a:pt x="1640" y="495"/>
                  </a:lnTo>
                  <a:lnTo>
                    <a:pt x="1815" y="435"/>
                  </a:lnTo>
                  <a:lnTo>
                    <a:pt x="1880" y="540"/>
                  </a:lnTo>
                  <a:lnTo>
                    <a:pt x="2200" y="490"/>
                  </a:lnTo>
                  <a:lnTo>
                    <a:pt x="2355" y="424"/>
                  </a:lnTo>
                  <a:lnTo>
                    <a:pt x="2445" y="545"/>
                  </a:lnTo>
                  <a:lnTo>
                    <a:pt x="2255" y="649"/>
                  </a:lnTo>
                  <a:lnTo>
                    <a:pt x="2205" y="765"/>
                  </a:lnTo>
                  <a:lnTo>
                    <a:pt x="2313" y="892"/>
                  </a:lnTo>
                  <a:lnTo>
                    <a:pt x="2339" y="996"/>
                  </a:lnTo>
                  <a:lnTo>
                    <a:pt x="2256" y="1006"/>
                  </a:lnTo>
                  <a:lnTo>
                    <a:pt x="2235" y="1069"/>
                  </a:lnTo>
                  <a:lnTo>
                    <a:pt x="2247" y="1129"/>
                  </a:lnTo>
                  <a:lnTo>
                    <a:pt x="2135" y="1099"/>
                  </a:lnTo>
                  <a:lnTo>
                    <a:pt x="2016" y="1171"/>
                  </a:lnTo>
                  <a:lnTo>
                    <a:pt x="1940" y="1245"/>
                  </a:lnTo>
                  <a:lnTo>
                    <a:pt x="1911" y="1378"/>
                  </a:lnTo>
                  <a:lnTo>
                    <a:pt x="1893" y="1500"/>
                  </a:lnTo>
                  <a:lnTo>
                    <a:pt x="1760" y="1551"/>
                  </a:lnTo>
                  <a:lnTo>
                    <a:pt x="1635" y="1531"/>
                  </a:lnTo>
                  <a:lnTo>
                    <a:pt x="1610" y="1641"/>
                  </a:lnTo>
                  <a:lnTo>
                    <a:pt x="1520" y="1626"/>
                  </a:lnTo>
                  <a:lnTo>
                    <a:pt x="1500" y="1536"/>
                  </a:lnTo>
                  <a:lnTo>
                    <a:pt x="1395" y="1476"/>
                  </a:lnTo>
                  <a:lnTo>
                    <a:pt x="1219" y="1431"/>
                  </a:lnTo>
                  <a:lnTo>
                    <a:pt x="1184" y="1491"/>
                  </a:lnTo>
                  <a:lnTo>
                    <a:pt x="1124" y="1588"/>
                  </a:lnTo>
                  <a:lnTo>
                    <a:pt x="1025" y="1602"/>
                  </a:lnTo>
                  <a:lnTo>
                    <a:pt x="814" y="1666"/>
                  </a:lnTo>
                  <a:lnTo>
                    <a:pt x="734" y="1591"/>
                  </a:lnTo>
                  <a:lnTo>
                    <a:pt x="659" y="1651"/>
                  </a:lnTo>
                  <a:lnTo>
                    <a:pt x="629" y="1731"/>
                  </a:lnTo>
                  <a:lnTo>
                    <a:pt x="524" y="1671"/>
                  </a:lnTo>
                  <a:lnTo>
                    <a:pt x="524" y="1576"/>
                  </a:lnTo>
                  <a:lnTo>
                    <a:pt x="409" y="1636"/>
                  </a:lnTo>
                  <a:lnTo>
                    <a:pt x="359" y="1546"/>
                  </a:lnTo>
                  <a:lnTo>
                    <a:pt x="299" y="1606"/>
                  </a:lnTo>
                  <a:lnTo>
                    <a:pt x="134" y="1605"/>
                  </a:lnTo>
                  <a:lnTo>
                    <a:pt x="47" y="1441"/>
                  </a:lnTo>
                  <a:lnTo>
                    <a:pt x="0" y="1336"/>
                  </a:lnTo>
                  <a:lnTo>
                    <a:pt x="35" y="1215"/>
                  </a:lnTo>
                  <a:lnTo>
                    <a:pt x="240" y="1095"/>
                  </a:lnTo>
                  <a:lnTo>
                    <a:pt x="404" y="945"/>
                  </a:lnTo>
                  <a:lnTo>
                    <a:pt x="614" y="946"/>
                  </a:lnTo>
                  <a:lnTo>
                    <a:pt x="629" y="861"/>
                  </a:lnTo>
                  <a:lnTo>
                    <a:pt x="379" y="770"/>
                  </a:lnTo>
                  <a:lnTo>
                    <a:pt x="408" y="606"/>
                  </a:lnTo>
                  <a:lnTo>
                    <a:pt x="289" y="570"/>
                  </a:lnTo>
                  <a:lnTo>
                    <a:pt x="374" y="483"/>
                  </a:lnTo>
                  <a:lnTo>
                    <a:pt x="528" y="465"/>
                  </a:lnTo>
                  <a:lnTo>
                    <a:pt x="379" y="335"/>
                  </a:lnTo>
                  <a:lnTo>
                    <a:pt x="289" y="185"/>
                  </a:lnTo>
                  <a:lnTo>
                    <a:pt x="245" y="33"/>
                  </a:lnTo>
                  <a:close/>
                </a:path>
              </a:pathLst>
            </a:custGeom>
            <a:solidFill>
              <a:srgbClr val="F5B90F"/>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charset="0"/>
                <a:ea typeface="等线" panose="02010600030101010101" pitchFamily="2" charset="-122"/>
                <a:cs typeface="+mn-cs"/>
              </a:endParaRPr>
            </a:p>
          </p:txBody>
        </p:sp>
        <p:sp>
          <p:nvSpPr>
            <p:cNvPr id="41" name="Freeform 14">
              <a:extLst>
                <a:ext uri="{FF2B5EF4-FFF2-40B4-BE49-F238E27FC236}">
                  <a16:creationId xmlns:a16="http://schemas.microsoft.com/office/drawing/2014/main" id="{C181D988-E6D8-4E6F-8C0E-FE8BC7036409}"/>
                </a:ext>
              </a:extLst>
            </p:cNvPr>
            <p:cNvSpPr>
              <a:spLocks/>
            </p:cNvSpPr>
            <p:nvPr/>
          </p:nvSpPr>
          <p:spPr bwMode="auto">
            <a:xfrm>
              <a:off x="1821920" y="3599998"/>
              <a:ext cx="729429" cy="505923"/>
            </a:xfrm>
            <a:custGeom>
              <a:avLst/>
              <a:gdLst>
                <a:gd name="T0" fmla="*/ 0 w 3065"/>
                <a:gd name="T1" fmla="*/ 0 h 2646"/>
                <a:gd name="T2" fmla="*/ 0 w 3065"/>
                <a:gd name="T3" fmla="*/ 0 h 2646"/>
                <a:gd name="T4" fmla="*/ 0 w 3065"/>
                <a:gd name="T5" fmla="*/ 0 h 2646"/>
                <a:gd name="T6" fmla="*/ 0 w 3065"/>
                <a:gd name="T7" fmla="*/ 0 h 2646"/>
                <a:gd name="T8" fmla="*/ 0 w 3065"/>
                <a:gd name="T9" fmla="*/ 0 h 2646"/>
                <a:gd name="T10" fmla="*/ 0 w 3065"/>
                <a:gd name="T11" fmla="*/ 0 h 2646"/>
                <a:gd name="T12" fmla="*/ 0 w 3065"/>
                <a:gd name="T13" fmla="*/ 0 h 2646"/>
                <a:gd name="T14" fmla="*/ 0 w 3065"/>
                <a:gd name="T15" fmla="*/ 0 h 2646"/>
                <a:gd name="T16" fmla="*/ 0 w 3065"/>
                <a:gd name="T17" fmla="*/ 0 h 2646"/>
                <a:gd name="T18" fmla="*/ 0 w 3065"/>
                <a:gd name="T19" fmla="*/ 0 h 2646"/>
                <a:gd name="T20" fmla="*/ 0 w 3065"/>
                <a:gd name="T21" fmla="*/ 0 h 2646"/>
                <a:gd name="T22" fmla="*/ 0 w 3065"/>
                <a:gd name="T23" fmla="*/ 0 h 2646"/>
                <a:gd name="T24" fmla="*/ 0 w 3065"/>
                <a:gd name="T25" fmla="*/ 0 h 2646"/>
                <a:gd name="T26" fmla="*/ 0 w 3065"/>
                <a:gd name="T27" fmla="*/ 0 h 2646"/>
                <a:gd name="T28" fmla="*/ 0 w 3065"/>
                <a:gd name="T29" fmla="*/ 0 h 2646"/>
                <a:gd name="T30" fmla="*/ 0 w 3065"/>
                <a:gd name="T31" fmla="*/ 0 h 2646"/>
                <a:gd name="T32" fmla="*/ 0 w 3065"/>
                <a:gd name="T33" fmla="*/ 0 h 2646"/>
                <a:gd name="T34" fmla="*/ 0 w 3065"/>
                <a:gd name="T35" fmla="*/ 0 h 2646"/>
                <a:gd name="T36" fmla="*/ 0 w 3065"/>
                <a:gd name="T37" fmla="*/ 0 h 2646"/>
                <a:gd name="T38" fmla="*/ 0 w 3065"/>
                <a:gd name="T39" fmla="*/ 0 h 2646"/>
                <a:gd name="T40" fmla="*/ 0 w 3065"/>
                <a:gd name="T41" fmla="*/ 0 h 2646"/>
                <a:gd name="T42" fmla="*/ 0 w 3065"/>
                <a:gd name="T43" fmla="*/ 0 h 2646"/>
                <a:gd name="T44" fmla="*/ 0 w 3065"/>
                <a:gd name="T45" fmla="*/ 0 h 2646"/>
                <a:gd name="T46" fmla="*/ 0 w 3065"/>
                <a:gd name="T47" fmla="*/ 0 h 2646"/>
                <a:gd name="T48" fmla="*/ 0 w 3065"/>
                <a:gd name="T49" fmla="*/ 0 h 2646"/>
                <a:gd name="T50" fmla="*/ 0 w 3065"/>
                <a:gd name="T51" fmla="*/ 0 h 2646"/>
                <a:gd name="T52" fmla="*/ 0 w 3065"/>
                <a:gd name="T53" fmla="*/ 0 h 2646"/>
                <a:gd name="T54" fmla="*/ 0 w 3065"/>
                <a:gd name="T55" fmla="*/ 0 h 2646"/>
                <a:gd name="T56" fmla="*/ 0 w 3065"/>
                <a:gd name="T57" fmla="*/ 0 h 2646"/>
                <a:gd name="T58" fmla="*/ 0 w 3065"/>
                <a:gd name="T59" fmla="*/ 0 h 2646"/>
                <a:gd name="T60" fmla="*/ 0 w 3065"/>
                <a:gd name="T61" fmla="*/ 0 h 2646"/>
                <a:gd name="T62" fmla="*/ 0 w 3065"/>
                <a:gd name="T63" fmla="*/ 0 h 2646"/>
                <a:gd name="T64" fmla="*/ 0 w 3065"/>
                <a:gd name="T65" fmla="*/ 0 h 2646"/>
                <a:gd name="T66" fmla="*/ 0 w 3065"/>
                <a:gd name="T67" fmla="*/ 0 h 2646"/>
                <a:gd name="T68" fmla="*/ 0 w 3065"/>
                <a:gd name="T69" fmla="*/ 0 h 2646"/>
                <a:gd name="T70" fmla="*/ 0 w 3065"/>
                <a:gd name="T71" fmla="*/ 0 h 2646"/>
                <a:gd name="T72" fmla="*/ 0 w 3065"/>
                <a:gd name="T73" fmla="*/ 0 h 2646"/>
                <a:gd name="T74" fmla="*/ 0 w 3065"/>
                <a:gd name="T75" fmla="*/ 0 h 2646"/>
                <a:gd name="T76" fmla="*/ 0 w 3065"/>
                <a:gd name="T77" fmla="*/ 0 h 26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3065" h="2646">
                  <a:moveTo>
                    <a:pt x="1288" y="95"/>
                  </a:moveTo>
                  <a:lnTo>
                    <a:pt x="1453" y="120"/>
                  </a:lnTo>
                  <a:lnTo>
                    <a:pt x="1598" y="60"/>
                  </a:lnTo>
                  <a:lnTo>
                    <a:pt x="1823" y="60"/>
                  </a:lnTo>
                  <a:lnTo>
                    <a:pt x="1853" y="165"/>
                  </a:lnTo>
                  <a:lnTo>
                    <a:pt x="1798" y="270"/>
                  </a:lnTo>
                  <a:lnTo>
                    <a:pt x="1918" y="275"/>
                  </a:lnTo>
                  <a:lnTo>
                    <a:pt x="1993" y="230"/>
                  </a:lnTo>
                  <a:lnTo>
                    <a:pt x="2153" y="255"/>
                  </a:lnTo>
                  <a:lnTo>
                    <a:pt x="2258" y="315"/>
                  </a:lnTo>
                  <a:lnTo>
                    <a:pt x="2323" y="215"/>
                  </a:lnTo>
                  <a:lnTo>
                    <a:pt x="2293" y="110"/>
                  </a:lnTo>
                  <a:lnTo>
                    <a:pt x="2273" y="5"/>
                  </a:lnTo>
                  <a:lnTo>
                    <a:pt x="2353" y="0"/>
                  </a:lnTo>
                  <a:lnTo>
                    <a:pt x="2483" y="65"/>
                  </a:lnTo>
                  <a:lnTo>
                    <a:pt x="2723" y="185"/>
                  </a:lnTo>
                  <a:lnTo>
                    <a:pt x="2818" y="320"/>
                  </a:lnTo>
                  <a:lnTo>
                    <a:pt x="2908" y="287"/>
                  </a:lnTo>
                  <a:lnTo>
                    <a:pt x="2960" y="389"/>
                  </a:lnTo>
                  <a:lnTo>
                    <a:pt x="3058" y="381"/>
                  </a:lnTo>
                  <a:lnTo>
                    <a:pt x="3065" y="495"/>
                  </a:lnTo>
                  <a:lnTo>
                    <a:pt x="2903" y="515"/>
                  </a:lnTo>
                  <a:lnTo>
                    <a:pt x="2728" y="705"/>
                  </a:lnTo>
                  <a:lnTo>
                    <a:pt x="2828" y="930"/>
                  </a:lnTo>
                  <a:lnTo>
                    <a:pt x="2843" y="1028"/>
                  </a:lnTo>
                  <a:lnTo>
                    <a:pt x="2738" y="1095"/>
                  </a:lnTo>
                  <a:lnTo>
                    <a:pt x="2768" y="1145"/>
                  </a:lnTo>
                  <a:lnTo>
                    <a:pt x="2608" y="1265"/>
                  </a:lnTo>
                  <a:lnTo>
                    <a:pt x="2503" y="1426"/>
                  </a:lnTo>
                  <a:lnTo>
                    <a:pt x="2075" y="1588"/>
                  </a:lnTo>
                  <a:lnTo>
                    <a:pt x="2093" y="1446"/>
                  </a:lnTo>
                  <a:lnTo>
                    <a:pt x="1958" y="1531"/>
                  </a:lnTo>
                  <a:lnTo>
                    <a:pt x="1918" y="1621"/>
                  </a:lnTo>
                  <a:lnTo>
                    <a:pt x="1933" y="1701"/>
                  </a:lnTo>
                  <a:lnTo>
                    <a:pt x="1819" y="1776"/>
                  </a:lnTo>
                  <a:lnTo>
                    <a:pt x="1739" y="1920"/>
                  </a:lnTo>
                  <a:lnTo>
                    <a:pt x="1688" y="1863"/>
                  </a:lnTo>
                  <a:lnTo>
                    <a:pt x="1558" y="1938"/>
                  </a:lnTo>
                  <a:lnTo>
                    <a:pt x="1491" y="2092"/>
                  </a:lnTo>
                  <a:lnTo>
                    <a:pt x="1356" y="2071"/>
                  </a:lnTo>
                  <a:lnTo>
                    <a:pt x="1223" y="1996"/>
                  </a:lnTo>
                  <a:lnTo>
                    <a:pt x="1137" y="1908"/>
                  </a:lnTo>
                  <a:lnTo>
                    <a:pt x="998" y="1983"/>
                  </a:lnTo>
                  <a:lnTo>
                    <a:pt x="989" y="2070"/>
                  </a:lnTo>
                  <a:lnTo>
                    <a:pt x="884" y="2100"/>
                  </a:lnTo>
                  <a:lnTo>
                    <a:pt x="822" y="2166"/>
                  </a:lnTo>
                  <a:lnTo>
                    <a:pt x="854" y="2317"/>
                  </a:lnTo>
                  <a:lnTo>
                    <a:pt x="743" y="2287"/>
                  </a:lnTo>
                  <a:lnTo>
                    <a:pt x="615" y="2391"/>
                  </a:lnTo>
                  <a:lnTo>
                    <a:pt x="553" y="2211"/>
                  </a:lnTo>
                  <a:lnTo>
                    <a:pt x="474" y="2280"/>
                  </a:lnTo>
                  <a:lnTo>
                    <a:pt x="494" y="2379"/>
                  </a:lnTo>
                  <a:lnTo>
                    <a:pt x="464" y="2481"/>
                  </a:lnTo>
                  <a:lnTo>
                    <a:pt x="163" y="2551"/>
                  </a:lnTo>
                  <a:lnTo>
                    <a:pt x="98" y="2626"/>
                  </a:lnTo>
                  <a:lnTo>
                    <a:pt x="0" y="2646"/>
                  </a:lnTo>
                  <a:lnTo>
                    <a:pt x="74" y="2355"/>
                  </a:lnTo>
                  <a:lnTo>
                    <a:pt x="182" y="2284"/>
                  </a:lnTo>
                  <a:lnTo>
                    <a:pt x="279" y="2188"/>
                  </a:lnTo>
                  <a:lnTo>
                    <a:pt x="419" y="1995"/>
                  </a:lnTo>
                  <a:lnTo>
                    <a:pt x="388" y="1896"/>
                  </a:lnTo>
                  <a:lnTo>
                    <a:pt x="374" y="1779"/>
                  </a:lnTo>
                  <a:lnTo>
                    <a:pt x="308" y="1681"/>
                  </a:lnTo>
                  <a:lnTo>
                    <a:pt x="313" y="1561"/>
                  </a:lnTo>
                  <a:lnTo>
                    <a:pt x="208" y="1461"/>
                  </a:lnTo>
                  <a:lnTo>
                    <a:pt x="263" y="1381"/>
                  </a:lnTo>
                  <a:lnTo>
                    <a:pt x="448" y="1471"/>
                  </a:lnTo>
                  <a:lnTo>
                    <a:pt x="593" y="1531"/>
                  </a:lnTo>
                  <a:lnTo>
                    <a:pt x="718" y="1476"/>
                  </a:lnTo>
                  <a:lnTo>
                    <a:pt x="608" y="1416"/>
                  </a:lnTo>
                  <a:lnTo>
                    <a:pt x="510" y="1370"/>
                  </a:lnTo>
                  <a:lnTo>
                    <a:pt x="493" y="1185"/>
                  </a:lnTo>
                  <a:lnTo>
                    <a:pt x="478" y="1005"/>
                  </a:lnTo>
                  <a:lnTo>
                    <a:pt x="583" y="900"/>
                  </a:lnTo>
                  <a:lnTo>
                    <a:pt x="638" y="785"/>
                  </a:lnTo>
                  <a:lnTo>
                    <a:pt x="838" y="785"/>
                  </a:lnTo>
                  <a:lnTo>
                    <a:pt x="973" y="690"/>
                  </a:lnTo>
                  <a:lnTo>
                    <a:pt x="983" y="530"/>
                  </a:lnTo>
                  <a:lnTo>
                    <a:pt x="1078" y="395"/>
                  </a:lnTo>
                  <a:lnTo>
                    <a:pt x="1078" y="260"/>
                  </a:lnTo>
                  <a:lnTo>
                    <a:pt x="1288" y="95"/>
                  </a:lnTo>
                  <a:close/>
                </a:path>
              </a:pathLst>
            </a:custGeom>
            <a:solidFill>
              <a:srgbClr val="F5B90F"/>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42" name="Freeform 15">
              <a:extLst>
                <a:ext uri="{FF2B5EF4-FFF2-40B4-BE49-F238E27FC236}">
                  <a16:creationId xmlns:a16="http://schemas.microsoft.com/office/drawing/2014/main" id="{51A0E146-951D-469A-A3AD-F98BCABF11A6}"/>
                </a:ext>
              </a:extLst>
            </p:cNvPr>
            <p:cNvSpPr>
              <a:spLocks/>
            </p:cNvSpPr>
            <p:nvPr/>
          </p:nvSpPr>
          <p:spPr bwMode="auto">
            <a:xfrm>
              <a:off x="2046817" y="3302566"/>
              <a:ext cx="535469" cy="357685"/>
            </a:xfrm>
            <a:custGeom>
              <a:avLst/>
              <a:gdLst>
                <a:gd name="T0" fmla="*/ 0 w 2251"/>
                <a:gd name="T1" fmla="*/ 0 h 1871"/>
                <a:gd name="T2" fmla="*/ 0 w 2251"/>
                <a:gd name="T3" fmla="*/ 0 h 1871"/>
                <a:gd name="T4" fmla="*/ 0 w 2251"/>
                <a:gd name="T5" fmla="*/ 0 h 1871"/>
                <a:gd name="T6" fmla="*/ 0 w 2251"/>
                <a:gd name="T7" fmla="*/ 0 h 1871"/>
                <a:gd name="T8" fmla="*/ 0 w 2251"/>
                <a:gd name="T9" fmla="*/ 0 h 1871"/>
                <a:gd name="T10" fmla="*/ 0 w 2251"/>
                <a:gd name="T11" fmla="*/ 0 h 1871"/>
                <a:gd name="T12" fmla="*/ 0 w 2251"/>
                <a:gd name="T13" fmla="*/ 0 h 1871"/>
                <a:gd name="T14" fmla="*/ 0 w 2251"/>
                <a:gd name="T15" fmla="*/ 0 h 1871"/>
                <a:gd name="T16" fmla="*/ 0 w 2251"/>
                <a:gd name="T17" fmla="*/ 0 h 1871"/>
                <a:gd name="T18" fmla="*/ 0 w 2251"/>
                <a:gd name="T19" fmla="*/ 0 h 1871"/>
                <a:gd name="T20" fmla="*/ 0 w 2251"/>
                <a:gd name="T21" fmla="*/ 0 h 1871"/>
                <a:gd name="T22" fmla="*/ 0 w 2251"/>
                <a:gd name="T23" fmla="*/ 0 h 1871"/>
                <a:gd name="T24" fmla="*/ 0 w 2251"/>
                <a:gd name="T25" fmla="*/ 0 h 1871"/>
                <a:gd name="T26" fmla="*/ 0 w 2251"/>
                <a:gd name="T27" fmla="*/ 0 h 1871"/>
                <a:gd name="T28" fmla="*/ 0 w 2251"/>
                <a:gd name="T29" fmla="*/ 0 h 1871"/>
                <a:gd name="T30" fmla="*/ 0 w 2251"/>
                <a:gd name="T31" fmla="*/ 0 h 1871"/>
                <a:gd name="T32" fmla="*/ 0 w 2251"/>
                <a:gd name="T33" fmla="*/ 0 h 1871"/>
                <a:gd name="T34" fmla="*/ 0 w 2251"/>
                <a:gd name="T35" fmla="*/ 0 h 1871"/>
                <a:gd name="T36" fmla="*/ 0 w 2251"/>
                <a:gd name="T37" fmla="*/ 0 h 1871"/>
                <a:gd name="T38" fmla="*/ 0 w 2251"/>
                <a:gd name="T39" fmla="*/ 0 h 1871"/>
                <a:gd name="T40" fmla="*/ 0 w 2251"/>
                <a:gd name="T41" fmla="*/ 0 h 1871"/>
                <a:gd name="T42" fmla="*/ 0 w 2251"/>
                <a:gd name="T43" fmla="*/ 0 h 1871"/>
                <a:gd name="T44" fmla="*/ 0 w 2251"/>
                <a:gd name="T45" fmla="*/ 0 h 1871"/>
                <a:gd name="T46" fmla="*/ 0 w 2251"/>
                <a:gd name="T47" fmla="*/ 0 h 1871"/>
                <a:gd name="T48" fmla="*/ 0 w 2251"/>
                <a:gd name="T49" fmla="*/ 0 h 1871"/>
                <a:gd name="T50" fmla="*/ 0 w 2251"/>
                <a:gd name="T51" fmla="*/ 0 h 1871"/>
                <a:gd name="T52" fmla="*/ 0 w 2251"/>
                <a:gd name="T53" fmla="*/ 0 h 1871"/>
                <a:gd name="T54" fmla="*/ 0 w 2251"/>
                <a:gd name="T55" fmla="*/ 0 h 1871"/>
                <a:gd name="T56" fmla="*/ 0 w 2251"/>
                <a:gd name="T57" fmla="*/ 0 h 1871"/>
                <a:gd name="T58" fmla="*/ 0 w 2251"/>
                <a:gd name="T59" fmla="*/ 0 h 1871"/>
                <a:gd name="T60" fmla="*/ 0 w 2251"/>
                <a:gd name="T61" fmla="*/ 0 h 1871"/>
                <a:gd name="T62" fmla="*/ 0 w 2251"/>
                <a:gd name="T63" fmla="*/ 0 h 187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251" h="1871">
                  <a:moveTo>
                    <a:pt x="2201" y="30"/>
                  </a:moveTo>
                  <a:lnTo>
                    <a:pt x="2221" y="175"/>
                  </a:lnTo>
                  <a:lnTo>
                    <a:pt x="2186" y="295"/>
                  </a:lnTo>
                  <a:lnTo>
                    <a:pt x="2251" y="375"/>
                  </a:lnTo>
                  <a:lnTo>
                    <a:pt x="2191" y="510"/>
                  </a:lnTo>
                  <a:lnTo>
                    <a:pt x="2096" y="645"/>
                  </a:lnTo>
                  <a:lnTo>
                    <a:pt x="1921" y="780"/>
                  </a:lnTo>
                  <a:lnTo>
                    <a:pt x="1766" y="790"/>
                  </a:lnTo>
                  <a:lnTo>
                    <a:pt x="1516" y="1047"/>
                  </a:lnTo>
                  <a:lnTo>
                    <a:pt x="1396" y="1007"/>
                  </a:lnTo>
                  <a:lnTo>
                    <a:pt x="1271" y="1047"/>
                  </a:lnTo>
                  <a:lnTo>
                    <a:pt x="1246" y="1207"/>
                  </a:lnTo>
                  <a:lnTo>
                    <a:pt x="1406" y="1262"/>
                  </a:lnTo>
                  <a:lnTo>
                    <a:pt x="1621" y="1452"/>
                  </a:lnTo>
                  <a:lnTo>
                    <a:pt x="1771" y="1592"/>
                  </a:lnTo>
                  <a:lnTo>
                    <a:pt x="1781" y="1742"/>
                  </a:lnTo>
                  <a:lnTo>
                    <a:pt x="1412" y="1557"/>
                  </a:lnTo>
                  <a:lnTo>
                    <a:pt x="1327" y="1563"/>
                  </a:lnTo>
                  <a:lnTo>
                    <a:pt x="1350" y="1666"/>
                  </a:lnTo>
                  <a:lnTo>
                    <a:pt x="1381" y="1773"/>
                  </a:lnTo>
                  <a:lnTo>
                    <a:pt x="1316" y="1871"/>
                  </a:lnTo>
                  <a:lnTo>
                    <a:pt x="1214" y="1812"/>
                  </a:lnTo>
                  <a:lnTo>
                    <a:pt x="1051" y="1788"/>
                  </a:lnTo>
                  <a:lnTo>
                    <a:pt x="973" y="1833"/>
                  </a:lnTo>
                  <a:lnTo>
                    <a:pt x="853" y="1828"/>
                  </a:lnTo>
                  <a:lnTo>
                    <a:pt x="909" y="1722"/>
                  </a:lnTo>
                  <a:lnTo>
                    <a:pt x="881" y="1617"/>
                  </a:lnTo>
                  <a:lnTo>
                    <a:pt x="659" y="1616"/>
                  </a:lnTo>
                  <a:lnTo>
                    <a:pt x="510" y="1677"/>
                  </a:lnTo>
                  <a:lnTo>
                    <a:pt x="345" y="1652"/>
                  </a:lnTo>
                  <a:lnTo>
                    <a:pt x="354" y="1577"/>
                  </a:lnTo>
                  <a:lnTo>
                    <a:pt x="510" y="1424"/>
                  </a:lnTo>
                  <a:lnTo>
                    <a:pt x="506" y="1331"/>
                  </a:lnTo>
                  <a:lnTo>
                    <a:pt x="386" y="1302"/>
                  </a:lnTo>
                  <a:lnTo>
                    <a:pt x="332" y="1188"/>
                  </a:lnTo>
                  <a:lnTo>
                    <a:pt x="346" y="977"/>
                  </a:lnTo>
                  <a:lnTo>
                    <a:pt x="227" y="1022"/>
                  </a:lnTo>
                  <a:lnTo>
                    <a:pt x="119" y="883"/>
                  </a:lnTo>
                  <a:lnTo>
                    <a:pt x="0" y="760"/>
                  </a:lnTo>
                  <a:lnTo>
                    <a:pt x="26" y="569"/>
                  </a:lnTo>
                  <a:lnTo>
                    <a:pt x="87" y="506"/>
                  </a:lnTo>
                  <a:lnTo>
                    <a:pt x="249" y="504"/>
                  </a:lnTo>
                  <a:lnTo>
                    <a:pt x="311" y="446"/>
                  </a:lnTo>
                  <a:lnTo>
                    <a:pt x="362" y="536"/>
                  </a:lnTo>
                  <a:lnTo>
                    <a:pt x="476" y="476"/>
                  </a:lnTo>
                  <a:lnTo>
                    <a:pt x="476" y="571"/>
                  </a:lnTo>
                  <a:lnTo>
                    <a:pt x="579" y="631"/>
                  </a:lnTo>
                  <a:lnTo>
                    <a:pt x="611" y="550"/>
                  </a:lnTo>
                  <a:lnTo>
                    <a:pt x="687" y="491"/>
                  </a:lnTo>
                  <a:lnTo>
                    <a:pt x="765" y="566"/>
                  </a:lnTo>
                  <a:lnTo>
                    <a:pt x="977" y="502"/>
                  </a:lnTo>
                  <a:lnTo>
                    <a:pt x="1077" y="487"/>
                  </a:lnTo>
                  <a:lnTo>
                    <a:pt x="1171" y="330"/>
                  </a:lnTo>
                  <a:lnTo>
                    <a:pt x="1345" y="377"/>
                  </a:lnTo>
                  <a:lnTo>
                    <a:pt x="1451" y="435"/>
                  </a:lnTo>
                  <a:lnTo>
                    <a:pt x="1471" y="527"/>
                  </a:lnTo>
                  <a:lnTo>
                    <a:pt x="1561" y="541"/>
                  </a:lnTo>
                  <a:lnTo>
                    <a:pt x="1586" y="430"/>
                  </a:lnTo>
                  <a:lnTo>
                    <a:pt x="1711" y="451"/>
                  </a:lnTo>
                  <a:lnTo>
                    <a:pt x="1846" y="400"/>
                  </a:lnTo>
                  <a:lnTo>
                    <a:pt x="1861" y="280"/>
                  </a:lnTo>
                  <a:lnTo>
                    <a:pt x="1891" y="145"/>
                  </a:lnTo>
                  <a:lnTo>
                    <a:pt x="1966" y="70"/>
                  </a:lnTo>
                  <a:lnTo>
                    <a:pt x="2086" y="0"/>
                  </a:lnTo>
                  <a:lnTo>
                    <a:pt x="2201" y="30"/>
                  </a:lnTo>
                  <a:close/>
                </a:path>
              </a:pathLst>
            </a:custGeom>
            <a:solidFill>
              <a:srgbClr val="F5B90F"/>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44" name="Freeform 16">
              <a:extLst>
                <a:ext uri="{FF2B5EF4-FFF2-40B4-BE49-F238E27FC236}">
                  <a16:creationId xmlns:a16="http://schemas.microsoft.com/office/drawing/2014/main" id="{AC156B66-48FE-4B4D-8306-0471B3122C4A}"/>
                </a:ext>
              </a:extLst>
            </p:cNvPr>
            <p:cNvSpPr>
              <a:spLocks/>
            </p:cNvSpPr>
            <p:nvPr/>
          </p:nvSpPr>
          <p:spPr bwMode="auto">
            <a:xfrm>
              <a:off x="2343111" y="3098858"/>
              <a:ext cx="449794" cy="595823"/>
            </a:xfrm>
            <a:custGeom>
              <a:avLst/>
              <a:gdLst>
                <a:gd name="T0" fmla="*/ 0 w 1891"/>
                <a:gd name="T1" fmla="*/ 0 h 3116"/>
                <a:gd name="T2" fmla="*/ 0 w 1891"/>
                <a:gd name="T3" fmla="*/ 0 h 3116"/>
                <a:gd name="T4" fmla="*/ 0 w 1891"/>
                <a:gd name="T5" fmla="*/ 0 h 3116"/>
                <a:gd name="T6" fmla="*/ 0 w 1891"/>
                <a:gd name="T7" fmla="*/ 0 h 3116"/>
                <a:gd name="T8" fmla="*/ 0 w 1891"/>
                <a:gd name="T9" fmla="*/ 0 h 3116"/>
                <a:gd name="T10" fmla="*/ 0 w 1891"/>
                <a:gd name="T11" fmla="*/ 0 h 3116"/>
                <a:gd name="T12" fmla="*/ 0 w 1891"/>
                <a:gd name="T13" fmla="*/ 0 h 3116"/>
                <a:gd name="T14" fmla="*/ 0 w 1891"/>
                <a:gd name="T15" fmla="*/ 0 h 3116"/>
                <a:gd name="T16" fmla="*/ 0 w 1891"/>
                <a:gd name="T17" fmla="*/ 0 h 3116"/>
                <a:gd name="T18" fmla="*/ 0 w 1891"/>
                <a:gd name="T19" fmla="*/ 0 h 3116"/>
                <a:gd name="T20" fmla="*/ 0 w 1891"/>
                <a:gd name="T21" fmla="*/ 0 h 3116"/>
                <a:gd name="T22" fmla="*/ 0 w 1891"/>
                <a:gd name="T23" fmla="*/ 0 h 3116"/>
                <a:gd name="T24" fmla="*/ 0 w 1891"/>
                <a:gd name="T25" fmla="*/ 0 h 3116"/>
                <a:gd name="T26" fmla="*/ 0 w 1891"/>
                <a:gd name="T27" fmla="*/ 0 h 3116"/>
                <a:gd name="T28" fmla="*/ 0 w 1891"/>
                <a:gd name="T29" fmla="*/ 0 h 3116"/>
                <a:gd name="T30" fmla="*/ 0 w 1891"/>
                <a:gd name="T31" fmla="*/ 0 h 3116"/>
                <a:gd name="T32" fmla="*/ 0 w 1891"/>
                <a:gd name="T33" fmla="*/ 0 h 3116"/>
                <a:gd name="T34" fmla="*/ 0 w 1891"/>
                <a:gd name="T35" fmla="*/ 0 h 3116"/>
                <a:gd name="T36" fmla="*/ 0 w 1891"/>
                <a:gd name="T37" fmla="*/ 0 h 3116"/>
                <a:gd name="T38" fmla="*/ 0 w 1891"/>
                <a:gd name="T39" fmla="*/ 0 h 3116"/>
                <a:gd name="T40" fmla="*/ 0 w 1891"/>
                <a:gd name="T41" fmla="*/ 0 h 3116"/>
                <a:gd name="T42" fmla="*/ 0 w 1891"/>
                <a:gd name="T43" fmla="*/ 0 h 3116"/>
                <a:gd name="T44" fmla="*/ 0 w 1891"/>
                <a:gd name="T45" fmla="*/ 0 h 3116"/>
                <a:gd name="T46" fmla="*/ 0 w 1891"/>
                <a:gd name="T47" fmla="*/ 0 h 3116"/>
                <a:gd name="T48" fmla="*/ 0 w 1891"/>
                <a:gd name="T49" fmla="*/ 0 h 3116"/>
                <a:gd name="T50" fmla="*/ 0 w 1891"/>
                <a:gd name="T51" fmla="*/ 0 h 3116"/>
                <a:gd name="T52" fmla="*/ 0 w 1891"/>
                <a:gd name="T53" fmla="*/ 0 h 3116"/>
                <a:gd name="T54" fmla="*/ 0 w 1891"/>
                <a:gd name="T55" fmla="*/ 0 h 3116"/>
                <a:gd name="T56" fmla="*/ 0 w 1891"/>
                <a:gd name="T57" fmla="*/ 0 h 3116"/>
                <a:gd name="T58" fmla="*/ 0 w 1891"/>
                <a:gd name="T59" fmla="*/ 0 h 3116"/>
                <a:gd name="T60" fmla="*/ 0 w 1891"/>
                <a:gd name="T61" fmla="*/ 0 h 3116"/>
                <a:gd name="T62" fmla="*/ 0 w 1891"/>
                <a:gd name="T63" fmla="*/ 0 h 3116"/>
                <a:gd name="T64" fmla="*/ 0 w 1891"/>
                <a:gd name="T65" fmla="*/ 0 h 3116"/>
                <a:gd name="T66" fmla="*/ 0 w 1891"/>
                <a:gd name="T67" fmla="*/ 0 h 3116"/>
                <a:gd name="T68" fmla="*/ 0 w 1891"/>
                <a:gd name="T69" fmla="*/ 0 h 3116"/>
                <a:gd name="T70" fmla="*/ 0 w 1891"/>
                <a:gd name="T71" fmla="*/ 0 h 3116"/>
                <a:gd name="T72" fmla="*/ 0 w 1891"/>
                <a:gd name="T73" fmla="*/ 0 h 3116"/>
                <a:gd name="T74" fmla="*/ 0 w 1891"/>
                <a:gd name="T75" fmla="*/ 0 h 3116"/>
                <a:gd name="T76" fmla="*/ 0 w 1891"/>
                <a:gd name="T77" fmla="*/ 0 h 3116"/>
                <a:gd name="T78" fmla="*/ 0 w 1891"/>
                <a:gd name="T79" fmla="*/ 0 h 3116"/>
                <a:gd name="T80" fmla="*/ 0 w 1891"/>
                <a:gd name="T81" fmla="*/ 0 h 3116"/>
                <a:gd name="T82" fmla="*/ 0 w 1891"/>
                <a:gd name="T83" fmla="*/ 0 h 31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91" h="3116">
                  <a:moveTo>
                    <a:pt x="879" y="3116"/>
                  </a:moveTo>
                  <a:lnTo>
                    <a:pt x="1050" y="3042"/>
                  </a:lnTo>
                  <a:lnTo>
                    <a:pt x="1150" y="2882"/>
                  </a:lnTo>
                  <a:lnTo>
                    <a:pt x="1495" y="2897"/>
                  </a:lnTo>
                  <a:lnTo>
                    <a:pt x="1680" y="2847"/>
                  </a:lnTo>
                  <a:lnTo>
                    <a:pt x="1590" y="2566"/>
                  </a:lnTo>
                  <a:lnTo>
                    <a:pt x="1588" y="2354"/>
                  </a:lnTo>
                  <a:lnTo>
                    <a:pt x="1545" y="2276"/>
                  </a:lnTo>
                  <a:lnTo>
                    <a:pt x="1605" y="2176"/>
                  </a:lnTo>
                  <a:lnTo>
                    <a:pt x="1464" y="2125"/>
                  </a:lnTo>
                  <a:lnTo>
                    <a:pt x="1465" y="2038"/>
                  </a:lnTo>
                  <a:lnTo>
                    <a:pt x="1359" y="1981"/>
                  </a:lnTo>
                  <a:lnTo>
                    <a:pt x="1345" y="1843"/>
                  </a:lnTo>
                  <a:lnTo>
                    <a:pt x="1410" y="1796"/>
                  </a:lnTo>
                  <a:lnTo>
                    <a:pt x="1440" y="1706"/>
                  </a:lnTo>
                  <a:lnTo>
                    <a:pt x="1360" y="1591"/>
                  </a:lnTo>
                  <a:lnTo>
                    <a:pt x="1150" y="1499"/>
                  </a:lnTo>
                  <a:lnTo>
                    <a:pt x="1060" y="1409"/>
                  </a:lnTo>
                  <a:lnTo>
                    <a:pt x="1120" y="1244"/>
                  </a:lnTo>
                  <a:lnTo>
                    <a:pt x="1215" y="1269"/>
                  </a:lnTo>
                  <a:lnTo>
                    <a:pt x="1270" y="1214"/>
                  </a:lnTo>
                  <a:lnTo>
                    <a:pt x="1230" y="1134"/>
                  </a:lnTo>
                  <a:lnTo>
                    <a:pt x="1320" y="1104"/>
                  </a:lnTo>
                  <a:lnTo>
                    <a:pt x="1450" y="1134"/>
                  </a:lnTo>
                  <a:lnTo>
                    <a:pt x="1495" y="1049"/>
                  </a:lnTo>
                  <a:lnTo>
                    <a:pt x="1396" y="924"/>
                  </a:lnTo>
                  <a:lnTo>
                    <a:pt x="1303" y="942"/>
                  </a:lnTo>
                  <a:lnTo>
                    <a:pt x="1150" y="774"/>
                  </a:lnTo>
                  <a:lnTo>
                    <a:pt x="1075" y="794"/>
                  </a:lnTo>
                  <a:lnTo>
                    <a:pt x="1065" y="704"/>
                  </a:lnTo>
                  <a:lnTo>
                    <a:pt x="1090" y="592"/>
                  </a:lnTo>
                  <a:lnTo>
                    <a:pt x="1260" y="493"/>
                  </a:lnTo>
                  <a:lnTo>
                    <a:pt x="1173" y="420"/>
                  </a:lnTo>
                  <a:lnTo>
                    <a:pt x="1215" y="358"/>
                  </a:lnTo>
                  <a:lnTo>
                    <a:pt x="1330" y="443"/>
                  </a:lnTo>
                  <a:lnTo>
                    <a:pt x="1305" y="524"/>
                  </a:lnTo>
                  <a:lnTo>
                    <a:pt x="1375" y="569"/>
                  </a:lnTo>
                  <a:lnTo>
                    <a:pt x="1495" y="493"/>
                  </a:lnTo>
                  <a:lnTo>
                    <a:pt x="1455" y="428"/>
                  </a:lnTo>
                  <a:lnTo>
                    <a:pt x="1545" y="428"/>
                  </a:lnTo>
                  <a:lnTo>
                    <a:pt x="1585" y="524"/>
                  </a:lnTo>
                  <a:lnTo>
                    <a:pt x="1635" y="599"/>
                  </a:lnTo>
                  <a:lnTo>
                    <a:pt x="1755" y="669"/>
                  </a:lnTo>
                  <a:lnTo>
                    <a:pt x="1770" y="539"/>
                  </a:lnTo>
                  <a:lnTo>
                    <a:pt x="1855" y="503"/>
                  </a:lnTo>
                  <a:lnTo>
                    <a:pt x="1891" y="234"/>
                  </a:lnTo>
                  <a:lnTo>
                    <a:pt x="1657" y="163"/>
                  </a:lnTo>
                  <a:lnTo>
                    <a:pt x="1584" y="205"/>
                  </a:lnTo>
                  <a:lnTo>
                    <a:pt x="1398" y="92"/>
                  </a:lnTo>
                  <a:lnTo>
                    <a:pt x="1359" y="6"/>
                  </a:lnTo>
                  <a:lnTo>
                    <a:pt x="1210" y="59"/>
                  </a:lnTo>
                  <a:lnTo>
                    <a:pt x="1075" y="68"/>
                  </a:lnTo>
                  <a:lnTo>
                    <a:pt x="990" y="0"/>
                  </a:lnTo>
                  <a:lnTo>
                    <a:pt x="949" y="70"/>
                  </a:lnTo>
                  <a:lnTo>
                    <a:pt x="1005" y="148"/>
                  </a:lnTo>
                  <a:lnTo>
                    <a:pt x="1090" y="268"/>
                  </a:lnTo>
                  <a:lnTo>
                    <a:pt x="1063" y="388"/>
                  </a:lnTo>
                  <a:lnTo>
                    <a:pt x="1149" y="509"/>
                  </a:lnTo>
                  <a:lnTo>
                    <a:pt x="960" y="614"/>
                  </a:lnTo>
                  <a:lnTo>
                    <a:pt x="909" y="729"/>
                  </a:lnTo>
                  <a:lnTo>
                    <a:pt x="1018" y="856"/>
                  </a:lnTo>
                  <a:lnTo>
                    <a:pt x="1045" y="959"/>
                  </a:lnTo>
                  <a:lnTo>
                    <a:pt x="960" y="969"/>
                  </a:lnTo>
                  <a:lnTo>
                    <a:pt x="939" y="1034"/>
                  </a:lnTo>
                  <a:lnTo>
                    <a:pt x="960" y="1119"/>
                  </a:lnTo>
                  <a:lnTo>
                    <a:pt x="975" y="1240"/>
                  </a:lnTo>
                  <a:lnTo>
                    <a:pt x="939" y="1359"/>
                  </a:lnTo>
                  <a:lnTo>
                    <a:pt x="1005" y="1438"/>
                  </a:lnTo>
                  <a:lnTo>
                    <a:pt x="944" y="1576"/>
                  </a:lnTo>
                  <a:lnTo>
                    <a:pt x="853" y="1709"/>
                  </a:lnTo>
                  <a:lnTo>
                    <a:pt x="678" y="1844"/>
                  </a:lnTo>
                  <a:lnTo>
                    <a:pt x="519" y="1856"/>
                  </a:lnTo>
                  <a:lnTo>
                    <a:pt x="268" y="2111"/>
                  </a:lnTo>
                  <a:lnTo>
                    <a:pt x="151" y="2071"/>
                  </a:lnTo>
                  <a:lnTo>
                    <a:pt x="25" y="2111"/>
                  </a:lnTo>
                  <a:lnTo>
                    <a:pt x="0" y="2272"/>
                  </a:lnTo>
                  <a:lnTo>
                    <a:pt x="160" y="2326"/>
                  </a:lnTo>
                  <a:lnTo>
                    <a:pt x="355" y="2498"/>
                  </a:lnTo>
                  <a:lnTo>
                    <a:pt x="526" y="2658"/>
                  </a:lnTo>
                  <a:lnTo>
                    <a:pt x="534" y="2807"/>
                  </a:lnTo>
                  <a:lnTo>
                    <a:pt x="629" y="2942"/>
                  </a:lnTo>
                  <a:lnTo>
                    <a:pt x="719" y="2907"/>
                  </a:lnTo>
                  <a:lnTo>
                    <a:pt x="774" y="3012"/>
                  </a:lnTo>
                  <a:lnTo>
                    <a:pt x="869" y="3002"/>
                  </a:lnTo>
                  <a:lnTo>
                    <a:pt x="879" y="3116"/>
                  </a:lnTo>
                  <a:close/>
                </a:path>
              </a:pathLst>
            </a:custGeom>
            <a:solidFill>
              <a:srgbClr val="F5B90F"/>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53" name="Freeform 23">
              <a:extLst>
                <a:ext uri="{FF2B5EF4-FFF2-40B4-BE49-F238E27FC236}">
                  <a16:creationId xmlns:a16="http://schemas.microsoft.com/office/drawing/2014/main" id="{ECAF5E78-F38D-499C-B1D4-0C854544360C}"/>
                </a:ext>
              </a:extLst>
            </p:cNvPr>
            <p:cNvSpPr>
              <a:spLocks/>
            </p:cNvSpPr>
            <p:nvPr/>
          </p:nvSpPr>
          <p:spPr bwMode="auto">
            <a:xfrm>
              <a:off x="2784575" y="2961139"/>
              <a:ext cx="700871" cy="433238"/>
            </a:xfrm>
            <a:custGeom>
              <a:avLst/>
              <a:gdLst>
                <a:gd name="T0" fmla="*/ 0 w 2946"/>
                <a:gd name="T1" fmla="*/ 0 h 2265"/>
                <a:gd name="T2" fmla="*/ 0 w 2946"/>
                <a:gd name="T3" fmla="*/ 0 h 2265"/>
                <a:gd name="T4" fmla="*/ 0 w 2946"/>
                <a:gd name="T5" fmla="*/ 0 h 2265"/>
                <a:gd name="T6" fmla="*/ 0 w 2946"/>
                <a:gd name="T7" fmla="*/ 0 h 2265"/>
                <a:gd name="T8" fmla="*/ 0 w 2946"/>
                <a:gd name="T9" fmla="*/ 0 h 2265"/>
                <a:gd name="T10" fmla="*/ 0 w 2946"/>
                <a:gd name="T11" fmla="*/ 0 h 2265"/>
                <a:gd name="T12" fmla="*/ 0 w 2946"/>
                <a:gd name="T13" fmla="*/ 0 h 2265"/>
                <a:gd name="T14" fmla="*/ 0 w 2946"/>
                <a:gd name="T15" fmla="*/ 0 h 2265"/>
                <a:gd name="T16" fmla="*/ 0 w 2946"/>
                <a:gd name="T17" fmla="*/ 0 h 2265"/>
                <a:gd name="T18" fmla="*/ 0 w 2946"/>
                <a:gd name="T19" fmla="*/ 0 h 2265"/>
                <a:gd name="T20" fmla="*/ 0 w 2946"/>
                <a:gd name="T21" fmla="*/ 0 h 2265"/>
                <a:gd name="T22" fmla="*/ 0 w 2946"/>
                <a:gd name="T23" fmla="*/ 0 h 2265"/>
                <a:gd name="T24" fmla="*/ 0 w 2946"/>
                <a:gd name="T25" fmla="*/ 0 h 2265"/>
                <a:gd name="T26" fmla="*/ 0 w 2946"/>
                <a:gd name="T27" fmla="*/ 0 h 2265"/>
                <a:gd name="T28" fmla="*/ 0 w 2946"/>
                <a:gd name="T29" fmla="*/ 0 h 2265"/>
                <a:gd name="T30" fmla="*/ 0 w 2946"/>
                <a:gd name="T31" fmla="*/ 0 h 2265"/>
                <a:gd name="T32" fmla="*/ 0 w 2946"/>
                <a:gd name="T33" fmla="*/ 0 h 2265"/>
                <a:gd name="T34" fmla="*/ 0 w 2946"/>
                <a:gd name="T35" fmla="*/ 0 h 2265"/>
                <a:gd name="T36" fmla="*/ 0 w 2946"/>
                <a:gd name="T37" fmla="*/ 0 h 2265"/>
                <a:gd name="T38" fmla="*/ 0 w 2946"/>
                <a:gd name="T39" fmla="*/ 0 h 2265"/>
                <a:gd name="T40" fmla="*/ 0 w 2946"/>
                <a:gd name="T41" fmla="*/ 0 h 2265"/>
                <a:gd name="T42" fmla="*/ 0 w 2946"/>
                <a:gd name="T43" fmla="*/ 0 h 2265"/>
                <a:gd name="T44" fmla="*/ 0 w 2946"/>
                <a:gd name="T45" fmla="*/ 0 h 2265"/>
                <a:gd name="T46" fmla="*/ 0 w 2946"/>
                <a:gd name="T47" fmla="*/ 0 h 2265"/>
                <a:gd name="T48" fmla="*/ 0 w 2946"/>
                <a:gd name="T49" fmla="*/ 0 h 2265"/>
                <a:gd name="T50" fmla="*/ 0 w 2946"/>
                <a:gd name="T51" fmla="*/ 0 h 2265"/>
                <a:gd name="T52" fmla="*/ 0 w 2946"/>
                <a:gd name="T53" fmla="*/ 0 h 2265"/>
                <a:gd name="T54" fmla="*/ 0 w 2946"/>
                <a:gd name="T55" fmla="*/ 0 h 2265"/>
                <a:gd name="T56" fmla="*/ 0 w 2946"/>
                <a:gd name="T57" fmla="*/ 0 h 2265"/>
                <a:gd name="T58" fmla="*/ 0 w 2946"/>
                <a:gd name="T59" fmla="*/ 0 h 2265"/>
                <a:gd name="T60" fmla="*/ 0 w 2946"/>
                <a:gd name="T61" fmla="*/ 0 h 2265"/>
                <a:gd name="T62" fmla="*/ 0 w 2946"/>
                <a:gd name="T63" fmla="*/ 0 h 2265"/>
                <a:gd name="T64" fmla="*/ 0 w 2946"/>
                <a:gd name="T65" fmla="*/ 0 h 2265"/>
                <a:gd name="T66" fmla="*/ 0 w 2946"/>
                <a:gd name="T67" fmla="*/ 0 h 2265"/>
                <a:gd name="T68" fmla="*/ 0 w 2946"/>
                <a:gd name="T69" fmla="*/ 0 h 2265"/>
                <a:gd name="T70" fmla="*/ 0 w 2946"/>
                <a:gd name="T71" fmla="*/ 0 h 2265"/>
                <a:gd name="T72" fmla="*/ 0 w 2946"/>
                <a:gd name="T73" fmla="*/ 0 h 2265"/>
                <a:gd name="T74" fmla="*/ 0 w 2946"/>
                <a:gd name="T75" fmla="*/ 0 h 2265"/>
                <a:gd name="T76" fmla="*/ 0 w 2946"/>
                <a:gd name="T77" fmla="*/ 0 h 2265"/>
                <a:gd name="T78" fmla="*/ 0 w 2946"/>
                <a:gd name="T79" fmla="*/ 0 h 2265"/>
                <a:gd name="T80" fmla="*/ 0 w 2946"/>
                <a:gd name="T81" fmla="*/ 0 h 2265"/>
                <a:gd name="T82" fmla="*/ 0 w 2946"/>
                <a:gd name="T83" fmla="*/ 0 h 2265"/>
                <a:gd name="T84" fmla="*/ 0 w 2946"/>
                <a:gd name="T85" fmla="*/ 0 h 2265"/>
                <a:gd name="T86" fmla="*/ 0 w 2946"/>
                <a:gd name="T87" fmla="*/ 0 h 2265"/>
                <a:gd name="T88" fmla="*/ 0 w 2946"/>
                <a:gd name="T89" fmla="*/ 0 h 2265"/>
                <a:gd name="T90" fmla="*/ 0 w 2946"/>
                <a:gd name="T91" fmla="*/ 0 h 2265"/>
                <a:gd name="T92" fmla="*/ 0 w 2946"/>
                <a:gd name="T93" fmla="*/ 0 h 2265"/>
                <a:gd name="T94" fmla="*/ 0 w 2946"/>
                <a:gd name="T95" fmla="*/ 0 h 2265"/>
                <a:gd name="T96" fmla="*/ 0 w 2946"/>
                <a:gd name="T97" fmla="*/ 0 h 2265"/>
                <a:gd name="T98" fmla="*/ 0 w 2946"/>
                <a:gd name="T99" fmla="*/ 0 h 2265"/>
                <a:gd name="T100" fmla="*/ 0 w 2946"/>
                <a:gd name="T101" fmla="*/ 0 h 2265"/>
                <a:gd name="T102" fmla="*/ 0 w 2946"/>
                <a:gd name="T103" fmla="*/ 0 h 2265"/>
                <a:gd name="T104" fmla="*/ 0 w 2946"/>
                <a:gd name="T105" fmla="*/ 0 h 2265"/>
                <a:gd name="T106" fmla="*/ 0 w 2946"/>
                <a:gd name="T107" fmla="*/ 0 h 2265"/>
                <a:gd name="T108" fmla="*/ 0 w 2946"/>
                <a:gd name="T109" fmla="*/ 0 h 2265"/>
                <a:gd name="T110" fmla="*/ 0 w 2946"/>
                <a:gd name="T111" fmla="*/ 0 h 2265"/>
                <a:gd name="T112" fmla="*/ 0 w 2946"/>
                <a:gd name="T113" fmla="*/ 0 h 226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46" h="2265">
                  <a:moveTo>
                    <a:pt x="95" y="1614"/>
                  </a:moveTo>
                  <a:lnTo>
                    <a:pt x="0" y="1224"/>
                  </a:lnTo>
                  <a:lnTo>
                    <a:pt x="36" y="955"/>
                  </a:lnTo>
                  <a:lnTo>
                    <a:pt x="140" y="900"/>
                  </a:lnTo>
                  <a:lnTo>
                    <a:pt x="275" y="825"/>
                  </a:lnTo>
                  <a:lnTo>
                    <a:pt x="380" y="895"/>
                  </a:lnTo>
                  <a:lnTo>
                    <a:pt x="575" y="880"/>
                  </a:lnTo>
                  <a:lnTo>
                    <a:pt x="770" y="850"/>
                  </a:lnTo>
                  <a:lnTo>
                    <a:pt x="980" y="780"/>
                  </a:lnTo>
                  <a:lnTo>
                    <a:pt x="1115" y="790"/>
                  </a:lnTo>
                  <a:lnTo>
                    <a:pt x="1400" y="670"/>
                  </a:lnTo>
                  <a:lnTo>
                    <a:pt x="1566" y="715"/>
                  </a:lnTo>
                  <a:lnTo>
                    <a:pt x="1696" y="655"/>
                  </a:lnTo>
                  <a:lnTo>
                    <a:pt x="1846" y="690"/>
                  </a:lnTo>
                  <a:lnTo>
                    <a:pt x="1951" y="540"/>
                  </a:lnTo>
                  <a:lnTo>
                    <a:pt x="2041" y="400"/>
                  </a:lnTo>
                  <a:lnTo>
                    <a:pt x="2166" y="285"/>
                  </a:lnTo>
                  <a:lnTo>
                    <a:pt x="2359" y="202"/>
                  </a:lnTo>
                  <a:lnTo>
                    <a:pt x="2556" y="85"/>
                  </a:lnTo>
                  <a:lnTo>
                    <a:pt x="2746" y="40"/>
                  </a:lnTo>
                  <a:lnTo>
                    <a:pt x="2901" y="0"/>
                  </a:lnTo>
                  <a:lnTo>
                    <a:pt x="2851" y="175"/>
                  </a:lnTo>
                  <a:lnTo>
                    <a:pt x="2946" y="374"/>
                  </a:lnTo>
                  <a:lnTo>
                    <a:pt x="2731" y="430"/>
                  </a:lnTo>
                  <a:lnTo>
                    <a:pt x="2626" y="584"/>
                  </a:lnTo>
                  <a:lnTo>
                    <a:pt x="2463" y="640"/>
                  </a:lnTo>
                  <a:lnTo>
                    <a:pt x="2301" y="795"/>
                  </a:lnTo>
                  <a:lnTo>
                    <a:pt x="2291" y="870"/>
                  </a:lnTo>
                  <a:lnTo>
                    <a:pt x="2244" y="951"/>
                  </a:lnTo>
                  <a:lnTo>
                    <a:pt x="2195" y="910"/>
                  </a:lnTo>
                  <a:lnTo>
                    <a:pt x="2077" y="1066"/>
                  </a:lnTo>
                  <a:lnTo>
                    <a:pt x="2076" y="1240"/>
                  </a:lnTo>
                  <a:lnTo>
                    <a:pt x="1876" y="1304"/>
                  </a:lnTo>
                  <a:lnTo>
                    <a:pt x="1761" y="1449"/>
                  </a:lnTo>
                  <a:lnTo>
                    <a:pt x="1836" y="1599"/>
                  </a:lnTo>
                  <a:lnTo>
                    <a:pt x="1764" y="1776"/>
                  </a:lnTo>
                  <a:lnTo>
                    <a:pt x="1665" y="1945"/>
                  </a:lnTo>
                  <a:lnTo>
                    <a:pt x="1681" y="2124"/>
                  </a:lnTo>
                  <a:lnTo>
                    <a:pt x="1551" y="2109"/>
                  </a:lnTo>
                  <a:lnTo>
                    <a:pt x="1486" y="2204"/>
                  </a:lnTo>
                  <a:lnTo>
                    <a:pt x="1356" y="2265"/>
                  </a:lnTo>
                  <a:lnTo>
                    <a:pt x="1269" y="2079"/>
                  </a:lnTo>
                  <a:lnTo>
                    <a:pt x="1289" y="1932"/>
                  </a:lnTo>
                  <a:lnTo>
                    <a:pt x="1320" y="1906"/>
                  </a:lnTo>
                  <a:lnTo>
                    <a:pt x="1389" y="1954"/>
                  </a:lnTo>
                  <a:lnTo>
                    <a:pt x="1422" y="1945"/>
                  </a:lnTo>
                  <a:lnTo>
                    <a:pt x="1437" y="1882"/>
                  </a:lnTo>
                  <a:lnTo>
                    <a:pt x="1365" y="1844"/>
                  </a:lnTo>
                  <a:lnTo>
                    <a:pt x="1380" y="1734"/>
                  </a:lnTo>
                  <a:lnTo>
                    <a:pt x="1470" y="1644"/>
                  </a:lnTo>
                  <a:lnTo>
                    <a:pt x="1425" y="1464"/>
                  </a:lnTo>
                  <a:lnTo>
                    <a:pt x="1320" y="1404"/>
                  </a:lnTo>
                  <a:lnTo>
                    <a:pt x="1185" y="1404"/>
                  </a:lnTo>
                  <a:lnTo>
                    <a:pt x="1155" y="1239"/>
                  </a:lnTo>
                  <a:lnTo>
                    <a:pt x="1040" y="1229"/>
                  </a:lnTo>
                  <a:lnTo>
                    <a:pt x="900" y="1314"/>
                  </a:lnTo>
                  <a:lnTo>
                    <a:pt x="865" y="1404"/>
                  </a:lnTo>
                  <a:lnTo>
                    <a:pt x="495" y="1374"/>
                  </a:lnTo>
                  <a:lnTo>
                    <a:pt x="270" y="1334"/>
                  </a:lnTo>
                  <a:lnTo>
                    <a:pt x="120" y="1464"/>
                  </a:lnTo>
                  <a:lnTo>
                    <a:pt x="165" y="1559"/>
                  </a:lnTo>
                  <a:lnTo>
                    <a:pt x="95" y="1614"/>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54" name="Freeform 24">
              <a:extLst>
                <a:ext uri="{FF2B5EF4-FFF2-40B4-BE49-F238E27FC236}">
                  <a16:creationId xmlns:a16="http://schemas.microsoft.com/office/drawing/2014/main" id="{7917DF8F-63EB-425D-841D-88DE64643E9E}"/>
                </a:ext>
              </a:extLst>
            </p:cNvPr>
            <p:cNvSpPr>
              <a:spLocks/>
            </p:cNvSpPr>
            <p:nvPr/>
          </p:nvSpPr>
          <p:spPr bwMode="auto">
            <a:xfrm>
              <a:off x="2983294" y="2805250"/>
              <a:ext cx="655653" cy="334731"/>
            </a:xfrm>
            <a:custGeom>
              <a:avLst/>
              <a:gdLst>
                <a:gd name="T0" fmla="*/ 0 w 2753"/>
                <a:gd name="T1" fmla="*/ 0 h 1749"/>
                <a:gd name="T2" fmla="*/ 0 w 2753"/>
                <a:gd name="T3" fmla="*/ 0 h 1749"/>
                <a:gd name="T4" fmla="*/ 0 w 2753"/>
                <a:gd name="T5" fmla="*/ 0 h 1749"/>
                <a:gd name="T6" fmla="*/ 0 w 2753"/>
                <a:gd name="T7" fmla="*/ 0 h 1749"/>
                <a:gd name="T8" fmla="*/ 0 w 2753"/>
                <a:gd name="T9" fmla="*/ 0 h 1749"/>
                <a:gd name="T10" fmla="*/ 0 w 2753"/>
                <a:gd name="T11" fmla="*/ 0 h 1749"/>
                <a:gd name="T12" fmla="*/ 0 w 2753"/>
                <a:gd name="T13" fmla="*/ 0 h 1749"/>
                <a:gd name="T14" fmla="*/ 0 w 2753"/>
                <a:gd name="T15" fmla="*/ 0 h 1749"/>
                <a:gd name="T16" fmla="*/ 0 w 2753"/>
                <a:gd name="T17" fmla="*/ 0 h 1749"/>
                <a:gd name="T18" fmla="*/ 0 w 2753"/>
                <a:gd name="T19" fmla="*/ 0 h 1749"/>
                <a:gd name="T20" fmla="*/ 0 w 2753"/>
                <a:gd name="T21" fmla="*/ 0 h 1749"/>
                <a:gd name="T22" fmla="*/ 0 w 2753"/>
                <a:gd name="T23" fmla="*/ 0 h 1749"/>
                <a:gd name="T24" fmla="*/ 0 w 2753"/>
                <a:gd name="T25" fmla="*/ 0 h 1749"/>
                <a:gd name="T26" fmla="*/ 0 w 2753"/>
                <a:gd name="T27" fmla="*/ 0 h 1749"/>
                <a:gd name="T28" fmla="*/ 0 w 2753"/>
                <a:gd name="T29" fmla="*/ 0 h 1749"/>
                <a:gd name="T30" fmla="*/ 0 w 2753"/>
                <a:gd name="T31" fmla="*/ 0 h 1749"/>
                <a:gd name="T32" fmla="*/ 0 w 2753"/>
                <a:gd name="T33" fmla="*/ 0 h 1749"/>
                <a:gd name="T34" fmla="*/ 0 w 2753"/>
                <a:gd name="T35" fmla="*/ 0 h 1749"/>
                <a:gd name="T36" fmla="*/ 0 w 2753"/>
                <a:gd name="T37" fmla="*/ 0 h 1749"/>
                <a:gd name="T38" fmla="*/ 0 w 2753"/>
                <a:gd name="T39" fmla="*/ 0 h 1749"/>
                <a:gd name="T40" fmla="*/ 0 w 2753"/>
                <a:gd name="T41" fmla="*/ 0 h 1749"/>
                <a:gd name="T42" fmla="*/ 0 w 2753"/>
                <a:gd name="T43" fmla="*/ 0 h 1749"/>
                <a:gd name="T44" fmla="*/ 0 w 2753"/>
                <a:gd name="T45" fmla="*/ 0 h 1749"/>
                <a:gd name="T46" fmla="*/ 0 w 2753"/>
                <a:gd name="T47" fmla="*/ 0 h 1749"/>
                <a:gd name="T48" fmla="*/ 0 w 2753"/>
                <a:gd name="T49" fmla="*/ 0 h 1749"/>
                <a:gd name="T50" fmla="*/ 0 w 2753"/>
                <a:gd name="T51" fmla="*/ 0 h 1749"/>
                <a:gd name="T52" fmla="*/ 0 w 2753"/>
                <a:gd name="T53" fmla="*/ 0 h 1749"/>
                <a:gd name="T54" fmla="*/ 0 w 2753"/>
                <a:gd name="T55" fmla="*/ 0 h 1749"/>
                <a:gd name="T56" fmla="*/ 0 w 2753"/>
                <a:gd name="T57" fmla="*/ 0 h 1749"/>
                <a:gd name="T58" fmla="*/ 0 w 2753"/>
                <a:gd name="T59" fmla="*/ 0 h 1749"/>
                <a:gd name="T60" fmla="*/ 0 w 2753"/>
                <a:gd name="T61" fmla="*/ 0 h 1749"/>
                <a:gd name="T62" fmla="*/ 0 w 2753"/>
                <a:gd name="T63" fmla="*/ 0 h 1749"/>
                <a:gd name="T64" fmla="*/ 0 w 2753"/>
                <a:gd name="T65" fmla="*/ 0 h 1749"/>
                <a:gd name="T66" fmla="*/ 0 w 2753"/>
                <a:gd name="T67" fmla="*/ 0 h 174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753" h="1749">
                  <a:moveTo>
                    <a:pt x="0" y="1100"/>
                  </a:moveTo>
                  <a:lnTo>
                    <a:pt x="0" y="1235"/>
                  </a:lnTo>
                  <a:lnTo>
                    <a:pt x="80" y="1280"/>
                  </a:lnTo>
                  <a:lnTo>
                    <a:pt x="185" y="1265"/>
                  </a:lnTo>
                  <a:lnTo>
                    <a:pt x="245" y="1350"/>
                  </a:lnTo>
                  <a:lnTo>
                    <a:pt x="225" y="1470"/>
                  </a:lnTo>
                  <a:lnTo>
                    <a:pt x="270" y="1605"/>
                  </a:lnTo>
                  <a:lnTo>
                    <a:pt x="560" y="1486"/>
                  </a:lnTo>
                  <a:lnTo>
                    <a:pt x="721" y="1530"/>
                  </a:lnTo>
                  <a:lnTo>
                    <a:pt x="856" y="1470"/>
                  </a:lnTo>
                  <a:lnTo>
                    <a:pt x="1006" y="1504"/>
                  </a:lnTo>
                  <a:lnTo>
                    <a:pt x="1117" y="1348"/>
                  </a:lnTo>
                  <a:lnTo>
                    <a:pt x="1201" y="1213"/>
                  </a:lnTo>
                  <a:lnTo>
                    <a:pt x="1329" y="1099"/>
                  </a:lnTo>
                  <a:lnTo>
                    <a:pt x="1517" y="1020"/>
                  </a:lnTo>
                  <a:lnTo>
                    <a:pt x="1717" y="900"/>
                  </a:lnTo>
                  <a:lnTo>
                    <a:pt x="2063" y="815"/>
                  </a:lnTo>
                  <a:lnTo>
                    <a:pt x="2012" y="990"/>
                  </a:lnTo>
                  <a:lnTo>
                    <a:pt x="2108" y="1190"/>
                  </a:lnTo>
                  <a:lnTo>
                    <a:pt x="1892" y="1245"/>
                  </a:lnTo>
                  <a:lnTo>
                    <a:pt x="1787" y="1399"/>
                  </a:lnTo>
                  <a:lnTo>
                    <a:pt x="1625" y="1455"/>
                  </a:lnTo>
                  <a:lnTo>
                    <a:pt x="1462" y="1610"/>
                  </a:lnTo>
                  <a:lnTo>
                    <a:pt x="1456" y="1682"/>
                  </a:lnTo>
                  <a:lnTo>
                    <a:pt x="1585" y="1682"/>
                  </a:lnTo>
                  <a:lnTo>
                    <a:pt x="1649" y="1731"/>
                  </a:lnTo>
                  <a:lnTo>
                    <a:pt x="1742" y="1749"/>
                  </a:lnTo>
                  <a:lnTo>
                    <a:pt x="1808" y="1651"/>
                  </a:lnTo>
                  <a:lnTo>
                    <a:pt x="1896" y="1579"/>
                  </a:lnTo>
                  <a:lnTo>
                    <a:pt x="1976" y="1507"/>
                  </a:lnTo>
                  <a:lnTo>
                    <a:pt x="2096" y="1403"/>
                  </a:lnTo>
                  <a:lnTo>
                    <a:pt x="2216" y="1259"/>
                  </a:lnTo>
                  <a:lnTo>
                    <a:pt x="2336" y="1195"/>
                  </a:lnTo>
                  <a:lnTo>
                    <a:pt x="2424" y="1179"/>
                  </a:lnTo>
                  <a:lnTo>
                    <a:pt x="2543" y="1140"/>
                  </a:lnTo>
                  <a:lnTo>
                    <a:pt x="2588" y="1220"/>
                  </a:lnTo>
                  <a:lnTo>
                    <a:pt x="2672" y="1299"/>
                  </a:lnTo>
                  <a:lnTo>
                    <a:pt x="2720" y="1267"/>
                  </a:lnTo>
                  <a:lnTo>
                    <a:pt x="2693" y="1190"/>
                  </a:lnTo>
                  <a:lnTo>
                    <a:pt x="2648" y="1140"/>
                  </a:lnTo>
                  <a:lnTo>
                    <a:pt x="2573" y="1040"/>
                  </a:lnTo>
                  <a:lnTo>
                    <a:pt x="2543" y="935"/>
                  </a:lnTo>
                  <a:lnTo>
                    <a:pt x="2733" y="795"/>
                  </a:lnTo>
                  <a:lnTo>
                    <a:pt x="2753" y="630"/>
                  </a:lnTo>
                  <a:lnTo>
                    <a:pt x="2618" y="560"/>
                  </a:lnTo>
                  <a:lnTo>
                    <a:pt x="2363" y="530"/>
                  </a:lnTo>
                  <a:lnTo>
                    <a:pt x="2268" y="585"/>
                  </a:lnTo>
                  <a:lnTo>
                    <a:pt x="2213" y="555"/>
                  </a:lnTo>
                  <a:lnTo>
                    <a:pt x="2198" y="485"/>
                  </a:lnTo>
                  <a:lnTo>
                    <a:pt x="2313" y="350"/>
                  </a:lnTo>
                  <a:lnTo>
                    <a:pt x="2283" y="195"/>
                  </a:lnTo>
                  <a:lnTo>
                    <a:pt x="2193" y="195"/>
                  </a:lnTo>
                  <a:lnTo>
                    <a:pt x="2078" y="255"/>
                  </a:lnTo>
                  <a:lnTo>
                    <a:pt x="2093" y="165"/>
                  </a:lnTo>
                  <a:lnTo>
                    <a:pt x="2193" y="105"/>
                  </a:lnTo>
                  <a:lnTo>
                    <a:pt x="2103" y="65"/>
                  </a:lnTo>
                  <a:lnTo>
                    <a:pt x="2073" y="0"/>
                  </a:lnTo>
                  <a:lnTo>
                    <a:pt x="1907" y="75"/>
                  </a:lnTo>
                  <a:lnTo>
                    <a:pt x="1802" y="135"/>
                  </a:lnTo>
                  <a:lnTo>
                    <a:pt x="1732" y="230"/>
                  </a:lnTo>
                  <a:lnTo>
                    <a:pt x="1522" y="225"/>
                  </a:lnTo>
                  <a:lnTo>
                    <a:pt x="1356" y="120"/>
                  </a:lnTo>
                  <a:lnTo>
                    <a:pt x="1201" y="255"/>
                  </a:lnTo>
                  <a:lnTo>
                    <a:pt x="1066" y="485"/>
                  </a:lnTo>
                  <a:lnTo>
                    <a:pt x="946" y="545"/>
                  </a:lnTo>
                  <a:lnTo>
                    <a:pt x="786" y="560"/>
                  </a:lnTo>
                  <a:lnTo>
                    <a:pt x="691" y="705"/>
                  </a:lnTo>
                  <a:lnTo>
                    <a:pt x="630" y="765"/>
                  </a:lnTo>
                  <a:lnTo>
                    <a:pt x="485" y="860"/>
                  </a:lnTo>
                  <a:lnTo>
                    <a:pt x="455" y="990"/>
                  </a:lnTo>
                  <a:lnTo>
                    <a:pt x="380" y="1070"/>
                  </a:lnTo>
                  <a:lnTo>
                    <a:pt x="260" y="1020"/>
                  </a:lnTo>
                  <a:lnTo>
                    <a:pt x="150" y="1110"/>
                  </a:lnTo>
                  <a:lnTo>
                    <a:pt x="65" y="1085"/>
                  </a:lnTo>
                  <a:lnTo>
                    <a:pt x="0" y="1100"/>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55" name="Freeform 25">
              <a:extLst>
                <a:ext uri="{FF2B5EF4-FFF2-40B4-BE49-F238E27FC236}">
                  <a16:creationId xmlns:a16="http://schemas.microsoft.com/office/drawing/2014/main" id="{1DFF3B0A-EB69-4F2A-8E4F-17E9B523A771}"/>
                </a:ext>
              </a:extLst>
            </p:cNvPr>
            <p:cNvSpPr>
              <a:spLocks/>
            </p:cNvSpPr>
            <p:nvPr/>
          </p:nvSpPr>
          <p:spPr bwMode="auto">
            <a:xfrm>
              <a:off x="3203431" y="3127549"/>
              <a:ext cx="216568" cy="139631"/>
            </a:xfrm>
            <a:custGeom>
              <a:avLst/>
              <a:gdLst>
                <a:gd name="T0" fmla="*/ 0 w 912"/>
                <a:gd name="T1" fmla="*/ 0 h 732"/>
                <a:gd name="T2" fmla="*/ 0 w 912"/>
                <a:gd name="T3" fmla="*/ 0 h 732"/>
                <a:gd name="T4" fmla="*/ 0 w 912"/>
                <a:gd name="T5" fmla="*/ 0 h 732"/>
                <a:gd name="T6" fmla="*/ 0 w 912"/>
                <a:gd name="T7" fmla="*/ 0 h 732"/>
                <a:gd name="T8" fmla="*/ 0 w 912"/>
                <a:gd name="T9" fmla="*/ 0 h 732"/>
                <a:gd name="T10" fmla="*/ 0 w 912"/>
                <a:gd name="T11" fmla="*/ 0 h 732"/>
                <a:gd name="T12" fmla="*/ 0 w 912"/>
                <a:gd name="T13" fmla="*/ 0 h 732"/>
                <a:gd name="T14" fmla="*/ 0 w 912"/>
                <a:gd name="T15" fmla="*/ 0 h 732"/>
                <a:gd name="T16" fmla="*/ 0 w 912"/>
                <a:gd name="T17" fmla="*/ 0 h 732"/>
                <a:gd name="T18" fmla="*/ 0 w 912"/>
                <a:gd name="T19" fmla="*/ 0 h 732"/>
                <a:gd name="T20" fmla="*/ 0 w 912"/>
                <a:gd name="T21" fmla="*/ 0 h 732"/>
                <a:gd name="T22" fmla="*/ 0 w 912"/>
                <a:gd name="T23" fmla="*/ 0 h 732"/>
                <a:gd name="T24" fmla="*/ 0 w 912"/>
                <a:gd name="T25" fmla="*/ 0 h 732"/>
                <a:gd name="T26" fmla="*/ 0 w 912"/>
                <a:gd name="T27" fmla="*/ 0 h 732"/>
                <a:gd name="T28" fmla="*/ 0 w 912"/>
                <a:gd name="T29" fmla="*/ 0 h 732"/>
                <a:gd name="T30" fmla="*/ 0 w 912"/>
                <a:gd name="T31" fmla="*/ 0 h 732"/>
                <a:gd name="T32" fmla="*/ 0 w 912"/>
                <a:gd name="T33" fmla="*/ 0 h 732"/>
                <a:gd name="T34" fmla="*/ 0 w 912"/>
                <a:gd name="T35" fmla="*/ 0 h 732"/>
                <a:gd name="T36" fmla="*/ 0 w 912"/>
                <a:gd name="T37" fmla="*/ 0 h 732"/>
                <a:gd name="T38" fmla="*/ 0 w 912"/>
                <a:gd name="T39" fmla="*/ 0 h 732"/>
                <a:gd name="T40" fmla="*/ 0 w 912"/>
                <a:gd name="T41" fmla="*/ 0 h 732"/>
                <a:gd name="T42" fmla="*/ 0 w 912"/>
                <a:gd name="T43" fmla="*/ 0 h 732"/>
                <a:gd name="T44" fmla="*/ 0 w 912"/>
                <a:gd name="T45" fmla="*/ 0 h 732"/>
                <a:gd name="T46" fmla="*/ 0 w 912"/>
                <a:gd name="T47" fmla="*/ 0 h 7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912" h="732">
                  <a:moveTo>
                    <a:pt x="656" y="582"/>
                  </a:moveTo>
                  <a:lnTo>
                    <a:pt x="653" y="482"/>
                  </a:lnTo>
                  <a:lnTo>
                    <a:pt x="564" y="512"/>
                  </a:lnTo>
                  <a:lnTo>
                    <a:pt x="533" y="593"/>
                  </a:lnTo>
                  <a:lnTo>
                    <a:pt x="401" y="582"/>
                  </a:lnTo>
                  <a:lnTo>
                    <a:pt x="341" y="537"/>
                  </a:lnTo>
                  <a:lnTo>
                    <a:pt x="226" y="580"/>
                  </a:lnTo>
                  <a:lnTo>
                    <a:pt x="250" y="658"/>
                  </a:lnTo>
                  <a:lnTo>
                    <a:pt x="166" y="721"/>
                  </a:lnTo>
                  <a:lnTo>
                    <a:pt x="75" y="732"/>
                  </a:lnTo>
                  <a:lnTo>
                    <a:pt x="0" y="583"/>
                  </a:lnTo>
                  <a:lnTo>
                    <a:pt x="115" y="437"/>
                  </a:lnTo>
                  <a:lnTo>
                    <a:pt x="316" y="372"/>
                  </a:lnTo>
                  <a:lnTo>
                    <a:pt x="316" y="196"/>
                  </a:lnTo>
                  <a:lnTo>
                    <a:pt x="432" y="44"/>
                  </a:lnTo>
                  <a:lnTo>
                    <a:pt x="485" y="80"/>
                  </a:lnTo>
                  <a:lnTo>
                    <a:pt x="533" y="0"/>
                  </a:lnTo>
                  <a:lnTo>
                    <a:pt x="661" y="0"/>
                  </a:lnTo>
                  <a:lnTo>
                    <a:pt x="725" y="48"/>
                  </a:lnTo>
                  <a:lnTo>
                    <a:pt x="821" y="64"/>
                  </a:lnTo>
                  <a:lnTo>
                    <a:pt x="861" y="136"/>
                  </a:lnTo>
                  <a:lnTo>
                    <a:pt x="912" y="206"/>
                  </a:lnTo>
                  <a:lnTo>
                    <a:pt x="855" y="320"/>
                  </a:lnTo>
                  <a:lnTo>
                    <a:pt x="767" y="450"/>
                  </a:lnTo>
                  <a:lnTo>
                    <a:pt x="752" y="591"/>
                  </a:lnTo>
                  <a:lnTo>
                    <a:pt x="656" y="582"/>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57" name="Freeform 26">
              <a:extLst>
                <a:ext uri="{FF2B5EF4-FFF2-40B4-BE49-F238E27FC236}">
                  <a16:creationId xmlns:a16="http://schemas.microsoft.com/office/drawing/2014/main" id="{4B44C8B0-8D34-436B-856B-F8D35188B0EB}"/>
                </a:ext>
              </a:extLst>
            </p:cNvPr>
            <p:cNvSpPr>
              <a:spLocks/>
            </p:cNvSpPr>
            <p:nvPr/>
          </p:nvSpPr>
          <p:spPr bwMode="auto">
            <a:xfrm>
              <a:off x="3180822" y="3219361"/>
              <a:ext cx="210619" cy="183624"/>
            </a:xfrm>
            <a:custGeom>
              <a:avLst/>
              <a:gdLst>
                <a:gd name="T0" fmla="*/ 0 w 884"/>
                <a:gd name="T1" fmla="*/ 0 h 962"/>
                <a:gd name="T2" fmla="*/ 0 w 884"/>
                <a:gd name="T3" fmla="*/ 0 h 962"/>
                <a:gd name="T4" fmla="*/ 0 w 884"/>
                <a:gd name="T5" fmla="*/ 0 h 962"/>
                <a:gd name="T6" fmla="*/ 0 w 884"/>
                <a:gd name="T7" fmla="*/ 0 h 962"/>
                <a:gd name="T8" fmla="*/ 0 w 884"/>
                <a:gd name="T9" fmla="*/ 0 h 962"/>
                <a:gd name="T10" fmla="*/ 0 w 884"/>
                <a:gd name="T11" fmla="*/ 0 h 962"/>
                <a:gd name="T12" fmla="*/ 0 w 884"/>
                <a:gd name="T13" fmla="*/ 0 h 962"/>
                <a:gd name="T14" fmla="*/ 0 w 884"/>
                <a:gd name="T15" fmla="*/ 0 h 962"/>
                <a:gd name="T16" fmla="*/ 0 w 884"/>
                <a:gd name="T17" fmla="*/ 0 h 962"/>
                <a:gd name="T18" fmla="*/ 0 w 884"/>
                <a:gd name="T19" fmla="*/ 0 h 962"/>
                <a:gd name="T20" fmla="*/ 0 w 884"/>
                <a:gd name="T21" fmla="*/ 0 h 962"/>
                <a:gd name="T22" fmla="*/ 0 w 884"/>
                <a:gd name="T23" fmla="*/ 0 h 962"/>
                <a:gd name="T24" fmla="*/ 0 w 884"/>
                <a:gd name="T25" fmla="*/ 0 h 962"/>
                <a:gd name="T26" fmla="*/ 0 w 884"/>
                <a:gd name="T27" fmla="*/ 0 h 962"/>
                <a:gd name="T28" fmla="*/ 0 w 884"/>
                <a:gd name="T29" fmla="*/ 0 h 962"/>
                <a:gd name="T30" fmla="*/ 0 w 884"/>
                <a:gd name="T31" fmla="*/ 0 h 962"/>
                <a:gd name="T32" fmla="*/ 0 w 884"/>
                <a:gd name="T33" fmla="*/ 0 h 962"/>
                <a:gd name="T34" fmla="*/ 0 w 884"/>
                <a:gd name="T35" fmla="*/ 0 h 962"/>
                <a:gd name="T36" fmla="*/ 0 w 884"/>
                <a:gd name="T37" fmla="*/ 0 h 962"/>
                <a:gd name="T38" fmla="*/ 0 w 884"/>
                <a:gd name="T39" fmla="*/ 0 h 962"/>
                <a:gd name="T40" fmla="*/ 0 w 884"/>
                <a:gd name="T41" fmla="*/ 0 h 962"/>
                <a:gd name="T42" fmla="*/ 0 w 884"/>
                <a:gd name="T43" fmla="*/ 0 h 962"/>
                <a:gd name="T44" fmla="*/ 0 w 884"/>
                <a:gd name="T45" fmla="*/ 0 h 96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4" h="962">
                  <a:moveTo>
                    <a:pt x="752" y="102"/>
                  </a:moveTo>
                  <a:lnTo>
                    <a:pt x="748" y="0"/>
                  </a:lnTo>
                  <a:lnTo>
                    <a:pt x="660" y="32"/>
                  </a:lnTo>
                  <a:lnTo>
                    <a:pt x="628" y="112"/>
                  </a:lnTo>
                  <a:lnTo>
                    <a:pt x="495" y="101"/>
                  </a:lnTo>
                  <a:lnTo>
                    <a:pt x="435" y="56"/>
                  </a:lnTo>
                  <a:lnTo>
                    <a:pt x="320" y="101"/>
                  </a:lnTo>
                  <a:lnTo>
                    <a:pt x="345" y="176"/>
                  </a:lnTo>
                  <a:lnTo>
                    <a:pt x="260" y="241"/>
                  </a:lnTo>
                  <a:lnTo>
                    <a:pt x="170" y="251"/>
                  </a:lnTo>
                  <a:lnTo>
                    <a:pt x="95" y="431"/>
                  </a:lnTo>
                  <a:lnTo>
                    <a:pt x="0" y="597"/>
                  </a:lnTo>
                  <a:lnTo>
                    <a:pt x="15" y="777"/>
                  </a:lnTo>
                  <a:lnTo>
                    <a:pt x="20" y="872"/>
                  </a:lnTo>
                  <a:lnTo>
                    <a:pt x="80" y="932"/>
                  </a:lnTo>
                  <a:lnTo>
                    <a:pt x="165" y="932"/>
                  </a:lnTo>
                  <a:lnTo>
                    <a:pt x="300" y="957"/>
                  </a:lnTo>
                  <a:lnTo>
                    <a:pt x="380" y="927"/>
                  </a:lnTo>
                  <a:lnTo>
                    <a:pt x="560" y="962"/>
                  </a:lnTo>
                  <a:lnTo>
                    <a:pt x="620" y="872"/>
                  </a:lnTo>
                  <a:lnTo>
                    <a:pt x="700" y="696"/>
                  </a:lnTo>
                  <a:lnTo>
                    <a:pt x="740" y="560"/>
                  </a:lnTo>
                  <a:lnTo>
                    <a:pt x="812" y="464"/>
                  </a:lnTo>
                  <a:lnTo>
                    <a:pt x="884" y="392"/>
                  </a:lnTo>
                  <a:lnTo>
                    <a:pt x="815" y="286"/>
                  </a:lnTo>
                  <a:lnTo>
                    <a:pt x="735" y="221"/>
                  </a:lnTo>
                  <a:lnTo>
                    <a:pt x="752" y="102"/>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58" name="Freeform 27">
              <a:extLst>
                <a:ext uri="{FF2B5EF4-FFF2-40B4-BE49-F238E27FC236}">
                  <a16:creationId xmlns:a16="http://schemas.microsoft.com/office/drawing/2014/main" id="{8EF88468-2D44-4B61-AAD1-596424C6CC01}"/>
                </a:ext>
              </a:extLst>
            </p:cNvPr>
            <p:cNvSpPr>
              <a:spLocks/>
            </p:cNvSpPr>
            <p:nvPr/>
          </p:nvSpPr>
          <p:spPr bwMode="auto">
            <a:xfrm>
              <a:off x="3098717" y="3364730"/>
              <a:ext cx="153502" cy="252483"/>
            </a:xfrm>
            <a:custGeom>
              <a:avLst/>
              <a:gdLst>
                <a:gd name="T0" fmla="*/ 0 w 645"/>
                <a:gd name="T1" fmla="*/ 0 h 1321"/>
                <a:gd name="T2" fmla="*/ 0 w 645"/>
                <a:gd name="T3" fmla="*/ 0 h 1321"/>
                <a:gd name="T4" fmla="*/ 0 w 645"/>
                <a:gd name="T5" fmla="*/ 0 h 1321"/>
                <a:gd name="T6" fmla="*/ 0 w 645"/>
                <a:gd name="T7" fmla="*/ 0 h 1321"/>
                <a:gd name="T8" fmla="*/ 0 w 645"/>
                <a:gd name="T9" fmla="*/ 0 h 1321"/>
                <a:gd name="T10" fmla="*/ 0 w 645"/>
                <a:gd name="T11" fmla="*/ 0 h 1321"/>
                <a:gd name="T12" fmla="*/ 0 w 645"/>
                <a:gd name="T13" fmla="*/ 0 h 1321"/>
                <a:gd name="T14" fmla="*/ 0 w 645"/>
                <a:gd name="T15" fmla="*/ 0 h 1321"/>
                <a:gd name="T16" fmla="*/ 0 w 645"/>
                <a:gd name="T17" fmla="*/ 0 h 1321"/>
                <a:gd name="T18" fmla="*/ 0 w 645"/>
                <a:gd name="T19" fmla="*/ 0 h 1321"/>
                <a:gd name="T20" fmla="*/ 0 w 645"/>
                <a:gd name="T21" fmla="*/ 0 h 1321"/>
                <a:gd name="T22" fmla="*/ 0 w 645"/>
                <a:gd name="T23" fmla="*/ 0 h 1321"/>
                <a:gd name="T24" fmla="*/ 0 w 645"/>
                <a:gd name="T25" fmla="*/ 0 h 1321"/>
                <a:gd name="T26" fmla="*/ 0 w 645"/>
                <a:gd name="T27" fmla="*/ 0 h 1321"/>
                <a:gd name="T28" fmla="*/ 0 w 645"/>
                <a:gd name="T29" fmla="*/ 0 h 1321"/>
                <a:gd name="T30" fmla="*/ 0 w 645"/>
                <a:gd name="T31" fmla="*/ 0 h 1321"/>
                <a:gd name="T32" fmla="*/ 0 w 645"/>
                <a:gd name="T33" fmla="*/ 0 h 1321"/>
                <a:gd name="T34" fmla="*/ 0 w 645"/>
                <a:gd name="T35" fmla="*/ 0 h 1321"/>
                <a:gd name="T36" fmla="*/ 0 w 645"/>
                <a:gd name="T37" fmla="*/ 0 h 1321"/>
                <a:gd name="T38" fmla="*/ 0 w 645"/>
                <a:gd name="T39" fmla="*/ 0 h 1321"/>
                <a:gd name="T40" fmla="*/ 0 w 645"/>
                <a:gd name="T41" fmla="*/ 0 h 1321"/>
                <a:gd name="T42" fmla="*/ 0 w 645"/>
                <a:gd name="T43" fmla="*/ 0 h 1321"/>
                <a:gd name="T44" fmla="*/ 0 w 645"/>
                <a:gd name="T45" fmla="*/ 0 h 1321"/>
                <a:gd name="T46" fmla="*/ 0 w 645"/>
                <a:gd name="T47" fmla="*/ 0 h 1321"/>
                <a:gd name="T48" fmla="*/ 0 w 645"/>
                <a:gd name="T49" fmla="*/ 0 h 132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45" h="1321">
                  <a:moveTo>
                    <a:pt x="36" y="153"/>
                  </a:moveTo>
                  <a:lnTo>
                    <a:pt x="0" y="375"/>
                  </a:lnTo>
                  <a:lnTo>
                    <a:pt x="63" y="489"/>
                  </a:lnTo>
                  <a:lnTo>
                    <a:pt x="95" y="600"/>
                  </a:lnTo>
                  <a:lnTo>
                    <a:pt x="60" y="665"/>
                  </a:lnTo>
                  <a:lnTo>
                    <a:pt x="132" y="856"/>
                  </a:lnTo>
                  <a:lnTo>
                    <a:pt x="231" y="1027"/>
                  </a:lnTo>
                  <a:lnTo>
                    <a:pt x="249" y="1195"/>
                  </a:lnTo>
                  <a:lnTo>
                    <a:pt x="260" y="1295"/>
                  </a:lnTo>
                  <a:lnTo>
                    <a:pt x="380" y="1234"/>
                  </a:lnTo>
                  <a:lnTo>
                    <a:pt x="440" y="1321"/>
                  </a:lnTo>
                  <a:lnTo>
                    <a:pt x="485" y="1259"/>
                  </a:lnTo>
                  <a:lnTo>
                    <a:pt x="525" y="1174"/>
                  </a:lnTo>
                  <a:lnTo>
                    <a:pt x="510" y="1039"/>
                  </a:lnTo>
                  <a:lnTo>
                    <a:pt x="480" y="884"/>
                  </a:lnTo>
                  <a:lnTo>
                    <a:pt x="453" y="790"/>
                  </a:lnTo>
                  <a:lnTo>
                    <a:pt x="549" y="790"/>
                  </a:lnTo>
                  <a:lnTo>
                    <a:pt x="597" y="678"/>
                  </a:lnTo>
                  <a:lnTo>
                    <a:pt x="645" y="550"/>
                  </a:lnTo>
                  <a:lnTo>
                    <a:pt x="605" y="359"/>
                  </a:lnTo>
                  <a:lnTo>
                    <a:pt x="515" y="169"/>
                  </a:lnTo>
                  <a:lnTo>
                    <a:pt x="428" y="170"/>
                  </a:lnTo>
                  <a:lnTo>
                    <a:pt x="365" y="113"/>
                  </a:lnTo>
                  <a:lnTo>
                    <a:pt x="359" y="14"/>
                  </a:lnTo>
                  <a:lnTo>
                    <a:pt x="230" y="0"/>
                  </a:lnTo>
                  <a:lnTo>
                    <a:pt x="165" y="95"/>
                  </a:lnTo>
                  <a:lnTo>
                    <a:pt x="36" y="153"/>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59" name="Freeform 28">
              <a:extLst>
                <a:ext uri="{FF2B5EF4-FFF2-40B4-BE49-F238E27FC236}">
                  <a16:creationId xmlns:a16="http://schemas.microsoft.com/office/drawing/2014/main" id="{363AB315-DBF3-41C2-B057-E168EE1772F0}"/>
                </a:ext>
              </a:extLst>
            </p:cNvPr>
            <p:cNvSpPr>
              <a:spLocks/>
            </p:cNvSpPr>
            <p:nvPr/>
          </p:nvSpPr>
          <p:spPr bwMode="auto">
            <a:xfrm>
              <a:off x="2575147" y="3001307"/>
              <a:ext cx="99954" cy="110940"/>
            </a:xfrm>
            <a:custGeom>
              <a:avLst/>
              <a:gdLst>
                <a:gd name="T0" fmla="*/ 0 w 420"/>
                <a:gd name="T1" fmla="*/ 0 h 580"/>
                <a:gd name="T2" fmla="*/ 0 w 420"/>
                <a:gd name="T3" fmla="*/ 0 h 580"/>
                <a:gd name="T4" fmla="*/ 0 w 420"/>
                <a:gd name="T5" fmla="*/ 0 h 580"/>
                <a:gd name="T6" fmla="*/ 0 w 420"/>
                <a:gd name="T7" fmla="*/ 0 h 580"/>
                <a:gd name="T8" fmla="*/ 0 w 420"/>
                <a:gd name="T9" fmla="*/ 0 h 580"/>
                <a:gd name="T10" fmla="*/ 0 w 420"/>
                <a:gd name="T11" fmla="*/ 0 h 580"/>
                <a:gd name="T12" fmla="*/ 0 w 420"/>
                <a:gd name="T13" fmla="*/ 0 h 580"/>
                <a:gd name="T14" fmla="*/ 0 w 420"/>
                <a:gd name="T15" fmla="*/ 0 h 580"/>
                <a:gd name="T16" fmla="*/ 0 w 420"/>
                <a:gd name="T17" fmla="*/ 0 h 580"/>
                <a:gd name="T18" fmla="*/ 0 w 420"/>
                <a:gd name="T19" fmla="*/ 0 h 580"/>
                <a:gd name="T20" fmla="*/ 0 w 420"/>
                <a:gd name="T21" fmla="*/ 0 h 580"/>
                <a:gd name="T22" fmla="*/ 0 w 420"/>
                <a:gd name="T23" fmla="*/ 0 h 580"/>
                <a:gd name="T24" fmla="*/ 0 w 420"/>
                <a:gd name="T25" fmla="*/ 0 h 580"/>
                <a:gd name="T26" fmla="*/ 0 w 420"/>
                <a:gd name="T27" fmla="*/ 0 h 5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0" h="580">
                  <a:moveTo>
                    <a:pt x="384" y="516"/>
                  </a:moveTo>
                  <a:lnTo>
                    <a:pt x="405" y="430"/>
                  </a:lnTo>
                  <a:lnTo>
                    <a:pt x="360" y="315"/>
                  </a:lnTo>
                  <a:lnTo>
                    <a:pt x="420" y="135"/>
                  </a:lnTo>
                  <a:lnTo>
                    <a:pt x="385" y="60"/>
                  </a:lnTo>
                  <a:lnTo>
                    <a:pt x="265" y="0"/>
                  </a:lnTo>
                  <a:lnTo>
                    <a:pt x="144" y="70"/>
                  </a:lnTo>
                  <a:lnTo>
                    <a:pt x="30" y="104"/>
                  </a:lnTo>
                  <a:lnTo>
                    <a:pt x="54" y="248"/>
                  </a:lnTo>
                  <a:lnTo>
                    <a:pt x="0" y="356"/>
                  </a:lnTo>
                  <a:lnTo>
                    <a:pt x="14" y="511"/>
                  </a:lnTo>
                  <a:lnTo>
                    <a:pt x="99" y="580"/>
                  </a:lnTo>
                  <a:lnTo>
                    <a:pt x="235" y="570"/>
                  </a:lnTo>
                  <a:lnTo>
                    <a:pt x="384" y="516"/>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61" name="Freeform 30">
              <a:extLst>
                <a:ext uri="{FF2B5EF4-FFF2-40B4-BE49-F238E27FC236}">
                  <a16:creationId xmlns:a16="http://schemas.microsoft.com/office/drawing/2014/main" id="{D86A523B-A987-45F3-AC97-63FA20394EEC}"/>
                </a:ext>
              </a:extLst>
            </p:cNvPr>
            <p:cNvSpPr>
              <a:spLocks/>
            </p:cNvSpPr>
            <p:nvPr/>
          </p:nvSpPr>
          <p:spPr bwMode="auto">
            <a:xfrm>
              <a:off x="2978534" y="3358992"/>
              <a:ext cx="128512" cy="167366"/>
            </a:xfrm>
            <a:custGeom>
              <a:avLst/>
              <a:gdLst>
                <a:gd name="T0" fmla="*/ 0 w 540"/>
                <a:gd name="T1" fmla="*/ 0 h 876"/>
                <a:gd name="T2" fmla="*/ 0 w 540"/>
                <a:gd name="T3" fmla="*/ 0 h 876"/>
                <a:gd name="T4" fmla="*/ 0 w 540"/>
                <a:gd name="T5" fmla="*/ 0 h 876"/>
                <a:gd name="T6" fmla="*/ 0 w 540"/>
                <a:gd name="T7" fmla="*/ 0 h 876"/>
                <a:gd name="T8" fmla="*/ 0 w 540"/>
                <a:gd name="T9" fmla="*/ 0 h 876"/>
                <a:gd name="T10" fmla="*/ 0 w 540"/>
                <a:gd name="T11" fmla="*/ 0 h 876"/>
                <a:gd name="T12" fmla="*/ 0 w 540"/>
                <a:gd name="T13" fmla="*/ 0 h 876"/>
                <a:gd name="T14" fmla="*/ 0 w 540"/>
                <a:gd name="T15" fmla="*/ 0 h 876"/>
                <a:gd name="T16" fmla="*/ 0 w 540"/>
                <a:gd name="T17" fmla="*/ 0 h 876"/>
                <a:gd name="T18" fmla="*/ 0 w 540"/>
                <a:gd name="T19" fmla="*/ 0 h 876"/>
                <a:gd name="T20" fmla="*/ 0 w 540"/>
                <a:gd name="T21" fmla="*/ 0 h 876"/>
                <a:gd name="T22" fmla="*/ 0 w 540"/>
                <a:gd name="T23" fmla="*/ 0 h 876"/>
                <a:gd name="T24" fmla="*/ 0 w 540"/>
                <a:gd name="T25" fmla="*/ 0 h 876"/>
                <a:gd name="T26" fmla="*/ 0 w 540"/>
                <a:gd name="T27" fmla="*/ 0 h 876"/>
                <a:gd name="T28" fmla="*/ 0 w 540"/>
                <a:gd name="T29" fmla="*/ 0 h 876"/>
                <a:gd name="T30" fmla="*/ 0 w 540"/>
                <a:gd name="T31" fmla="*/ 0 h 8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0" h="876">
                  <a:moveTo>
                    <a:pt x="505" y="404"/>
                  </a:moveTo>
                  <a:lnTo>
                    <a:pt x="355" y="449"/>
                  </a:lnTo>
                  <a:lnTo>
                    <a:pt x="360" y="530"/>
                  </a:lnTo>
                  <a:lnTo>
                    <a:pt x="315" y="675"/>
                  </a:lnTo>
                  <a:lnTo>
                    <a:pt x="330" y="785"/>
                  </a:lnTo>
                  <a:lnTo>
                    <a:pt x="246" y="876"/>
                  </a:lnTo>
                  <a:lnTo>
                    <a:pt x="166" y="796"/>
                  </a:lnTo>
                  <a:lnTo>
                    <a:pt x="150" y="700"/>
                  </a:lnTo>
                  <a:lnTo>
                    <a:pt x="94" y="812"/>
                  </a:lnTo>
                  <a:lnTo>
                    <a:pt x="50" y="685"/>
                  </a:lnTo>
                  <a:lnTo>
                    <a:pt x="0" y="454"/>
                  </a:lnTo>
                  <a:lnTo>
                    <a:pt x="50" y="229"/>
                  </a:lnTo>
                  <a:lnTo>
                    <a:pt x="190" y="179"/>
                  </a:lnTo>
                  <a:lnTo>
                    <a:pt x="313" y="149"/>
                  </a:lnTo>
                  <a:lnTo>
                    <a:pt x="385" y="19"/>
                  </a:lnTo>
                  <a:lnTo>
                    <a:pt x="453" y="0"/>
                  </a:lnTo>
                  <a:lnTo>
                    <a:pt x="540" y="184"/>
                  </a:lnTo>
                  <a:lnTo>
                    <a:pt x="505" y="404"/>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63" name="Freeform 31">
              <a:extLst>
                <a:ext uri="{FF2B5EF4-FFF2-40B4-BE49-F238E27FC236}">
                  <a16:creationId xmlns:a16="http://schemas.microsoft.com/office/drawing/2014/main" id="{AD6A2E33-2F69-4AB0-8D76-7DB59E3F1C98}"/>
                </a:ext>
              </a:extLst>
            </p:cNvPr>
            <p:cNvSpPr>
              <a:spLocks/>
            </p:cNvSpPr>
            <p:nvPr/>
          </p:nvSpPr>
          <p:spPr bwMode="auto">
            <a:xfrm>
              <a:off x="2792905" y="3196408"/>
              <a:ext cx="341511" cy="117634"/>
            </a:xfrm>
            <a:custGeom>
              <a:avLst/>
              <a:gdLst>
                <a:gd name="T0" fmla="*/ 0 w 1439"/>
                <a:gd name="T1" fmla="*/ 0 h 615"/>
                <a:gd name="T2" fmla="*/ 0 w 1439"/>
                <a:gd name="T3" fmla="*/ 0 h 615"/>
                <a:gd name="T4" fmla="*/ 0 w 1439"/>
                <a:gd name="T5" fmla="*/ 0 h 615"/>
                <a:gd name="T6" fmla="*/ 0 w 1439"/>
                <a:gd name="T7" fmla="*/ 0 h 615"/>
                <a:gd name="T8" fmla="*/ 0 w 1439"/>
                <a:gd name="T9" fmla="*/ 0 h 615"/>
                <a:gd name="T10" fmla="*/ 0 w 1439"/>
                <a:gd name="T11" fmla="*/ 0 h 615"/>
                <a:gd name="T12" fmla="*/ 0 w 1439"/>
                <a:gd name="T13" fmla="*/ 0 h 615"/>
                <a:gd name="T14" fmla="*/ 0 w 1439"/>
                <a:gd name="T15" fmla="*/ 0 h 615"/>
                <a:gd name="T16" fmla="*/ 0 w 1439"/>
                <a:gd name="T17" fmla="*/ 0 h 615"/>
                <a:gd name="T18" fmla="*/ 0 w 1439"/>
                <a:gd name="T19" fmla="*/ 0 h 615"/>
                <a:gd name="T20" fmla="*/ 0 w 1439"/>
                <a:gd name="T21" fmla="*/ 0 h 615"/>
                <a:gd name="T22" fmla="*/ 0 w 1439"/>
                <a:gd name="T23" fmla="*/ 0 h 615"/>
                <a:gd name="T24" fmla="*/ 0 w 1439"/>
                <a:gd name="T25" fmla="*/ 0 h 615"/>
                <a:gd name="T26" fmla="*/ 0 w 1439"/>
                <a:gd name="T27" fmla="*/ 0 h 615"/>
                <a:gd name="T28" fmla="*/ 0 w 1439"/>
                <a:gd name="T29" fmla="*/ 0 h 615"/>
                <a:gd name="T30" fmla="*/ 0 w 1439"/>
                <a:gd name="T31" fmla="*/ 0 h 615"/>
                <a:gd name="T32" fmla="*/ 0 w 1439"/>
                <a:gd name="T33" fmla="*/ 0 h 615"/>
                <a:gd name="T34" fmla="*/ 0 w 1439"/>
                <a:gd name="T35" fmla="*/ 0 h 615"/>
                <a:gd name="T36" fmla="*/ 0 w 1439"/>
                <a:gd name="T37" fmla="*/ 0 h 615"/>
                <a:gd name="T38" fmla="*/ 0 w 1439"/>
                <a:gd name="T39" fmla="*/ 0 h 615"/>
                <a:gd name="T40" fmla="*/ 0 w 1439"/>
                <a:gd name="T41" fmla="*/ 0 h 615"/>
                <a:gd name="T42" fmla="*/ 0 w 1439"/>
                <a:gd name="T43" fmla="*/ 0 h 61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39" h="615">
                  <a:moveTo>
                    <a:pt x="1238" y="584"/>
                  </a:moveTo>
                  <a:lnTo>
                    <a:pt x="912" y="506"/>
                  </a:lnTo>
                  <a:lnTo>
                    <a:pt x="692" y="511"/>
                  </a:lnTo>
                  <a:lnTo>
                    <a:pt x="455" y="509"/>
                  </a:lnTo>
                  <a:lnTo>
                    <a:pt x="374" y="557"/>
                  </a:lnTo>
                  <a:lnTo>
                    <a:pt x="42" y="521"/>
                  </a:lnTo>
                  <a:lnTo>
                    <a:pt x="0" y="435"/>
                  </a:lnTo>
                  <a:lnTo>
                    <a:pt x="131" y="330"/>
                  </a:lnTo>
                  <a:lnTo>
                    <a:pt x="86" y="236"/>
                  </a:lnTo>
                  <a:lnTo>
                    <a:pt x="237" y="105"/>
                  </a:lnTo>
                  <a:lnTo>
                    <a:pt x="467" y="147"/>
                  </a:lnTo>
                  <a:lnTo>
                    <a:pt x="833" y="177"/>
                  </a:lnTo>
                  <a:lnTo>
                    <a:pt x="867" y="84"/>
                  </a:lnTo>
                  <a:lnTo>
                    <a:pt x="1007" y="0"/>
                  </a:lnTo>
                  <a:lnTo>
                    <a:pt x="1122" y="11"/>
                  </a:lnTo>
                  <a:lnTo>
                    <a:pt x="1152" y="176"/>
                  </a:lnTo>
                  <a:lnTo>
                    <a:pt x="1289" y="177"/>
                  </a:lnTo>
                  <a:lnTo>
                    <a:pt x="1391" y="236"/>
                  </a:lnTo>
                  <a:lnTo>
                    <a:pt x="1439" y="417"/>
                  </a:lnTo>
                  <a:lnTo>
                    <a:pt x="1349" y="504"/>
                  </a:lnTo>
                  <a:lnTo>
                    <a:pt x="1332" y="615"/>
                  </a:lnTo>
                  <a:lnTo>
                    <a:pt x="1238" y="584"/>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67" name="Freeform 44">
              <a:extLst>
                <a:ext uri="{FF2B5EF4-FFF2-40B4-BE49-F238E27FC236}">
                  <a16:creationId xmlns:a16="http://schemas.microsoft.com/office/drawing/2014/main" id="{DFDF3390-3DDC-4CF3-BB33-6DAC8E41D5E3}"/>
                </a:ext>
              </a:extLst>
            </p:cNvPr>
            <p:cNvSpPr>
              <a:spLocks/>
            </p:cNvSpPr>
            <p:nvPr/>
          </p:nvSpPr>
          <p:spPr bwMode="auto">
            <a:xfrm>
              <a:off x="1914735" y="4206340"/>
              <a:ext cx="21419" cy="15302"/>
            </a:xfrm>
            <a:custGeom>
              <a:avLst/>
              <a:gdLst>
                <a:gd name="T0" fmla="*/ 0 w 92"/>
                <a:gd name="T1" fmla="*/ 6 h 80"/>
                <a:gd name="T2" fmla="*/ 9 w 92"/>
                <a:gd name="T3" fmla="*/ 16 h 80"/>
                <a:gd name="T4" fmla="*/ 18 w 92"/>
                <a:gd name="T5" fmla="*/ 7 h 80"/>
                <a:gd name="T6" fmla="*/ 7 w 92"/>
                <a:gd name="T7" fmla="*/ 0 h 80"/>
                <a:gd name="T8" fmla="*/ 0 w 92"/>
                <a:gd name="T9" fmla="*/ 6 h 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80">
                  <a:moveTo>
                    <a:pt x="0" y="29"/>
                  </a:moveTo>
                  <a:lnTo>
                    <a:pt x="45" y="80"/>
                  </a:lnTo>
                  <a:lnTo>
                    <a:pt x="92" y="35"/>
                  </a:lnTo>
                  <a:lnTo>
                    <a:pt x="35" y="0"/>
                  </a:lnTo>
                  <a:lnTo>
                    <a:pt x="0" y="29"/>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81" name="Oval 25">
              <a:extLst>
                <a:ext uri="{FF2B5EF4-FFF2-40B4-BE49-F238E27FC236}">
                  <a16:creationId xmlns:a16="http://schemas.microsoft.com/office/drawing/2014/main" id="{83F5E5EA-2F50-458A-A38C-1CB9194FDA92}"/>
                </a:ext>
              </a:extLst>
            </p:cNvPr>
            <p:cNvSpPr>
              <a:spLocks noChangeArrowheads="1"/>
            </p:cNvSpPr>
            <p:nvPr/>
          </p:nvSpPr>
          <p:spPr bwMode="gray">
            <a:xfrm>
              <a:off x="2521357" y="3482435"/>
              <a:ext cx="81569" cy="65558"/>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itchFamily="34" charset="0"/>
                <a:ea typeface="等线" panose="02010600030101010101" pitchFamily="2" charset="-122"/>
                <a:cs typeface="+mn-cs"/>
              </a:endParaRPr>
            </a:p>
          </p:txBody>
        </p:sp>
      </p:grpSp>
      <p:sp>
        <p:nvSpPr>
          <p:cNvPr id="90" name="Oval 25">
            <a:extLst>
              <a:ext uri="{FF2B5EF4-FFF2-40B4-BE49-F238E27FC236}">
                <a16:creationId xmlns:a16="http://schemas.microsoft.com/office/drawing/2014/main" id="{5C493A99-93D3-492A-A232-E5502DFFE0FA}"/>
              </a:ext>
            </a:extLst>
          </p:cNvPr>
          <p:cNvSpPr>
            <a:spLocks noChangeArrowheads="1"/>
          </p:cNvSpPr>
          <p:nvPr/>
        </p:nvSpPr>
        <p:spPr bwMode="gray">
          <a:xfrm>
            <a:off x="1371600" y="4046396"/>
            <a:ext cx="139039" cy="144604"/>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itchFamily="34" charset="0"/>
              <a:ea typeface="等线" panose="02010600030101010101" pitchFamily="2" charset="-122"/>
              <a:cs typeface="+mn-cs"/>
            </a:endParaRPr>
          </a:p>
        </p:txBody>
      </p:sp>
      <p:sp>
        <p:nvSpPr>
          <p:cNvPr id="91" name="Oval 25">
            <a:extLst>
              <a:ext uri="{FF2B5EF4-FFF2-40B4-BE49-F238E27FC236}">
                <a16:creationId xmlns:a16="http://schemas.microsoft.com/office/drawing/2014/main" id="{6A1ED800-FBBB-45A5-9A3D-33E7F3E7D06C}"/>
              </a:ext>
            </a:extLst>
          </p:cNvPr>
          <p:cNvSpPr>
            <a:spLocks noChangeArrowheads="1"/>
          </p:cNvSpPr>
          <p:nvPr/>
        </p:nvSpPr>
        <p:spPr bwMode="gray">
          <a:xfrm>
            <a:off x="914400" y="3429000"/>
            <a:ext cx="139039" cy="144604"/>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itchFamily="34" charset="0"/>
              <a:ea typeface="等线" panose="02010600030101010101" pitchFamily="2" charset="-122"/>
              <a:cs typeface="+mn-cs"/>
            </a:endParaRPr>
          </a:p>
        </p:txBody>
      </p:sp>
      <p:sp>
        <p:nvSpPr>
          <p:cNvPr id="92" name="Oval 25">
            <a:extLst>
              <a:ext uri="{FF2B5EF4-FFF2-40B4-BE49-F238E27FC236}">
                <a16:creationId xmlns:a16="http://schemas.microsoft.com/office/drawing/2014/main" id="{D655F1B1-F5AD-4EDF-8B11-A4264D6ABA93}"/>
              </a:ext>
            </a:extLst>
          </p:cNvPr>
          <p:cNvSpPr>
            <a:spLocks noChangeArrowheads="1"/>
          </p:cNvSpPr>
          <p:nvPr/>
        </p:nvSpPr>
        <p:spPr bwMode="gray">
          <a:xfrm>
            <a:off x="1384961" y="3436796"/>
            <a:ext cx="139039" cy="144604"/>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itchFamily="34" charset="0"/>
              <a:ea typeface="等线" panose="02010600030101010101" pitchFamily="2" charset="-122"/>
              <a:cs typeface="+mn-cs"/>
            </a:endParaRPr>
          </a:p>
        </p:txBody>
      </p:sp>
      <p:sp>
        <p:nvSpPr>
          <p:cNvPr id="100" name="Oval 25">
            <a:extLst>
              <a:ext uri="{FF2B5EF4-FFF2-40B4-BE49-F238E27FC236}">
                <a16:creationId xmlns:a16="http://schemas.microsoft.com/office/drawing/2014/main" id="{460199D5-66EE-415E-AEA5-703A54773F10}"/>
              </a:ext>
            </a:extLst>
          </p:cNvPr>
          <p:cNvSpPr>
            <a:spLocks noChangeArrowheads="1"/>
          </p:cNvSpPr>
          <p:nvPr/>
        </p:nvSpPr>
        <p:spPr bwMode="gray">
          <a:xfrm>
            <a:off x="1537361" y="2743200"/>
            <a:ext cx="139039" cy="144604"/>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itchFamily="34" charset="0"/>
              <a:ea typeface="等线" panose="02010600030101010101" pitchFamily="2" charset="-122"/>
              <a:cs typeface="+mn-cs"/>
            </a:endParaRPr>
          </a:p>
        </p:txBody>
      </p:sp>
      <p:sp>
        <p:nvSpPr>
          <p:cNvPr id="106" name="Oval 25">
            <a:extLst>
              <a:ext uri="{FF2B5EF4-FFF2-40B4-BE49-F238E27FC236}">
                <a16:creationId xmlns:a16="http://schemas.microsoft.com/office/drawing/2014/main" id="{D3C1BA00-2811-488C-BBB0-B40A3151F2B1}"/>
              </a:ext>
            </a:extLst>
          </p:cNvPr>
          <p:cNvSpPr>
            <a:spLocks noChangeArrowheads="1"/>
          </p:cNvSpPr>
          <p:nvPr/>
        </p:nvSpPr>
        <p:spPr bwMode="gray">
          <a:xfrm>
            <a:off x="2832761" y="2514600"/>
            <a:ext cx="139039" cy="144604"/>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itchFamily="34" charset="0"/>
              <a:ea typeface="等线" panose="02010600030101010101" pitchFamily="2" charset="-122"/>
              <a:cs typeface="+mn-cs"/>
            </a:endParaRPr>
          </a:p>
        </p:txBody>
      </p:sp>
      <p:sp>
        <p:nvSpPr>
          <p:cNvPr id="107" name="Oval 25">
            <a:extLst>
              <a:ext uri="{FF2B5EF4-FFF2-40B4-BE49-F238E27FC236}">
                <a16:creationId xmlns:a16="http://schemas.microsoft.com/office/drawing/2014/main" id="{85E52BB3-FDB7-4A87-AD91-0763D2CB184B}"/>
              </a:ext>
            </a:extLst>
          </p:cNvPr>
          <p:cNvSpPr>
            <a:spLocks noChangeArrowheads="1"/>
          </p:cNvSpPr>
          <p:nvPr/>
        </p:nvSpPr>
        <p:spPr bwMode="gray">
          <a:xfrm>
            <a:off x="3137561" y="2057400"/>
            <a:ext cx="139039" cy="144604"/>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itchFamily="34" charset="0"/>
              <a:ea typeface="等线" panose="02010600030101010101" pitchFamily="2" charset="-122"/>
              <a:cs typeface="+mn-cs"/>
            </a:endParaRPr>
          </a:p>
        </p:txBody>
      </p:sp>
      <p:sp>
        <p:nvSpPr>
          <p:cNvPr id="108" name="Oval 25">
            <a:extLst>
              <a:ext uri="{FF2B5EF4-FFF2-40B4-BE49-F238E27FC236}">
                <a16:creationId xmlns:a16="http://schemas.microsoft.com/office/drawing/2014/main" id="{7B4DDDFC-04A6-4D3A-9097-E615DE038143}"/>
              </a:ext>
            </a:extLst>
          </p:cNvPr>
          <p:cNvSpPr>
            <a:spLocks noChangeArrowheads="1"/>
          </p:cNvSpPr>
          <p:nvPr/>
        </p:nvSpPr>
        <p:spPr bwMode="gray">
          <a:xfrm>
            <a:off x="2590800" y="2827196"/>
            <a:ext cx="139039" cy="144604"/>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itchFamily="34" charset="0"/>
              <a:ea typeface="等线" panose="02010600030101010101" pitchFamily="2" charset="-122"/>
              <a:cs typeface="+mn-cs"/>
            </a:endParaRPr>
          </a:p>
        </p:txBody>
      </p:sp>
      <p:sp>
        <p:nvSpPr>
          <p:cNvPr id="109" name="Oval 25">
            <a:extLst>
              <a:ext uri="{FF2B5EF4-FFF2-40B4-BE49-F238E27FC236}">
                <a16:creationId xmlns:a16="http://schemas.microsoft.com/office/drawing/2014/main" id="{F8C04C0D-D820-4FD3-8F01-7B498A839DBA}"/>
              </a:ext>
            </a:extLst>
          </p:cNvPr>
          <p:cNvSpPr>
            <a:spLocks noChangeArrowheads="1"/>
          </p:cNvSpPr>
          <p:nvPr/>
        </p:nvSpPr>
        <p:spPr bwMode="gray">
          <a:xfrm>
            <a:off x="2057400" y="2369996"/>
            <a:ext cx="139039" cy="144604"/>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itchFamily="34" charset="0"/>
              <a:ea typeface="等线" panose="02010600030101010101" pitchFamily="2" charset="-122"/>
              <a:cs typeface="+mn-cs"/>
            </a:endParaRPr>
          </a:p>
        </p:txBody>
      </p:sp>
      <p:sp>
        <p:nvSpPr>
          <p:cNvPr id="110" name="Oval 25">
            <a:extLst>
              <a:ext uri="{FF2B5EF4-FFF2-40B4-BE49-F238E27FC236}">
                <a16:creationId xmlns:a16="http://schemas.microsoft.com/office/drawing/2014/main" id="{1D93611E-311C-4EEF-B178-592ED7766FCA}"/>
              </a:ext>
            </a:extLst>
          </p:cNvPr>
          <p:cNvSpPr>
            <a:spLocks noChangeArrowheads="1"/>
          </p:cNvSpPr>
          <p:nvPr/>
        </p:nvSpPr>
        <p:spPr bwMode="gray">
          <a:xfrm>
            <a:off x="2985161" y="3284396"/>
            <a:ext cx="139039" cy="144604"/>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itchFamily="34" charset="0"/>
              <a:ea typeface="等线" panose="02010600030101010101" pitchFamily="2" charset="-122"/>
              <a:cs typeface="+mn-cs"/>
            </a:endParaRPr>
          </a:p>
        </p:txBody>
      </p:sp>
      <p:sp>
        <p:nvSpPr>
          <p:cNvPr id="111" name="Oval 25">
            <a:extLst>
              <a:ext uri="{FF2B5EF4-FFF2-40B4-BE49-F238E27FC236}">
                <a16:creationId xmlns:a16="http://schemas.microsoft.com/office/drawing/2014/main" id="{DC31289B-22EA-4776-B691-7798D4D1EB9D}"/>
              </a:ext>
            </a:extLst>
          </p:cNvPr>
          <p:cNvSpPr>
            <a:spLocks noChangeArrowheads="1"/>
          </p:cNvSpPr>
          <p:nvPr/>
        </p:nvSpPr>
        <p:spPr bwMode="gray">
          <a:xfrm>
            <a:off x="2743200" y="3200400"/>
            <a:ext cx="139039" cy="144604"/>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itchFamily="34" charset="0"/>
              <a:ea typeface="等线" panose="02010600030101010101" pitchFamily="2" charset="-122"/>
              <a:cs typeface="+mn-cs"/>
            </a:endParaRPr>
          </a:p>
        </p:txBody>
      </p:sp>
      <p:sp>
        <p:nvSpPr>
          <p:cNvPr id="112" name="Oval 25">
            <a:extLst>
              <a:ext uri="{FF2B5EF4-FFF2-40B4-BE49-F238E27FC236}">
                <a16:creationId xmlns:a16="http://schemas.microsoft.com/office/drawing/2014/main" id="{C721FD07-A765-41D3-A914-6B2467F7B568}"/>
              </a:ext>
            </a:extLst>
          </p:cNvPr>
          <p:cNvSpPr>
            <a:spLocks noChangeArrowheads="1"/>
          </p:cNvSpPr>
          <p:nvPr/>
        </p:nvSpPr>
        <p:spPr bwMode="gray">
          <a:xfrm>
            <a:off x="3137561" y="2895600"/>
            <a:ext cx="139039" cy="144604"/>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itchFamily="34" charset="0"/>
              <a:ea typeface="等线" panose="02010600030101010101" pitchFamily="2" charset="-122"/>
              <a:cs typeface="+mn-cs"/>
            </a:endParaRPr>
          </a:p>
        </p:txBody>
      </p:sp>
      <p:sp>
        <p:nvSpPr>
          <p:cNvPr id="113" name="Oval 25">
            <a:extLst>
              <a:ext uri="{FF2B5EF4-FFF2-40B4-BE49-F238E27FC236}">
                <a16:creationId xmlns:a16="http://schemas.microsoft.com/office/drawing/2014/main" id="{77368D95-FC83-4CDB-9F8E-EE03B3D2BB47}"/>
              </a:ext>
            </a:extLst>
          </p:cNvPr>
          <p:cNvSpPr>
            <a:spLocks noChangeArrowheads="1"/>
          </p:cNvSpPr>
          <p:nvPr/>
        </p:nvSpPr>
        <p:spPr bwMode="gray">
          <a:xfrm>
            <a:off x="3289961" y="2590800"/>
            <a:ext cx="139039" cy="144604"/>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itchFamily="34" charset="0"/>
              <a:ea typeface="等线" panose="02010600030101010101" pitchFamily="2" charset="-122"/>
              <a:cs typeface="+mn-cs"/>
            </a:endParaRPr>
          </a:p>
        </p:txBody>
      </p:sp>
      <p:sp>
        <p:nvSpPr>
          <p:cNvPr id="114" name="TextBox 113">
            <a:extLst>
              <a:ext uri="{FF2B5EF4-FFF2-40B4-BE49-F238E27FC236}">
                <a16:creationId xmlns:a16="http://schemas.microsoft.com/office/drawing/2014/main" id="{F11372CF-1C8E-4D66-A681-BDFB8AB95A1C}"/>
              </a:ext>
            </a:extLst>
          </p:cNvPr>
          <p:cNvSpPr txBox="1"/>
          <p:nvPr/>
        </p:nvSpPr>
        <p:spPr>
          <a:xfrm>
            <a:off x="7729" y="3544034"/>
            <a:ext cx="169918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Chhattisgarh</a:t>
            </a:r>
          </a:p>
        </p:txBody>
      </p:sp>
      <p:sp>
        <p:nvSpPr>
          <p:cNvPr id="115" name="TextBox 114">
            <a:extLst>
              <a:ext uri="{FF2B5EF4-FFF2-40B4-BE49-F238E27FC236}">
                <a16:creationId xmlns:a16="http://schemas.microsoft.com/office/drawing/2014/main" id="{B48175F7-234A-4254-84CB-58C05B8B0ADE}"/>
              </a:ext>
            </a:extLst>
          </p:cNvPr>
          <p:cNvSpPr txBox="1"/>
          <p:nvPr/>
        </p:nvSpPr>
        <p:spPr>
          <a:xfrm>
            <a:off x="887121" y="4129211"/>
            <a:ext cx="169918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Odisha</a:t>
            </a:r>
          </a:p>
        </p:txBody>
      </p:sp>
      <p:sp>
        <p:nvSpPr>
          <p:cNvPr id="116" name="TextBox 115">
            <a:extLst>
              <a:ext uri="{FF2B5EF4-FFF2-40B4-BE49-F238E27FC236}">
                <a16:creationId xmlns:a16="http://schemas.microsoft.com/office/drawing/2014/main" id="{BFB1E2BE-2E50-455C-96B8-F5DEDF24F9DC}"/>
              </a:ext>
            </a:extLst>
          </p:cNvPr>
          <p:cNvSpPr txBox="1"/>
          <p:nvPr/>
        </p:nvSpPr>
        <p:spPr>
          <a:xfrm>
            <a:off x="1822702" y="3532507"/>
            <a:ext cx="1699183" cy="52322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West</a:t>
            </a:r>
          </a:p>
          <a:p>
            <a:r>
              <a:rPr lang="en-US" sz="1400" dirty="0">
                <a:latin typeface="Arial" panose="020B0604020202020204" pitchFamily="34" charset="0"/>
                <a:cs typeface="Arial" panose="020B0604020202020204" pitchFamily="34" charset="0"/>
              </a:rPr>
              <a:t>Bengal</a:t>
            </a:r>
          </a:p>
        </p:txBody>
      </p:sp>
      <p:sp>
        <p:nvSpPr>
          <p:cNvPr id="117" name="TextBox 116">
            <a:extLst>
              <a:ext uri="{FF2B5EF4-FFF2-40B4-BE49-F238E27FC236}">
                <a16:creationId xmlns:a16="http://schemas.microsoft.com/office/drawing/2014/main" id="{32809A8E-EEFC-4263-A972-E586963B0DAC}"/>
              </a:ext>
            </a:extLst>
          </p:cNvPr>
          <p:cNvSpPr txBox="1"/>
          <p:nvPr/>
        </p:nvSpPr>
        <p:spPr>
          <a:xfrm>
            <a:off x="1031977" y="2513610"/>
            <a:ext cx="169918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Bihar</a:t>
            </a:r>
          </a:p>
        </p:txBody>
      </p:sp>
      <p:sp>
        <p:nvSpPr>
          <p:cNvPr id="118" name="TextBox 117">
            <a:extLst>
              <a:ext uri="{FF2B5EF4-FFF2-40B4-BE49-F238E27FC236}">
                <a16:creationId xmlns:a16="http://schemas.microsoft.com/office/drawing/2014/main" id="{DE9CB711-7F4E-4049-98E0-19178215B4B4}"/>
              </a:ext>
            </a:extLst>
          </p:cNvPr>
          <p:cNvSpPr txBox="1"/>
          <p:nvPr/>
        </p:nvSpPr>
        <p:spPr>
          <a:xfrm>
            <a:off x="899959" y="3116048"/>
            <a:ext cx="169918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Jharkhand</a:t>
            </a:r>
          </a:p>
        </p:txBody>
      </p:sp>
      <p:sp>
        <p:nvSpPr>
          <p:cNvPr id="119" name="TextBox 118">
            <a:extLst>
              <a:ext uri="{FF2B5EF4-FFF2-40B4-BE49-F238E27FC236}">
                <a16:creationId xmlns:a16="http://schemas.microsoft.com/office/drawing/2014/main" id="{CE62B43F-BC55-4342-9E90-8611A0BE51E0}"/>
              </a:ext>
            </a:extLst>
          </p:cNvPr>
          <p:cNvSpPr txBox="1"/>
          <p:nvPr/>
        </p:nvSpPr>
        <p:spPr>
          <a:xfrm>
            <a:off x="1552487" y="2171034"/>
            <a:ext cx="169918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Sikkim</a:t>
            </a:r>
          </a:p>
        </p:txBody>
      </p:sp>
      <p:sp>
        <p:nvSpPr>
          <p:cNvPr id="120" name="TextBox 119">
            <a:extLst>
              <a:ext uri="{FF2B5EF4-FFF2-40B4-BE49-F238E27FC236}">
                <a16:creationId xmlns:a16="http://schemas.microsoft.com/office/drawing/2014/main" id="{5EACF74B-0263-4775-B7B8-8D88E4A6A930}"/>
              </a:ext>
            </a:extLst>
          </p:cNvPr>
          <p:cNvSpPr txBox="1"/>
          <p:nvPr/>
        </p:nvSpPr>
        <p:spPr>
          <a:xfrm>
            <a:off x="2455416" y="2502907"/>
            <a:ext cx="169918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Assam</a:t>
            </a:r>
          </a:p>
        </p:txBody>
      </p:sp>
      <p:sp>
        <p:nvSpPr>
          <p:cNvPr id="121" name="TextBox 120">
            <a:extLst>
              <a:ext uri="{FF2B5EF4-FFF2-40B4-BE49-F238E27FC236}">
                <a16:creationId xmlns:a16="http://schemas.microsoft.com/office/drawing/2014/main" id="{2E048E40-99EE-45A2-B620-A582B2F70D2A}"/>
              </a:ext>
            </a:extLst>
          </p:cNvPr>
          <p:cNvSpPr txBox="1"/>
          <p:nvPr/>
        </p:nvSpPr>
        <p:spPr>
          <a:xfrm>
            <a:off x="3145979" y="2952600"/>
            <a:ext cx="169918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Manipur</a:t>
            </a:r>
          </a:p>
        </p:txBody>
      </p:sp>
      <p:sp>
        <p:nvSpPr>
          <p:cNvPr id="122" name="TextBox 121">
            <a:extLst>
              <a:ext uri="{FF2B5EF4-FFF2-40B4-BE49-F238E27FC236}">
                <a16:creationId xmlns:a16="http://schemas.microsoft.com/office/drawing/2014/main" id="{7DA2044A-3756-40F7-A1B5-66B54CD6DAB9}"/>
              </a:ext>
            </a:extLst>
          </p:cNvPr>
          <p:cNvSpPr txBox="1"/>
          <p:nvPr/>
        </p:nvSpPr>
        <p:spPr>
          <a:xfrm>
            <a:off x="2114368" y="3165068"/>
            <a:ext cx="169918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Tripura</a:t>
            </a:r>
          </a:p>
        </p:txBody>
      </p:sp>
      <p:sp>
        <p:nvSpPr>
          <p:cNvPr id="123" name="TextBox 122">
            <a:extLst>
              <a:ext uri="{FF2B5EF4-FFF2-40B4-BE49-F238E27FC236}">
                <a16:creationId xmlns:a16="http://schemas.microsoft.com/office/drawing/2014/main" id="{E3FE2840-3A77-4878-88F7-9D90EBE0DE95}"/>
              </a:ext>
            </a:extLst>
          </p:cNvPr>
          <p:cNvSpPr txBox="1"/>
          <p:nvPr/>
        </p:nvSpPr>
        <p:spPr>
          <a:xfrm>
            <a:off x="2110817" y="2866371"/>
            <a:ext cx="169918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Meghalaya</a:t>
            </a:r>
          </a:p>
        </p:txBody>
      </p:sp>
      <p:sp>
        <p:nvSpPr>
          <p:cNvPr id="124" name="Oval 25">
            <a:extLst>
              <a:ext uri="{FF2B5EF4-FFF2-40B4-BE49-F238E27FC236}">
                <a16:creationId xmlns:a16="http://schemas.microsoft.com/office/drawing/2014/main" id="{54B415B6-6D5B-4166-9F59-6BA7AFA7DE62}"/>
              </a:ext>
            </a:extLst>
          </p:cNvPr>
          <p:cNvSpPr>
            <a:spLocks noChangeArrowheads="1"/>
          </p:cNvSpPr>
          <p:nvPr/>
        </p:nvSpPr>
        <p:spPr bwMode="gray">
          <a:xfrm>
            <a:off x="3670961" y="2209800"/>
            <a:ext cx="139039" cy="144604"/>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itchFamily="34" charset="0"/>
              <a:ea typeface="等线" panose="02010600030101010101" pitchFamily="2" charset="-122"/>
              <a:cs typeface="+mn-cs"/>
            </a:endParaRPr>
          </a:p>
        </p:txBody>
      </p:sp>
      <p:sp>
        <p:nvSpPr>
          <p:cNvPr id="125" name="TextBox 124">
            <a:extLst>
              <a:ext uri="{FF2B5EF4-FFF2-40B4-BE49-F238E27FC236}">
                <a16:creationId xmlns:a16="http://schemas.microsoft.com/office/drawing/2014/main" id="{F8CA8424-BBC7-4697-B958-189963E39000}"/>
              </a:ext>
            </a:extLst>
          </p:cNvPr>
          <p:cNvSpPr txBox="1"/>
          <p:nvPr/>
        </p:nvSpPr>
        <p:spPr>
          <a:xfrm>
            <a:off x="3386634" y="2359686"/>
            <a:ext cx="169918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Nagaland</a:t>
            </a:r>
          </a:p>
        </p:txBody>
      </p:sp>
      <p:sp>
        <p:nvSpPr>
          <p:cNvPr id="126" name="TextBox 125">
            <a:extLst>
              <a:ext uri="{FF2B5EF4-FFF2-40B4-BE49-F238E27FC236}">
                <a16:creationId xmlns:a16="http://schemas.microsoft.com/office/drawing/2014/main" id="{B26755ED-C8B4-4977-B594-602A6D28F988}"/>
              </a:ext>
            </a:extLst>
          </p:cNvPr>
          <p:cNvSpPr txBox="1"/>
          <p:nvPr/>
        </p:nvSpPr>
        <p:spPr>
          <a:xfrm>
            <a:off x="1587263" y="1824879"/>
            <a:ext cx="191499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Arunachal Pradesh</a:t>
            </a:r>
            <a:endParaRPr lang="en-IN" sz="1400" dirty="0">
              <a:latin typeface="Arial" panose="020B0604020202020204" pitchFamily="34" charset="0"/>
              <a:cs typeface="Arial" panose="020B0604020202020204" pitchFamily="34" charset="0"/>
            </a:endParaRPr>
          </a:p>
        </p:txBody>
      </p:sp>
      <p:sp>
        <p:nvSpPr>
          <p:cNvPr id="127" name="TextBox 126">
            <a:extLst>
              <a:ext uri="{FF2B5EF4-FFF2-40B4-BE49-F238E27FC236}">
                <a16:creationId xmlns:a16="http://schemas.microsoft.com/office/drawing/2014/main" id="{C938710E-B956-454B-ABB3-B018ACF2179A}"/>
              </a:ext>
            </a:extLst>
          </p:cNvPr>
          <p:cNvSpPr txBox="1"/>
          <p:nvPr/>
        </p:nvSpPr>
        <p:spPr>
          <a:xfrm>
            <a:off x="3003670" y="3393398"/>
            <a:ext cx="169918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Mizoram</a:t>
            </a:r>
          </a:p>
        </p:txBody>
      </p:sp>
      <p:sp>
        <p:nvSpPr>
          <p:cNvPr id="6" name="Footer Placeholder 5">
            <a:extLst>
              <a:ext uri="{FF2B5EF4-FFF2-40B4-BE49-F238E27FC236}">
                <a16:creationId xmlns:a16="http://schemas.microsoft.com/office/drawing/2014/main" id="{1638C665-0868-4512-B73F-C39D2FDEDD01}"/>
              </a:ext>
            </a:extLst>
          </p:cNvPr>
          <p:cNvSpPr>
            <a:spLocks noGrp="1"/>
          </p:cNvSpPr>
          <p:nvPr>
            <p:ph type="ftr" sz="quarter" idx="5"/>
          </p:nvPr>
        </p:nvSpPr>
        <p:spPr/>
        <p:txBody>
          <a:bodyPr/>
          <a:lstStyle/>
          <a:p>
            <a:pPr algn="ctr">
              <a:lnSpc>
                <a:spcPct val="100000"/>
              </a:lnSpc>
              <a:spcBef>
                <a:spcPts val="100"/>
              </a:spcBef>
            </a:pPr>
            <a:r>
              <a:rPr lang="en-IN"/>
              <a:t>© ChemAnalyst</a:t>
            </a:r>
            <a:endParaRPr lang="en-IN" spc="-5" dirty="0"/>
          </a:p>
        </p:txBody>
      </p:sp>
      <p:sp>
        <p:nvSpPr>
          <p:cNvPr id="7" name="Slide Number Placeholder 6">
            <a:extLst>
              <a:ext uri="{FF2B5EF4-FFF2-40B4-BE49-F238E27FC236}">
                <a16:creationId xmlns:a16="http://schemas.microsoft.com/office/drawing/2014/main" id="{5698C9A9-7A4B-4230-8827-5E6BE1F6145A}"/>
              </a:ext>
            </a:extLst>
          </p:cNvPr>
          <p:cNvSpPr>
            <a:spLocks noGrp="1"/>
          </p:cNvSpPr>
          <p:nvPr>
            <p:ph type="sldNum" sz="quarter" idx="7"/>
          </p:nvPr>
        </p:nvSpPr>
        <p:spPr/>
        <p:txBody>
          <a:bodyPr/>
          <a:lstStyle/>
          <a:p>
            <a:pPr marL="38100">
              <a:lnSpc>
                <a:spcPts val="1150"/>
              </a:lnSpc>
            </a:pPr>
            <a:fld id="{81D60167-4931-47E6-BA6A-407CBD079E47}" type="slidenum">
              <a:rPr lang="en-IN" smtClean="0"/>
              <a:t>60</a:t>
            </a:fld>
            <a:endParaRPr lang="en-IN" dirty="0"/>
          </a:p>
        </p:txBody>
      </p:sp>
    </p:spTree>
    <p:extLst>
      <p:ext uri="{BB962C8B-B14F-4D97-AF65-F5344CB8AC3E}">
        <p14:creationId xmlns:p14="http://schemas.microsoft.com/office/powerpoint/2010/main" val="27036088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88EC0AE6-2BC2-4A94-89AF-A6C06CD2CD8A}"/>
              </a:ext>
            </a:extLst>
          </p:cNvPr>
          <p:cNvGraphicFramePr/>
          <p:nvPr>
            <p:extLst>
              <p:ext uri="{D42A27DB-BD31-4B8C-83A1-F6EECF244321}">
                <p14:modId xmlns:p14="http://schemas.microsoft.com/office/powerpoint/2010/main" val="1650847831"/>
              </p:ext>
            </p:extLst>
          </p:nvPr>
        </p:nvGraphicFramePr>
        <p:xfrm>
          <a:off x="190474" y="528302"/>
          <a:ext cx="8774295" cy="3136266"/>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D3026AE9-2FEC-4BC4-B8A5-D3CCC46D54CC}"/>
              </a:ext>
            </a:extLst>
          </p:cNvPr>
          <p:cNvSpPr txBox="1"/>
          <p:nvPr/>
        </p:nvSpPr>
        <p:spPr>
          <a:xfrm>
            <a:off x="190474" y="571992"/>
            <a:ext cx="8522594" cy="302006"/>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40</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East India Water Soluble Fertilizer Market Size, By Value (USD Million), 2017-2035F</a:t>
            </a:r>
          </a:p>
        </p:txBody>
      </p:sp>
      <p:sp>
        <p:nvSpPr>
          <p:cNvPr id="4" name="Text Placeholder 3">
            <a:extLst>
              <a:ext uri="{FF2B5EF4-FFF2-40B4-BE49-F238E27FC236}">
                <a16:creationId xmlns:a16="http://schemas.microsoft.com/office/drawing/2014/main" id="{D7FD6211-C904-4F69-9BFA-D33CB22FD4DD}"/>
              </a:ext>
            </a:extLst>
          </p:cNvPr>
          <p:cNvSpPr txBox="1">
            <a:spLocks/>
          </p:cNvSpPr>
          <p:nvPr/>
        </p:nvSpPr>
        <p:spPr>
          <a:xfrm>
            <a:off x="486957" y="147627"/>
            <a:ext cx="7863840" cy="246221"/>
          </a:xfrm>
          <a:prstGeom prst="rect">
            <a:avLst/>
          </a:prstGeom>
        </p:spPr>
        <p:txBody>
          <a:bodyPr wrap="square" lIns="0" tIns="0" rIns="0" bIns="0">
            <a:spAutoFit/>
          </a:bodyPr>
          <a:lstStyle>
            <a:lvl1pPr>
              <a:defRPr sz="1600" b="1" i="0">
                <a:solidFill>
                  <a:prstClr val="black"/>
                </a:solidFill>
                <a:latin typeface="Arial" panose="020B0604020202020204" pitchFamily="34" charset="0"/>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t>East India Water Soluble Fertilizer Market Size, By Value</a:t>
            </a:r>
          </a:p>
        </p:txBody>
      </p:sp>
      <p:sp>
        <p:nvSpPr>
          <p:cNvPr id="5" name="Slide Number Placeholder 7">
            <a:extLst>
              <a:ext uri="{FF2B5EF4-FFF2-40B4-BE49-F238E27FC236}">
                <a16:creationId xmlns:a16="http://schemas.microsoft.com/office/drawing/2014/main" id="{ABC03E15-064C-4A1A-9666-B15D7A1AE3E6}"/>
              </a:ext>
            </a:extLst>
          </p:cNvPr>
          <p:cNvSpPr txBox="1">
            <a:spLocks/>
          </p:cNvSpPr>
          <p:nvPr/>
        </p:nvSpPr>
        <p:spPr>
          <a:xfrm>
            <a:off x="8679482" y="658136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61</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7386208-F784-4C40-84CB-91B478ED4935}"/>
              </a:ext>
            </a:extLst>
          </p:cNvPr>
          <p:cNvSpPr txBox="1"/>
          <p:nvPr/>
        </p:nvSpPr>
        <p:spPr>
          <a:xfrm>
            <a:off x="7526271" y="3222856"/>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7" name="Rectangle 6">
            <a:extLst>
              <a:ext uri="{FF2B5EF4-FFF2-40B4-BE49-F238E27FC236}">
                <a16:creationId xmlns:a16="http://schemas.microsoft.com/office/drawing/2014/main" id="{D7996BEE-F71C-4DFE-AA72-4DC747EF2B89}"/>
              </a:ext>
            </a:extLst>
          </p:cNvPr>
          <p:cNvSpPr/>
          <p:nvPr/>
        </p:nvSpPr>
        <p:spPr>
          <a:xfrm>
            <a:off x="1016710" y="854411"/>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3.27</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8" name="Rectangle 7">
            <a:extLst>
              <a:ext uri="{FF2B5EF4-FFF2-40B4-BE49-F238E27FC236}">
                <a16:creationId xmlns:a16="http://schemas.microsoft.com/office/drawing/2014/main" id="{505D62FB-077F-4DDB-8414-C4F005354BE5}"/>
              </a:ext>
            </a:extLst>
          </p:cNvPr>
          <p:cNvSpPr/>
          <p:nvPr/>
        </p:nvSpPr>
        <p:spPr>
          <a:xfrm>
            <a:off x="6386032" y="864060"/>
            <a:ext cx="2141928" cy="383795"/>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2031F-2035F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5.68</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4" name="Rectangle 13">
            <a:extLst>
              <a:ext uri="{FF2B5EF4-FFF2-40B4-BE49-F238E27FC236}">
                <a16:creationId xmlns:a16="http://schemas.microsoft.com/office/drawing/2014/main" id="{90D78B55-8D7B-46E7-89FB-F0F778B522D3}"/>
              </a:ext>
            </a:extLst>
          </p:cNvPr>
          <p:cNvSpPr/>
          <p:nvPr/>
        </p:nvSpPr>
        <p:spPr>
          <a:xfrm>
            <a:off x="3775105" y="854411"/>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2022E-2030F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6.12</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1" name="Chart 10">
            <a:extLst>
              <a:ext uri="{FF2B5EF4-FFF2-40B4-BE49-F238E27FC236}">
                <a16:creationId xmlns:a16="http://schemas.microsoft.com/office/drawing/2014/main" id="{1EE68F2D-4CBA-4828-BBCC-687F28F30007}"/>
              </a:ext>
            </a:extLst>
          </p:cNvPr>
          <p:cNvGraphicFramePr/>
          <p:nvPr>
            <p:extLst>
              <p:ext uri="{D42A27DB-BD31-4B8C-83A1-F6EECF244321}">
                <p14:modId xmlns:p14="http://schemas.microsoft.com/office/powerpoint/2010/main" val="1322317558"/>
              </p:ext>
            </p:extLst>
          </p:nvPr>
        </p:nvGraphicFramePr>
        <p:xfrm>
          <a:off x="442175" y="3972626"/>
          <a:ext cx="8522594" cy="2448498"/>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FD9F1695-6E60-40CA-8784-4F4B9662AA29}"/>
              </a:ext>
            </a:extLst>
          </p:cNvPr>
          <p:cNvSpPr txBox="1"/>
          <p:nvPr/>
        </p:nvSpPr>
        <p:spPr>
          <a:xfrm>
            <a:off x="310703" y="3437771"/>
            <a:ext cx="8522594" cy="302006"/>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41:  East India Water Soluble Fertilizer Market Size, By Volume (USD Million), 2017-2035F</a:t>
            </a:r>
          </a:p>
        </p:txBody>
      </p:sp>
      <p:sp>
        <p:nvSpPr>
          <p:cNvPr id="13" name="TextBox 12">
            <a:extLst>
              <a:ext uri="{FF2B5EF4-FFF2-40B4-BE49-F238E27FC236}">
                <a16:creationId xmlns:a16="http://schemas.microsoft.com/office/drawing/2014/main" id="{CF9FE238-02F5-4385-8C13-89357193D774}"/>
              </a:ext>
            </a:extLst>
          </p:cNvPr>
          <p:cNvSpPr txBox="1"/>
          <p:nvPr/>
        </p:nvSpPr>
        <p:spPr>
          <a:xfrm>
            <a:off x="7526271" y="6196977"/>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5" name="Rectangle 14">
            <a:extLst>
              <a:ext uri="{FF2B5EF4-FFF2-40B4-BE49-F238E27FC236}">
                <a16:creationId xmlns:a16="http://schemas.microsoft.com/office/drawing/2014/main" id="{B3B9FD4F-DFFF-46EE-AE22-00F8C4E2D65B}"/>
              </a:ext>
            </a:extLst>
          </p:cNvPr>
          <p:cNvSpPr/>
          <p:nvPr/>
        </p:nvSpPr>
        <p:spPr>
          <a:xfrm>
            <a:off x="1016710" y="3878186"/>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2.97</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7" name="Rectangle 16">
            <a:extLst>
              <a:ext uri="{FF2B5EF4-FFF2-40B4-BE49-F238E27FC236}">
                <a16:creationId xmlns:a16="http://schemas.microsoft.com/office/drawing/2014/main" id="{C3410F77-A8F2-4208-9D52-CD6C2430B32D}"/>
              </a:ext>
            </a:extLst>
          </p:cNvPr>
          <p:cNvSpPr/>
          <p:nvPr/>
        </p:nvSpPr>
        <p:spPr>
          <a:xfrm>
            <a:off x="6386032" y="3887835"/>
            <a:ext cx="2141928" cy="383795"/>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2031F-2035F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4.89</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8" name="Rectangle 17">
            <a:extLst>
              <a:ext uri="{FF2B5EF4-FFF2-40B4-BE49-F238E27FC236}">
                <a16:creationId xmlns:a16="http://schemas.microsoft.com/office/drawing/2014/main" id="{2E22BB6B-4B82-4A36-93AB-E79A2110D930}"/>
              </a:ext>
            </a:extLst>
          </p:cNvPr>
          <p:cNvSpPr/>
          <p:nvPr/>
        </p:nvSpPr>
        <p:spPr>
          <a:xfrm>
            <a:off x="3775105" y="3878186"/>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2022E-2030F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5.62</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9" name="Footer Placeholder 8">
            <a:extLst>
              <a:ext uri="{FF2B5EF4-FFF2-40B4-BE49-F238E27FC236}">
                <a16:creationId xmlns:a16="http://schemas.microsoft.com/office/drawing/2014/main" id="{BE984D21-946F-4B32-8AC7-65C95C881481}"/>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10" name="Slide Number Placeholder 9">
            <a:extLst>
              <a:ext uri="{FF2B5EF4-FFF2-40B4-BE49-F238E27FC236}">
                <a16:creationId xmlns:a16="http://schemas.microsoft.com/office/drawing/2014/main" id="{A0A745DC-2C04-4EAF-9688-6796D5BAECD3}"/>
              </a:ext>
            </a:extLst>
          </p:cNvPr>
          <p:cNvSpPr>
            <a:spLocks noGrp="1"/>
          </p:cNvSpPr>
          <p:nvPr>
            <p:ph type="sldNum" sz="quarter" idx="7"/>
          </p:nvPr>
        </p:nvSpPr>
        <p:spPr/>
        <p:txBody>
          <a:bodyPr/>
          <a:lstStyle/>
          <a:p>
            <a:pPr marL="38100">
              <a:lnSpc>
                <a:spcPts val="1150"/>
              </a:lnSpc>
            </a:pPr>
            <a:r>
              <a:rPr lang="en-IN" dirty="0"/>
              <a:t>67</a:t>
            </a:r>
          </a:p>
        </p:txBody>
      </p:sp>
    </p:spTree>
    <p:extLst>
      <p:ext uri="{BB962C8B-B14F-4D97-AF65-F5344CB8AC3E}">
        <p14:creationId xmlns:p14="http://schemas.microsoft.com/office/powerpoint/2010/main" val="16731251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4294967295"/>
          </p:nvPr>
        </p:nvSpPr>
        <p:spPr>
          <a:xfrm>
            <a:off x="342318" y="105602"/>
            <a:ext cx="5677482" cy="246221"/>
          </a:xfrm>
        </p:spPr>
        <p:txBody>
          <a:bodyPr wrap="square" lIns="0" tIns="0" rIns="0" bIns="0">
            <a:spAutoFit/>
          </a:bodyPr>
          <a:lstStyle/>
          <a:p>
            <a:pPr algn="l" rtl="0"/>
            <a:r>
              <a:rPr lang="en-US" sz="1600" b="1" kern="1200" dirty="0">
                <a:solidFill>
                  <a:prstClr val="black"/>
                </a:solidFill>
                <a:latin typeface="Arial" panose="020B0604020202020204" pitchFamily="34" charset="0"/>
                <a:cs typeface="Arial" panose="020B0604020202020204" pitchFamily="34" charset="0"/>
              </a:rPr>
              <a:t>East India Water Soluble Fertilizer </a:t>
            </a:r>
            <a:r>
              <a:rPr lang="en-IN" sz="1600" b="1" kern="1200" dirty="0">
                <a:solidFill>
                  <a:prstClr val="black"/>
                </a:solidFill>
                <a:latin typeface="Arial" panose="020B0604020202020204" pitchFamily="34" charset="0"/>
                <a:cs typeface="Arial" panose="020B0604020202020204" pitchFamily="34" charset="0"/>
              </a:rPr>
              <a:t>Market Share, By Type</a:t>
            </a:r>
          </a:p>
        </p:txBody>
      </p:sp>
      <p:sp>
        <p:nvSpPr>
          <p:cNvPr id="8" name="Slide Number Placeholder 7">
            <a:extLst>
              <a:ext uri="{FF2B5EF4-FFF2-40B4-BE49-F238E27FC236}">
                <a16:creationId xmlns:a16="http://schemas.microsoft.com/office/drawing/2014/main" id="{0B961F7D-3BD9-44E7-9209-12390C56400D}"/>
              </a:ext>
            </a:extLst>
          </p:cNvPr>
          <p:cNvSpPr txBox="1">
            <a:spLocks/>
          </p:cNvSpPr>
          <p:nvPr/>
        </p:nvSpPr>
        <p:spPr>
          <a:xfrm>
            <a:off x="8679478" y="6581361"/>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62</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23349DA3-DAF8-43B8-B351-ABE337E6576D}"/>
              </a:ext>
            </a:extLst>
          </p:cNvPr>
          <p:cNvSpPr txBox="1"/>
          <p:nvPr/>
        </p:nvSpPr>
        <p:spPr>
          <a:xfrm>
            <a:off x="198802" y="639880"/>
            <a:ext cx="8728299" cy="328371"/>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Table 15: East</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India Water Soluble Fertilizer Market Share, By Type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Value (USD Million) &amp; By Volume (</a:t>
            </a:r>
            <a:r>
              <a:rPr kumimoji="0" lang="en-US" sz="1050" b="1"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Kilotonnes</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2017-2035F</a:t>
            </a:r>
          </a:p>
        </p:txBody>
      </p:sp>
      <p:graphicFrame>
        <p:nvGraphicFramePr>
          <p:cNvPr id="15" name="Table 14">
            <a:extLst>
              <a:ext uri="{FF2B5EF4-FFF2-40B4-BE49-F238E27FC236}">
                <a16:creationId xmlns:a16="http://schemas.microsoft.com/office/drawing/2014/main" id="{A029B24D-E425-4B0F-90FD-DD39DBAFCBE2}"/>
              </a:ext>
            </a:extLst>
          </p:cNvPr>
          <p:cNvGraphicFramePr>
            <a:graphicFrameLocks noGrp="1"/>
          </p:cNvGraphicFramePr>
          <p:nvPr/>
        </p:nvGraphicFramePr>
        <p:xfrm>
          <a:off x="132586" y="1285450"/>
          <a:ext cx="8794523" cy="5115344"/>
        </p:xfrm>
        <a:graphic>
          <a:graphicData uri="http://schemas.openxmlformats.org/drawingml/2006/table">
            <a:tbl>
              <a:tblPr>
                <a:tableStyleId>{5940675A-B579-460E-94D1-54222C63F5DA}</a:tableStyleId>
              </a:tblPr>
              <a:tblGrid>
                <a:gridCol w="1470154">
                  <a:extLst>
                    <a:ext uri="{9D8B030D-6E8A-4147-A177-3AD203B41FA5}">
                      <a16:colId xmlns:a16="http://schemas.microsoft.com/office/drawing/2014/main" val="2546617345"/>
                    </a:ext>
                  </a:extLst>
                </a:gridCol>
                <a:gridCol w="563413">
                  <a:extLst>
                    <a:ext uri="{9D8B030D-6E8A-4147-A177-3AD203B41FA5}">
                      <a16:colId xmlns:a16="http://schemas.microsoft.com/office/drawing/2014/main" val="82170870"/>
                    </a:ext>
                  </a:extLst>
                </a:gridCol>
                <a:gridCol w="563413">
                  <a:extLst>
                    <a:ext uri="{9D8B030D-6E8A-4147-A177-3AD203B41FA5}">
                      <a16:colId xmlns:a16="http://schemas.microsoft.com/office/drawing/2014/main" val="3380243027"/>
                    </a:ext>
                  </a:extLst>
                </a:gridCol>
                <a:gridCol w="563413">
                  <a:extLst>
                    <a:ext uri="{9D8B030D-6E8A-4147-A177-3AD203B41FA5}">
                      <a16:colId xmlns:a16="http://schemas.microsoft.com/office/drawing/2014/main" val="1124059270"/>
                    </a:ext>
                  </a:extLst>
                </a:gridCol>
                <a:gridCol w="563413">
                  <a:extLst>
                    <a:ext uri="{9D8B030D-6E8A-4147-A177-3AD203B41FA5}">
                      <a16:colId xmlns:a16="http://schemas.microsoft.com/office/drawing/2014/main" val="1570585755"/>
                    </a:ext>
                  </a:extLst>
                </a:gridCol>
                <a:gridCol w="563413">
                  <a:extLst>
                    <a:ext uri="{9D8B030D-6E8A-4147-A177-3AD203B41FA5}">
                      <a16:colId xmlns:a16="http://schemas.microsoft.com/office/drawing/2014/main" val="2200060425"/>
                    </a:ext>
                  </a:extLst>
                </a:gridCol>
                <a:gridCol w="563413">
                  <a:extLst>
                    <a:ext uri="{9D8B030D-6E8A-4147-A177-3AD203B41FA5}">
                      <a16:colId xmlns:a16="http://schemas.microsoft.com/office/drawing/2014/main" val="4288938939"/>
                    </a:ext>
                  </a:extLst>
                </a:gridCol>
                <a:gridCol w="563413">
                  <a:extLst>
                    <a:ext uri="{9D8B030D-6E8A-4147-A177-3AD203B41FA5}">
                      <a16:colId xmlns:a16="http://schemas.microsoft.com/office/drawing/2014/main" val="4085010043"/>
                    </a:ext>
                  </a:extLst>
                </a:gridCol>
                <a:gridCol w="563413">
                  <a:extLst>
                    <a:ext uri="{9D8B030D-6E8A-4147-A177-3AD203B41FA5}">
                      <a16:colId xmlns:a16="http://schemas.microsoft.com/office/drawing/2014/main" val="1088827350"/>
                    </a:ext>
                  </a:extLst>
                </a:gridCol>
                <a:gridCol w="563413">
                  <a:extLst>
                    <a:ext uri="{9D8B030D-6E8A-4147-A177-3AD203B41FA5}">
                      <a16:colId xmlns:a16="http://schemas.microsoft.com/office/drawing/2014/main" val="1888239691"/>
                    </a:ext>
                  </a:extLst>
                </a:gridCol>
                <a:gridCol w="563413">
                  <a:extLst>
                    <a:ext uri="{9D8B030D-6E8A-4147-A177-3AD203B41FA5}">
                      <a16:colId xmlns:a16="http://schemas.microsoft.com/office/drawing/2014/main" val="3167858240"/>
                    </a:ext>
                  </a:extLst>
                </a:gridCol>
                <a:gridCol w="563413">
                  <a:extLst>
                    <a:ext uri="{9D8B030D-6E8A-4147-A177-3AD203B41FA5}">
                      <a16:colId xmlns:a16="http://schemas.microsoft.com/office/drawing/2014/main" val="4235249343"/>
                    </a:ext>
                  </a:extLst>
                </a:gridCol>
                <a:gridCol w="563413">
                  <a:extLst>
                    <a:ext uri="{9D8B030D-6E8A-4147-A177-3AD203B41FA5}">
                      <a16:colId xmlns:a16="http://schemas.microsoft.com/office/drawing/2014/main" val="371118774"/>
                    </a:ext>
                  </a:extLst>
                </a:gridCol>
                <a:gridCol w="563413">
                  <a:extLst>
                    <a:ext uri="{9D8B030D-6E8A-4147-A177-3AD203B41FA5}">
                      <a16:colId xmlns:a16="http://schemas.microsoft.com/office/drawing/2014/main" val="1561842016"/>
                    </a:ext>
                  </a:extLst>
                </a:gridCol>
              </a:tblGrid>
              <a:tr h="393488">
                <a:tc gridSpan="2">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By Type</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hMerge="1">
                  <a:txBody>
                    <a:bodyPr/>
                    <a:lstStyle/>
                    <a:p>
                      <a:endParaRPr lang="en-IN"/>
                    </a:p>
                  </a:txBody>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2017</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2021</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2022E</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2023F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2024F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2026F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2027F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2028F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2029F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2030F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extLst>
                  <a:ext uri="{0D108BD9-81ED-4DB2-BD59-A6C34878D82A}">
                    <a16:rowId xmlns:a16="http://schemas.microsoft.com/office/drawing/2014/main" val="736095236"/>
                  </a:ext>
                </a:extLst>
              </a:tr>
              <a:tr h="393488">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Calcium Nitrate (15.5-0-0-19)</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5.65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6.47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6.80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7.12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7.51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8.02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8.52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9.12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9.59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10.26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10.88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14.44</a:t>
                      </a:r>
                    </a:p>
                  </a:txBody>
                  <a:tcPr marL="9525" marR="9525" marT="9525" marB="0" anchor="ctr"/>
                </a:tc>
                <a:extLst>
                  <a:ext uri="{0D108BD9-81ED-4DB2-BD59-A6C34878D82A}">
                    <a16:rowId xmlns:a16="http://schemas.microsoft.com/office/drawing/2014/main" val="2833964604"/>
                  </a:ext>
                </a:extLst>
              </a:tr>
              <a:tr h="393488">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4.99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5.65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5.98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6.22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6.54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6.97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7.41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7.86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8.26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8.79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9.21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11.75</a:t>
                      </a:r>
                    </a:p>
                  </a:txBody>
                  <a:tcPr marL="9525" marR="9525" marT="9525" marB="0" anchor="ctr"/>
                </a:tc>
                <a:extLst>
                  <a:ext uri="{0D108BD9-81ED-4DB2-BD59-A6C34878D82A}">
                    <a16:rowId xmlns:a16="http://schemas.microsoft.com/office/drawing/2014/main" val="1372216856"/>
                  </a:ext>
                </a:extLst>
              </a:tr>
              <a:tr h="393488">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Potassium Nitrate (13-0-45)</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2.70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2.89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3.03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3.20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3.38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3.62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3.87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4.17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4.41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4.73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5.03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6.73</a:t>
                      </a:r>
                    </a:p>
                  </a:txBody>
                  <a:tcPr marL="9525" marR="9525" marT="9525" marB="0" anchor="ctr"/>
                </a:tc>
                <a:extLst>
                  <a:ext uri="{0D108BD9-81ED-4DB2-BD59-A6C34878D82A}">
                    <a16:rowId xmlns:a16="http://schemas.microsoft.com/office/drawing/2014/main" val="2259304797"/>
                  </a:ext>
                </a:extLst>
              </a:tr>
              <a:tr h="393488">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1.81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1.91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2.02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2.12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2.23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2.39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2.55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2.73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2.88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3.07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3.23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4.16</a:t>
                      </a:r>
                    </a:p>
                  </a:txBody>
                  <a:tcPr marL="9525" marR="9525" marT="9525" marB="0" anchor="ctr"/>
                </a:tc>
                <a:extLst>
                  <a:ext uri="{0D108BD9-81ED-4DB2-BD59-A6C34878D82A}">
                    <a16:rowId xmlns:a16="http://schemas.microsoft.com/office/drawing/2014/main" val="3399116827"/>
                  </a:ext>
                </a:extLst>
              </a:tr>
              <a:tr h="393488">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Potassium Sulphate (0-0-50)</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1.55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1.52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1.59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1.65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1.73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1.82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1.92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1.99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2.14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2.27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3.08</a:t>
                      </a:r>
                    </a:p>
                  </a:txBody>
                  <a:tcPr marL="9525" marR="9525" marT="9525" marB="0" anchor="ctr"/>
                </a:tc>
                <a:extLst>
                  <a:ext uri="{0D108BD9-81ED-4DB2-BD59-A6C34878D82A}">
                    <a16:rowId xmlns:a16="http://schemas.microsoft.com/office/drawing/2014/main" val="1110602595"/>
                  </a:ext>
                </a:extLst>
              </a:tr>
              <a:tr h="393488">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0.91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0.82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0.84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0.87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0.89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0.93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0.97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1.54</a:t>
                      </a:r>
                    </a:p>
                  </a:txBody>
                  <a:tcPr marL="9525" marR="9525" marT="9525" marB="0" anchor="ctr"/>
                </a:tc>
                <a:extLst>
                  <a:ext uri="{0D108BD9-81ED-4DB2-BD59-A6C34878D82A}">
                    <a16:rowId xmlns:a16="http://schemas.microsoft.com/office/drawing/2014/main" val="1316181384"/>
                  </a:ext>
                </a:extLst>
              </a:tr>
              <a:tr h="393488">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Mono Ammonium Phosphate (12-61-0)</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5.21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6.05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6.28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6.57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6.87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7.33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7.77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8.29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8.70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9.28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9.83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13.03</a:t>
                      </a:r>
                    </a:p>
                  </a:txBody>
                  <a:tcPr marL="9525" marR="9525" marT="9525" marB="0" anchor="ctr"/>
                </a:tc>
                <a:extLst>
                  <a:ext uri="{0D108BD9-81ED-4DB2-BD59-A6C34878D82A}">
                    <a16:rowId xmlns:a16="http://schemas.microsoft.com/office/drawing/2014/main" val="986280555"/>
                  </a:ext>
                </a:extLst>
              </a:tr>
              <a:tr h="393488">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3.80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4.37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4.57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4.74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4.95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5.27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5.59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5.91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6.19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6.57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6.88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8.76</a:t>
                      </a:r>
                    </a:p>
                  </a:txBody>
                  <a:tcPr marL="9525" marR="9525" marT="9525" marB="0" anchor="ctr"/>
                </a:tc>
                <a:extLst>
                  <a:ext uri="{0D108BD9-81ED-4DB2-BD59-A6C34878D82A}">
                    <a16:rowId xmlns:a16="http://schemas.microsoft.com/office/drawing/2014/main" val="1388743580"/>
                  </a:ext>
                </a:extLst>
              </a:tr>
              <a:tr h="393488">
                <a:tc rowSpan="2">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Mono Potassium Phosphate (0- 52-34)</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1.95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2.49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2.64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2.81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2.99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3.23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3.48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3.77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4.03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4.32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4.59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6.17</a:t>
                      </a:r>
                    </a:p>
                  </a:txBody>
                  <a:tcPr marL="9525" marR="9525" marT="9525" marB="0" anchor="ctr"/>
                </a:tc>
                <a:extLst>
                  <a:ext uri="{0D108BD9-81ED-4DB2-BD59-A6C34878D82A}">
                    <a16:rowId xmlns:a16="http://schemas.microsoft.com/office/drawing/2014/main" val="2233664863"/>
                  </a:ext>
                </a:extLst>
              </a:tr>
              <a:tr h="393488">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1.63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1.74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1.85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1.96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2.12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2.29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2.47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2.63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2.81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2.95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3.82</a:t>
                      </a:r>
                    </a:p>
                  </a:txBody>
                  <a:tcPr marL="9525" marR="9525" marT="9525" marB="0" anchor="ctr"/>
                </a:tc>
                <a:extLst>
                  <a:ext uri="{0D108BD9-81ED-4DB2-BD59-A6C34878D82A}">
                    <a16:rowId xmlns:a16="http://schemas.microsoft.com/office/drawing/2014/main" val="1558120228"/>
                  </a:ext>
                </a:extLst>
              </a:tr>
              <a:tr h="393488">
                <a:tc rowSpan="2">
                  <a:txBody>
                    <a:bodyPr/>
                    <a:lstStyle/>
                    <a:p>
                      <a:pPr algn="ctr" fontAlgn="ctr"/>
                      <a:r>
                        <a:rPr lang="en-IN" sz="900" b="1" i="0" u="none" strike="noStrike" dirty="0">
                          <a:solidFill>
                            <a:srgbClr val="000000"/>
                          </a:solidFill>
                          <a:effectLst/>
                          <a:latin typeface="Verdana" panose="020B0604030504040204" pitchFamily="34" charset="0"/>
                          <a:ea typeface="Verdana" panose="020B0604030504040204" pitchFamily="34" charset="0"/>
                        </a:rPr>
                        <a:t>Total</a:t>
                      </a:r>
                    </a:p>
                  </a:txBody>
                  <a:tcPr marL="9525" marR="9525" marT="9525" marB="0" anchor="ct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17.05</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19.39</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20.28</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21.28</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22.39</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23.93</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25.47</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27.27</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28.71</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30.72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32.61</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43.45</a:t>
                      </a:r>
                    </a:p>
                  </a:txBody>
                  <a:tcPr marL="9525" marR="9525" marT="9525" marB="0" anchor="ctr"/>
                </a:tc>
                <a:extLst>
                  <a:ext uri="{0D108BD9-81ED-4DB2-BD59-A6C34878D82A}">
                    <a16:rowId xmlns:a16="http://schemas.microsoft.com/office/drawing/2014/main" val="892287102"/>
                  </a:ext>
                </a:extLst>
              </a:tr>
              <a:tr h="393488">
                <a:tc vMerge="1">
                  <a:txBody>
                    <a:bodyPr/>
                    <a:lstStyle/>
                    <a:p>
                      <a:endParaRPr lang="en-IN" dirty="0"/>
                    </a:p>
                  </a:txBody>
                  <a:tcP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12.78</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14.37</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15.14</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15.80</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16.57</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17.68</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18.82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19.98</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20.99</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22.35</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23.45</a:t>
                      </a:r>
                    </a:p>
                  </a:txBody>
                  <a:tcPr marL="9525" marR="9525" marT="9525" marB="0" anchor="ctr"/>
                </a:tc>
                <a:tc>
                  <a:txBody>
                    <a:bodyPr/>
                    <a:lstStyle/>
                    <a:p>
                      <a:pPr algn="ctr" fontAlgn="ctr"/>
                      <a:r>
                        <a:rPr lang="en-IN" sz="900" b="1" i="0" u="none" strike="noStrike" dirty="0">
                          <a:solidFill>
                            <a:srgbClr val="000000"/>
                          </a:solidFill>
                          <a:effectLst/>
                          <a:latin typeface="Verdana" panose="020B0604030504040204" pitchFamily="34" charset="0"/>
                          <a:ea typeface="Verdana" panose="020B0604030504040204" pitchFamily="34" charset="0"/>
                        </a:rPr>
                        <a:t>30.03</a:t>
                      </a:r>
                    </a:p>
                  </a:txBody>
                  <a:tcPr marL="9525" marR="9525" marT="9525" marB="0" anchor="ctr"/>
                </a:tc>
                <a:extLst>
                  <a:ext uri="{0D108BD9-81ED-4DB2-BD59-A6C34878D82A}">
                    <a16:rowId xmlns:a16="http://schemas.microsoft.com/office/drawing/2014/main" val="1430352171"/>
                  </a:ext>
                </a:extLst>
              </a:tr>
            </a:tbl>
          </a:graphicData>
        </a:graphic>
      </p:graphicFrame>
      <p:sp>
        <p:nvSpPr>
          <p:cNvPr id="16" name="TextBox 15">
            <a:extLst>
              <a:ext uri="{FF2B5EF4-FFF2-40B4-BE49-F238E27FC236}">
                <a16:creationId xmlns:a16="http://schemas.microsoft.com/office/drawing/2014/main" id="{B1C4B2BE-6181-4C6A-9855-271DDBF8CFD0}"/>
              </a:ext>
            </a:extLst>
          </p:cNvPr>
          <p:cNvSpPr txBox="1"/>
          <p:nvPr/>
        </p:nvSpPr>
        <p:spPr>
          <a:xfrm>
            <a:off x="7483312" y="6429232"/>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2" name="Footer Placeholder 1">
            <a:extLst>
              <a:ext uri="{FF2B5EF4-FFF2-40B4-BE49-F238E27FC236}">
                <a16:creationId xmlns:a16="http://schemas.microsoft.com/office/drawing/2014/main" id="{BBB03458-5099-4426-8D26-556D4F8520F2}"/>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4" name="Slide Number Placeholder 3">
            <a:extLst>
              <a:ext uri="{FF2B5EF4-FFF2-40B4-BE49-F238E27FC236}">
                <a16:creationId xmlns:a16="http://schemas.microsoft.com/office/drawing/2014/main" id="{F42941CA-5A93-4A6F-A50B-0F6A009B593D}"/>
              </a:ext>
            </a:extLst>
          </p:cNvPr>
          <p:cNvSpPr>
            <a:spLocks noGrp="1"/>
          </p:cNvSpPr>
          <p:nvPr>
            <p:ph type="sldNum" sz="quarter" idx="7"/>
          </p:nvPr>
        </p:nvSpPr>
        <p:spPr/>
        <p:txBody>
          <a:bodyPr/>
          <a:lstStyle/>
          <a:p>
            <a:pPr marL="38100">
              <a:lnSpc>
                <a:spcPts val="1150"/>
              </a:lnSpc>
            </a:pPr>
            <a:r>
              <a:rPr lang="en-IN" dirty="0"/>
              <a:t>68</a:t>
            </a:r>
          </a:p>
        </p:txBody>
      </p:sp>
    </p:spTree>
    <p:extLst>
      <p:ext uri="{BB962C8B-B14F-4D97-AF65-F5344CB8AC3E}">
        <p14:creationId xmlns:p14="http://schemas.microsoft.com/office/powerpoint/2010/main" val="20786976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4294967295"/>
          </p:nvPr>
        </p:nvSpPr>
        <p:spPr>
          <a:xfrm>
            <a:off x="306153" y="153528"/>
            <a:ext cx="5942247" cy="246221"/>
          </a:xfrm>
        </p:spPr>
        <p:txBody>
          <a:bodyPr wrap="square" lIns="0" tIns="0" rIns="0" bIns="0">
            <a:spAutoFit/>
          </a:bodyPr>
          <a:lstStyle/>
          <a:p>
            <a:pPr algn="l" rtl="0"/>
            <a:r>
              <a:rPr lang="en-US" sz="1600" b="1" kern="1200" dirty="0">
                <a:solidFill>
                  <a:prstClr val="black"/>
                </a:solidFill>
                <a:latin typeface="Arial" panose="020B0604020202020204" pitchFamily="34" charset="0"/>
                <a:cs typeface="Arial" panose="020B0604020202020204" pitchFamily="34" charset="0"/>
              </a:rPr>
              <a:t>East India Water Soluble Fertilizer </a:t>
            </a:r>
            <a:r>
              <a:rPr lang="en-IN" sz="1600" b="1" kern="1200" dirty="0">
                <a:solidFill>
                  <a:prstClr val="black"/>
                </a:solidFill>
                <a:latin typeface="Arial" panose="020B0604020202020204" pitchFamily="34" charset="0"/>
                <a:cs typeface="Arial" panose="020B0604020202020204" pitchFamily="34" charset="0"/>
              </a:rPr>
              <a:t>Market Share, By End Use</a:t>
            </a:r>
          </a:p>
        </p:txBody>
      </p:sp>
      <p:sp>
        <p:nvSpPr>
          <p:cNvPr id="8" name="Slide Number Placeholder 7">
            <a:extLst>
              <a:ext uri="{FF2B5EF4-FFF2-40B4-BE49-F238E27FC236}">
                <a16:creationId xmlns:a16="http://schemas.microsoft.com/office/drawing/2014/main" id="{0B961F7D-3BD9-44E7-9209-12390C56400D}"/>
              </a:ext>
            </a:extLst>
          </p:cNvPr>
          <p:cNvSpPr txBox="1">
            <a:spLocks/>
          </p:cNvSpPr>
          <p:nvPr/>
        </p:nvSpPr>
        <p:spPr>
          <a:xfrm>
            <a:off x="8679478" y="6581361"/>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63</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6E0CF31-3444-4A96-911E-54D62ED55F6A}"/>
              </a:ext>
            </a:extLst>
          </p:cNvPr>
          <p:cNvSpPr txBox="1"/>
          <p:nvPr/>
        </p:nvSpPr>
        <p:spPr>
          <a:xfrm>
            <a:off x="177467" y="669181"/>
            <a:ext cx="8947414" cy="365124"/>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Table 16: East</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India Water Soluble Fertilizer Market Share, By </a:t>
            </a:r>
            <a:r>
              <a:rPr lang="en-IN" sz="1050" b="1" dirty="0">
                <a:solidFill>
                  <a:prstClr val="black"/>
                </a:solidFill>
                <a:latin typeface="Verdana" panose="020B0604030504040204" pitchFamily="34" charset="0"/>
                <a:ea typeface="Verdana" panose="020B0604030504040204" pitchFamily="34" charset="0"/>
                <a:cs typeface="Verdana" panose="020B0604030504040204" pitchFamily="34" charset="0"/>
              </a:rPr>
              <a:t>End Use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Value (USD Million) &amp; By Volume (</a:t>
            </a:r>
            <a:r>
              <a:rPr kumimoji="0" lang="en-US" sz="1050" b="1"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Kilotonnes</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2017-2035F</a:t>
            </a:r>
          </a:p>
        </p:txBody>
      </p:sp>
      <p:sp>
        <p:nvSpPr>
          <p:cNvPr id="15" name="TextBox 14">
            <a:extLst>
              <a:ext uri="{FF2B5EF4-FFF2-40B4-BE49-F238E27FC236}">
                <a16:creationId xmlns:a16="http://schemas.microsoft.com/office/drawing/2014/main" id="{353370A1-C3AE-44B0-B5EE-27268C4D6A7E}"/>
              </a:ext>
            </a:extLst>
          </p:cNvPr>
          <p:cNvSpPr txBox="1"/>
          <p:nvPr/>
        </p:nvSpPr>
        <p:spPr>
          <a:xfrm>
            <a:off x="7458390" y="6381306"/>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6" name="Table 15">
            <a:extLst>
              <a:ext uri="{FF2B5EF4-FFF2-40B4-BE49-F238E27FC236}">
                <a16:creationId xmlns:a16="http://schemas.microsoft.com/office/drawing/2014/main" id="{691842B8-B538-4801-A7B3-2941E9C70FB4}"/>
              </a:ext>
            </a:extLst>
          </p:cNvPr>
          <p:cNvGraphicFramePr>
            <a:graphicFrameLocks noGrp="1"/>
          </p:cNvGraphicFramePr>
          <p:nvPr/>
        </p:nvGraphicFramePr>
        <p:xfrm>
          <a:off x="111250" y="1303737"/>
          <a:ext cx="8794523" cy="4896419"/>
        </p:xfrm>
        <a:graphic>
          <a:graphicData uri="http://schemas.openxmlformats.org/drawingml/2006/table">
            <a:tbl>
              <a:tblPr>
                <a:tableStyleId>{5940675A-B579-460E-94D1-54222C63F5DA}</a:tableStyleId>
              </a:tblPr>
              <a:tblGrid>
                <a:gridCol w="1470154">
                  <a:extLst>
                    <a:ext uri="{9D8B030D-6E8A-4147-A177-3AD203B41FA5}">
                      <a16:colId xmlns:a16="http://schemas.microsoft.com/office/drawing/2014/main" val="2546617345"/>
                    </a:ext>
                  </a:extLst>
                </a:gridCol>
                <a:gridCol w="563413">
                  <a:extLst>
                    <a:ext uri="{9D8B030D-6E8A-4147-A177-3AD203B41FA5}">
                      <a16:colId xmlns:a16="http://schemas.microsoft.com/office/drawing/2014/main" val="82170870"/>
                    </a:ext>
                  </a:extLst>
                </a:gridCol>
                <a:gridCol w="563413">
                  <a:extLst>
                    <a:ext uri="{9D8B030D-6E8A-4147-A177-3AD203B41FA5}">
                      <a16:colId xmlns:a16="http://schemas.microsoft.com/office/drawing/2014/main" val="3380243027"/>
                    </a:ext>
                  </a:extLst>
                </a:gridCol>
                <a:gridCol w="563413">
                  <a:extLst>
                    <a:ext uri="{9D8B030D-6E8A-4147-A177-3AD203B41FA5}">
                      <a16:colId xmlns:a16="http://schemas.microsoft.com/office/drawing/2014/main" val="1124059270"/>
                    </a:ext>
                  </a:extLst>
                </a:gridCol>
                <a:gridCol w="563413">
                  <a:extLst>
                    <a:ext uri="{9D8B030D-6E8A-4147-A177-3AD203B41FA5}">
                      <a16:colId xmlns:a16="http://schemas.microsoft.com/office/drawing/2014/main" val="1570585755"/>
                    </a:ext>
                  </a:extLst>
                </a:gridCol>
                <a:gridCol w="563413">
                  <a:extLst>
                    <a:ext uri="{9D8B030D-6E8A-4147-A177-3AD203B41FA5}">
                      <a16:colId xmlns:a16="http://schemas.microsoft.com/office/drawing/2014/main" val="2200060425"/>
                    </a:ext>
                  </a:extLst>
                </a:gridCol>
                <a:gridCol w="563413">
                  <a:extLst>
                    <a:ext uri="{9D8B030D-6E8A-4147-A177-3AD203B41FA5}">
                      <a16:colId xmlns:a16="http://schemas.microsoft.com/office/drawing/2014/main" val="4288938939"/>
                    </a:ext>
                  </a:extLst>
                </a:gridCol>
                <a:gridCol w="563413">
                  <a:extLst>
                    <a:ext uri="{9D8B030D-6E8A-4147-A177-3AD203B41FA5}">
                      <a16:colId xmlns:a16="http://schemas.microsoft.com/office/drawing/2014/main" val="4085010043"/>
                    </a:ext>
                  </a:extLst>
                </a:gridCol>
                <a:gridCol w="563413">
                  <a:extLst>
                    <a:ext uri="{9D8B030D-6E8A-4147-A177-3AD203B41FA5}">
                      <a16:colId xmlns:a16="http://schemas.microsoft.com/office/drawing/2014/main" val="1088827350"/>
                    </a:ext>
                  </a:extLst>
                </a:gridCol>
                <a:gridCol w="563413">
                  <a:extLst>
                    <a:ext uri="{9D8B030D-6E8A-4147-A177-3AD203B41FA5}">
                      <a16:colId xmlns:a16="http://schemas.microsoft.com/office/drawing/2014/main" val="1888239691"/>
                    </a:ext>
                  </a:extLst>
                </a:gridCol>
                <a:gridCol w="563413">
                  <a:extLst>
                    <a:ext uri="{9D8B030D-6E8A-4147-A177-3AD203B41FA5}">
                      <a16:colId xmlns:a16="http://schemas.microsoft.com/office/drawing/2014/main" val="3167858240"/>
                    </a:ext>
                  </a:extLst>
                </a:gridCol>
                <a:gridCol w="563413">
                  <a:extLst>
                    <a:ext uri="{9D8B030D-6E8A-4147-A177-3AD203B41FA5}">
                      <a16:colId xmlns:a16="http://schemas.microsoft.com/office/drawing/2014/main" val="4235249343"/>
                    </a:ext>
                  </a:extLst>
                </a:gridCol>
                <a:gridCol w="563413">
                  <a:extLst>
                    <a:ext uri="{9D8B030D-6E8A-4147-A177-3AD203B41FA5}">
                      <a16:colId xmlns:a16="http://schemas.microsoft.com/office/drawing/2014/main" val="371118774"/>
                    </a:ext>
                  </a:extLst>
                </a:gridCol>
                <a:gridCol w="563413">
                  <a:extLst>
                    <a:ext uri="{9D8B030D-6E8A-4147-A177-3AD203B41FA5}">
                      <a16:colId xmlns:a16="http://schemas.microsoft.com/office/drawing/2014/main" val="1561842016"/>
                    </a:ext>
                  </a:extLst>
                </a:gridCol>
              </a:tblGrid>
              <a:tr h="445129">
                <a:tc gridSpan="2">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By Type</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hMerge="1">
                  <a:txBody>
                    <a:bodyPr/>
                    <a:lstStyle/>
                    <a:p>
                      <a:endParaRPr lang="en-IN"/>
                    </a:p>
                  </a:txBody>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2017</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2021</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2022E</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2023F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2024F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2026F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2027F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2028F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2029F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2030F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extLst>
                  <a:ext uri="{0D108BD9-81ED-4DB2-BD59-A6C34878D82A}">
                    <a16:rowId xmlns:a16="http://schemas.microsoft.com/office/drawing/2014/main" val="736095236"/>
                  </a:ext>
                </a:extLst>
              </a:tr>
              <a:tr h="445129">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Gardening &amp; Horticulture</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2.17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2.49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2.60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2.74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2.89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3.10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3.30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3.54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3.74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4.01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4.26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5.71</a:t>
                      </a:r>
                    </a:p>
                  </a:txBody>
                  <a:tcPr marL="9525" marR="9525" marT="9525" marB="0" anchor="ctr"/>
                </a:tc>
                <a:extLst>
                  <a:ext uri="{0D108BD9-81ED-4DB2-BD59-A6C34878D82A}">
                    <a16:rowId xmlns:a16="http://schemas.microsoft.com/office/drawing/2014/main" val="2833964604"/>
                  </a:ext>
                </a:extLst>
              </a:tr>
              <a:tr h="445129">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1.92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2.17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2.29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2.39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2.51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2.68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2.86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3.03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3.19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3.39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3.57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4.58</a:t>
                      </a:r>
                    </a:p>
                  </a:txBody>
                  <a:tcPr marL="9525" marR="9525" marT="9525" marB="0" anchor="ctr"/>
                </a:tc>
                <a:extLst>
                  <a:ext uri="{0D108BD9-81ED-4DB2-BD59-A6C34878D82A}">
                    <a16:rowId xmlns:a16="http://schemas.microsoft.com/office/drawing/2014/main" val="1372216856"/>
                  </a:ext>
                </a:extLst>
              </a:tr>
              <a:tr h="445129">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Foliage Crops</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4.27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4.86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5.08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5.34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5.62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6.02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6.40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6.86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7.22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7.72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8.19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10.89</a:t>
                      </a:r>
                    </a:p>
                  </a:txBody>
                  <a:tcPr marL="9525" marR="9525" marT="9525" marB="0" anchor="ctr"/>
                </a:tc>
                <a:extLst>
                  <a:ext uri="{0D108BD9-81ED-4DB2-BD59-A6C34878D82A}">
                    <a16:rowId xmlns:a16="http://schemas.microsoft.com/office/drawing/2014/main" val="2259304797"/>
                  </a:ext>
                </a:extLst>
              </a:tr>
              <a:tr h="445129">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2.79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3.14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3.31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3.46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3.63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3.88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4.13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4.39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4.61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4.91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5.14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6.56</a:t>
                      </a:r>
                    </a:p>
                  </a:txBody>
                  <a:tcPr marL="9525" marR="9525" marT="9525" marB="0" anchor="ctr"/>
                </a:tc>
                <a:extLst>
                  <a:ext uri="{0D108BD9-81ED-4DB2-BD59-A6C34878D82A}">
                    <a16:rowId xmlns:a16="http://schemas.microsoft.com/office/drawing/2014/main" val="3399116827"/>
                  </a:ext>
                </a:extLst>
              </a:tr>
              <a:tr h="445129">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Fruits &amp; Vegetable</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4.58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5.22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5.46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5.74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6.03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6.46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6.87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7.36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7.75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8.30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8.82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11.76</a:t>
                      </a:r>
                    </a:p>
                  </a:txBody>
                  <a:tcPr marL="9525" marR="9525" marT="9525" marB="0" anchor="ctr"/>
                </a:tc>
                <a:extLst>
                  <a:ext uri="{0D108BD9-81ED-4DB2-BD59-A6C34878D82A}">
                    <a16:rowId xmlns:a16="http://schemas.microsoft.com/office/drawing/2014/main" val="1110602595"/>
                  </a:ext>
                </a:extLst>
              </a:tr>
              <a:tr h="445129">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3.15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3.55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3.74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3.90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4.09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4.37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4.65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4.95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5.20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5.54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5.81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7.47</a:t>
                      </a:r>
                    </a:p>
                  </a:txBody>
                  <a:tcPr marL="9525" marR="9525" marT="9525" marB="0" anchor="ctr"/>
                </a:tc>
                <a:extLst>
                  <a:ext uri="{0D108BD9-81ED-4DB2-BD59-A6C34878D82A}">
                    <a16:rowId xmlns:a16="http://schemas.microsoft.com/office/drawing/2014/main" val="1316181384"/>
                  </a:ext>
                </a:extLst>
              </a:tr>
              <a:tr h="445129">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Field &amp; Cash Crops</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6.03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6.83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7.13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7.46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7.84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8.36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8.90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9.51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10.00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10.69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11.34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15.10</a:t>
                      </a:r>
                    </a:p>
                  </a:txBody>
                  <a:tcPr marL="9525" marR="9525" marT="9525" marB="0" anchor="ctr"/>
                </a:tc>
                <a:extLst>
                  <a:ext uri="{0D108BD9-81ED-4DB2-BD59-A6C34878D82A}">
                    <a16:rowId xmlns:a16="http://schemas.microsoft.com/office/drawing/2014/main" val="986280555"/>
                  </a:ext>
                </a:extLst>
              </a:tr>
              <a:tr h="445129">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4.92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5.51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5.80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6.04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6.33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6.74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7.18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7.62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8.00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8.51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8.92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11.42</a:t>
                      </a:r>
                    </a:p>
                  </a:txBody>
                  <a:tcPr marL="9525" marR="9525" marT="9525" marB="0" anchor="ctr"/>
                </a:tc>
                <a:extLst>
                  <a:ext uri="{0D108BD9-81ED-4DB2-BD59-A6C34878D82A}">
                    <a16:rowId xmlns:a16="http://schemas.microsoft.com/office/drawing/2014/main" val="1388743580"/>
                  </a:ext>
                </a:extLst>
              </a:tr>
              <a:tr h="445129">
                <a:tc rowSpan="2">
                  <a:txBody>
                    <a:bodyPr/>
                    <a:lstStyle/>
                    <a:p>
                      <a:pPr algn="ctr" fontAlgn="ctr"/>
                      <a:r>
                        <a:rPr lang="en-IN" sz="900" b="1" i="0" u="none" strike="noStrike" dirty="0">
                          <a:solidFill>
                            <a:srgbClr val="000000"/>
                          </a:solidFill>
                          <a:effectLst/>
                          <a:latin typeface="Verdana" panose="020B0604030504040204" pitchFamily="34" charset="0"/>
                          <a:ea typeface="Verdana" panose="020B0604030504040204" pitchFamily="34" charset="0"/>
                        </a:rPr>
                        <a:t>Total</a:t>
                      </a:r>
                    </a:p>
                  </a:txBody>
                  <a:tcPr marL="9525" marR="9525" marT="9525" marB="0" anchor="ct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17.05</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19.39</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20.28</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21.28</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22.39</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23.93</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25.47</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27.27</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28.71</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30.72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32.61</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43.45</a:t>
                      </a:r>
                    </a:p>
                  </a:txBody>
                  <a:tcPr marL="9525" marR="9525" marT="9525" marB="0" anchor="ctr"/>
                </a:tc>
                <a:extLst>
                  <a:ext uri="{0D108BD9-81ED-4DB2-BD59-A6C34878D82A}">
                    <a16:rowId xmlns:a16="http://schemas.microsoft.com/office/drawing/2014/main" val="892287102"/>
                  </a:ext>
                </a:extLst>
              </a:tr>
              <a:tr h="445129">
                <a:tc vMerge="1">
                  <a:txBody>
                    <a:bodyPr/>
                    <a:lstStyle/>
                    <a:p>
                      <a:endParaRPr lang="en-IN"/>
                    </a:p>
                  </a:txBody>
                  <a:tcP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12.78</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14.37</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15.14</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15.80</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16.57</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17.68</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18.82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19.98</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20.99</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22.35</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23.45</a:t>
                      </a:r>
                    </a:p>
                  </a:txBody>
                  <a:tcPr marL="9525" marR="9525" marT="9525" marB="0" anchor="ctr"/>
                </a:tc>
                <a:tc>
                  <a:txBody>
                    <a:bodyPr/>
                    <a:lstStyle/>
                    <a:p>
                      <a:pPr algn="ctr" fontAlgn="ctr"/>
                      <a:r>
                        <a:rPr lang="en-IN" sz="900" b="1" i="0" u="none" strike="noStrike" dirty="0">
                          <a:solidFill>
                            <a:srgbClr val="000000"/>
                          </a:solidFill>
                          <a:effectLst/>
                          <a:latin typeface="Verdana" panose="020B0604030504040204" pitchFamily="34" charset="0"/>
                          <a:ea typeface="Verdana" panose="020B0604030504040204" pitchFamily="34" charset="0"/>
                        </a:rPr>
                        <a:t>30.03</a:t>
                      </a:r>
                    </a:p>
                  </a:txBody>
                  <a:tcPr marL="9525" marR="9525" marT="9525" marB="0" anchor="ctr"/>
                </a:tc>
                <a:extLst>
                  <a:ext uri="{0D108BD9-81ED-4DB2-BD59-A6C34878D82A}">
                    <a16:rowId xmlns:a16="http://schemas.microsoft.com/office/drawing/2014/main" val="1430352171"/>
                  </a:ext>
                </a:extLst>
              </a:tr>
            </a:tbl>
          </a:graphicData>
        </a:graphic>
      </p:graphicFrame>
      <p:sp>
        <p:nvSpPr>
          <p:cNvPr id="2" name="Footer Placeholder 1">
            <a:extLst>
              <a:ext uri="{FF2B5EF4-FFF2-40B4-BE49-F238E27FC236}">
                <a16:creationId xmlns:a16="http://schemas.microsoft.com/office/drawing/2014/main" id="{04737542-826A-4D6E-8143-861A390B238F}"/>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4" name="Slide Number Placeholder 3">
            <a:extLst>
              <a:ext uri="{FF2B5EF4-FFF2-40B4-BE49-F238E27FC236}">
                <a16:creationId xmlns:a16="http://schemas.microsoft.com/office/drawing/2014/main" id="{F7C62CE8-6B15-47BB-9EEE-C2348AB0C0A7}"/>
              </a:ext>
            </a:extLst>
          </p:cNvPr>
          <p:cNvSpPr>
            <a:spLocks noGrp="1"/>
          </p:cNvSpPr>
          <p:nvPr>
            <p:ph type="sldNum" sz="quarter" idx="7"/>
          </p:nvPr>
        </p:nvSpPr>
        <p:spPr/>
        <p:txBody>
          <a:bodyPr/>
          <a:lstStyle/>
          <a:p>
            <a:pPr marL="38100">
              <a:lnSpc>
                <a:spcPts val="1150"/>
              </a:lnSpc>
            </a:pPr>
            <a:r>
              <a:rPr lang="en-IN" dirty="0"/>
              <a:t>69</a:t>
            </a:r>
          </a:p>
        </p:txBody>
      </p:sp>
    </p:spTree>
    <p:extLst>
      <p:ext uri="{BB962C8B-B14F-4D97-AF65-F5344CB8AC3E}">
        <p14:creationId xmlns:p14="http://schemas.microsoft.com/office/powerpoint/2010/main" val="9558397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4294967295"/>
          </p:nvPr>
        </p:nvSpPr>
        <p:spPr>
          <a:xfrm>
            <a:off x="264308" y="193793"/>
            <a:ext cx="7862888" cy="246221"/>
          </a:xfrm>
        </p:spPr>
        <p:txBody>
          <a:bodyPr wrap="square" lIns="0" tIns="0" rIns="0" bIns="0">
            <a:spAutoFit/>
          </a:bodyPr>
          <a:lstStyle/>
          <a:p>
            <a:pPr algn="l" rtl="0"/>
            <a:r>
              <a:rPr lang="en-US" sz="1600" b="1" dirty="0">
                <a:solidFill>
                  <a:prstClr val="black"/>
                </a:solidFill>
                <a:latin typeface="Arial" panose="020B0604020202020204" pitchFamily="34" charset="0"/>
                <a:cs typeface="Arial" panose="020B0604020202020204" pitchFamily="34" charset="0"/>
              </a:rPr>
              <a:t>East India Water Soluble Fertilizer </a:t>
            </a:r>
            <a:r>
              <a:rPr lang="en-IN" sz="1600" b="1" dirty="0">
                <a:solidFill>
                  <a:prstClr val="black"/>
                </a:solidFill>
                <a:latin typeface="Arial" panose="020B0604020202020204" pitchFamily="34" charset="0"/>
                <a:cs typeface="Arial" panose="020B0604020202020204" pitchFamily="34" charset="0"/>
              </a:rPr>
              <a:t>Market Share, By Type</a:t>
            </a:r>
          </a:p>
        </p:txBody>
      </p:sp>
      <p:sp>
        <p:nvSpPr>
          <p:cNvPr id="8" name="Slide Number Placeholder 7">
            <a:extLst>
              <a:ext uri="{FF2B5EF4-FFF2-40B4-BE49-F238E27FC236}">
                <a16:creationId xmlns:a16="http://schemas.microsoft.com/office/drawing/2014/main" id="{0B961F7D-3BD9-44E7-9209-12390C56400D}"/>
              </a:ext>
            </a:extLst>
          </p:cNvPr>
          <p:cNvSpPr txBox="1">
            <a:spLocks/>
          </p:cNvSpPr>
          <p:nvPr/>
        </p:nvSpPr>
        <p:spPr>
          <a:xfrm>
            <a:off x="8679478" y="6581361"/>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64</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36F54838-DCC4-4118-A715-895564CAB047}"/>
              </a:ext>
            </a:extLst>
          </p:cNvPr>
          <p:cNvSpPr txBox="1"/>
          <p:nvPr/>
        </p:nvSpPr>
        <p:spPr>
          <a:xfrm>
            <a:off x="264308" y="520318"/>
            <a:ext cx="7772698" cy="292068"/>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4</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2</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East India Water Soluble Fertilizer Market Share, By Type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 2017-2035F</a:t>
            </a:r>
          </a:p>
        </p:txBody>
      </p:sp>
      <p:sp>
        <p:nvSpPr>
          <p:cNvPr id="12" name="TextBox 11">
            <a:extLst>
              <a:ext uri="{FF2B5EF4-FFF2-40B4-BE49-F238E27FC236}">
                <a16:creationId xmlns:a16="http://schemas.microsoft.com/office/drawing/2014/main" id="{D7CC7456-CD95-4041-BAED-0CD33653F4CD}"/>
              </a:ext>
            </a:extLst>
          </p:cNvPr>
          <p:cNvSpPr txBox="1"/>
          <p:nvPr/>
        </p:nvSpPr>
        <p:spPr>
          <a:xfrm>
            <a:off x="7483315" y="6464152"/>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3" name="TextBox 12">
            <a:extLst>
              <a:ext uri="{FF2B5EF4-FFF2-40B4-BE49-F238E27FC236}">
                <a16:creationId xmlns:a16="http://schemas.microsoft.com/office/drawing/2014/main" id="{1B9D484A-AEF0-4991-A1E0-55D4E9B555E6}"/>
              </a:ext>
            </a:extLst>
          </p:cNvPr>
          <p:cNvSpPr txBox="1"/>
          <p:nvPr/>
        </p:nvSpPr>
        <p:spPr>
          <a:xfrm>
            <a:off x="7513468" y="3439092"/>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1" name="Chart 10">
            <a:extLst>
              <a:ext uri="{FF2B5EF4-FFF2-40B4-BE49-F238E27FC236}">
                <a16:creationId xmlns:a16="http://schemas.microsoft.com/office/drawing/2014/main" id="{529448BC-3414-44B5-B460-36E10663CE9E}"/>
              </a:ext>
            </a:extLst>
          </p:cNvPr>
          <p:cNvGraphicFramePr/>
          <p:nvPr>
            <p:extLst>
              <p:ext uri="{D42A27DB-BD31-4B8C-83A1-F6EECF244321}">
                <p14:modId xmlns:p14="http://schemas.microsoft.com/office/powerpoint/2010/main" val="2465642311"/>
              </p:ext>
            </p:extLst>
          </p:nvPr>
        </p:nvGraphicFramePr>
        <p:xfrm>
          <a:off x="186743" y="589967"/>
          <a:ext cx="8617334" cy="2870822"/>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383D65E0-4B39-4F41-B585-FE1C39C0CAD5}"/>
              </a:ext>
            </a:extLst>
          </p:cNvPr>
          <p:cNvSpPr txBox="1"/>
          <p:nvPr/>
        </p:nvSpPr>
        <p:spPr>
          <a:xfrm>
            <a:off x="432511" y="3676998"/>
            <a:ext cx="7772698" cy="292068"/>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43</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East India Water Soluble Fertilizer Market Share, By End Use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 2017-2035F</a:t>
            </a:r>
          </a:p>
        </p:txBody>
      </p:sp>
      <p:graphicFrame>
        <p:nvGraphicFramePr>
          <p:cNvPr id="15" name="Chart 14">
            <a:extLst>
              <a:ext uri="{FF2B5EF4-FFF2-40B4-BE49-F238E27FC236}">
                <a16:creationId xmlns:a16="http://schemas.microsoft.com/office/drawing/2014/main" id="{15257A98-2DC8-488B-91D6-6B66D8204C61}"/>
              </a:ext>
            </a:extLst>
          </p:cNvPr>
          <p:cNvGraphicFramePr/>
          <p:nvPr>
            <p:extLst>
              <p:ext uri="{D42A27DB-BD31-4B8C-83A1-F6EECF244321}">
                <p14:modId xmlns:p14="http://schemas.microsoft.com/office/powerpoint/2010/main" val="4169176696"/>
              </p:ext>
            </p:extLst>
          </p:nvPr>
        </p:nvGraphicFramePr>
        <p:xfrm>
          <a:off x="266750" y="3700939"/>
          <a:ext cx="8660354" cy="2768073"/>
        </p:xfrm>
        <a:graphic>
          <a:graphicData uri="http://schemas.openxmlformats.org/drawingml/2006/chart">
            <c:chart xmlns:c="http://schemas.openxmlformats.org/drawingml/2006/chart" xmlns:r="http://schemas.openxmlformats.org/officeDocument/2006/relationships" r:id="rId4"/>
          </a:graphicData>
        </a:graphic>
      </p:graphicFrame>
      <p:sp>
        <p:nvSpPr>
          <p:cNvPr id="2" name="Footer Placeholder 1">
            <a:extLst>
              <a:ext uri="{FF2B5EF4-FFF2-40B4-BE49-F238E27FC236}">
                <a16:creationId xmlns:a16="http://schemas.microsoft.com/office/drawing/2014/main" id="{B4663460-217C-4643-9424-59DA7D434172}"/>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5" name="Slide Number Placeholder 4">
            <a:extLst>
              <a:ext uri="{FF2B5EF4-FFF2-40B4-BE49-F238E27FC236}">
                <a16:creationId xmlns:a16="http://schemas.microsoft.com/office/drawing/2014/main" id="{C5BC30CE-352B-4110-9242-CFF8AA6AB7E5}"/>
              </a:ext>
            </a:extLst>
          </p:cNvPr>
          <p:cNvSpPr>
            <a:spLocks noGrp="1"/>
          </p:cNvSpPr>
          <p:nvPr>
            <p:ph type="sldNum" sz="quarter" idx="7"/>
          </p:nvPr>
        </p:nvSpPr>
        <p:spPr/>
        <p:txBody>
          <a:bodyPr/>
          <a:lstStyle/>
          <a:p>
            <a:pPr marL="38100">
              <a:lnSpc>
                <a:spcPts val="1150"/>
              </a:lnSpc>
            </a:pPr>
            <a:r>
              <a:rPr lang="en-IN" dirty="0"/>
              <a:t>70</a:t>
            </a:r>
          </a:p>
        </p:txBody>
      </p:sp>
    </p:spTree>
    <p:extLst>
      <p:ext uri="{BB962C8B-B14F-4D97-AF65-F5344CB8AC3E}">
        <p14:creationId xmlns:p14="http://schemas.microsoft.com/office/powerpoint/2010/main" val="6269940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7FD6211-C904-4F69-9BFA-D33CB22FD4DD}"/>
              </a:ext>
            </a:extLst>
          </p:cNvPr>
          <p:cNvSpPr txBox="1">
            <a:spLocks/>
          </p:cNvSpPr>
          <p:nvPr/>
        </p:nvSpPr>
        <p:spPr>
          <a:xfrm>
            <a:off x="493927" y="106442"/>
            <a:ext cx="5822024" cy="246221"/>
          </a:xfrm>
          <a:prstGeom prst="rect">
            <a:avLst/>
          </a:prstGeom>
        </p:spPr>
        <p:txBody>
          <a:bodyPr wrap="square" lIns="0" tIns="0" rIns="0" bIns="0">
            <a:spAutoFit/>
          </a:bodyPr>
          <a:lstStyle>
            <a:lvl1pPr>
              <a:defRPr sz="1600" b="1" i="0">
                <a:solidFill>
                  <a:prstClr val="black"/>
                </a:solidFill>
                <a:latin typeface="Arial" panose="020B0604020202020204" pitchFamily="34" charset="0"/>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t>East India Water Soluble Fertilizer Market Size, By Volume</a:t>
            </a:r>
          </a:p>
        </p:txBody>
      </p:sp>
      <p:sp>
        <p:nvSpPr>
          <p:cNvPr id="5" name="Slide Number Placeholder 7">
            <a:extLst>
              <a:ext uri="{FF2B5EF4-FFF2-40B4-BE49-F238E27FC236}">
                <a16:creationId xmlns:a16="http://schemas.microsoft.com/office/drawing/2014/main" id="{ABC03E15-064C-4A1A-9666-B15D7A1AE3E6}"/>
              </a:ext>
            </a:extLst>
          </p:cNvPr>
          <p:cNvSpPr txBox="1">
            <a:spLocks/>
          </p:cNvSpPr>
          <p:nvPr/>
        </p:nvSpPr>
        <p:spPr>
          <a:xfrm>
            <a:off x="8679482" y="658136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65</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Folded Corner 10">
            <a:extLst>
              <a:ext uri="{FF2B5EF4-FFF2-40B4-BE49-F238E27FC236}">
                <a16:creationId xmlns:a16="http://schemas.microsoft.com/office/drawing/2014/main" id="{7BA28231-B6D3-4498-886B-93C247284576}"/>
              </a:ext>
            </a:extLst>
          </p:cNvPr>
          <p:cNvSpPr/>
          <p:nvPr/>
        </p:nvSpPr>
        <p:spPr>
          <a:xfrm>
            <a:off x="271539" y="838200"/>
            <a:ext cx="8588029" cy="3429000"/>
          </a:xfrm>
          <a:prstGeom prst="foldedCorner">
            <a:avLst>
              <a:gd name="adj" fmla="val 11836"/>
            </a:avLst>
          </a:prstGeom>
          <a:solidFill>
            <a:schemeClr val="accent1">
              <a:lumMod val="40000"/>
              <a:lumOff val="60000"/>
            </a:schemeClr>
          </a:solidFill>
          <a:ln>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lnSpc>
                <a:spcPct val="150000"/>
              </a:lnSpc>
              <a:spcBef>
                <a:spcPts val="600"/>
              </a:spcBef>
              <a:buFont typeface="Arial" panose="020B0604020202020204" pitchFamily="34" charset="0"/>
              <a:buChar char="•"/>
            </a:pPr>
            <a:r>
              <a:rPr lang="en-IN" sz="1050" b="0" i="0" dirty="0">
                <a:solidFill>
                  <a:schemeClr val="tx1">
                    <a:lumMod val="95000"/>
                    <a:lumOff val="5000"/>
                  </a:schemeClr>
                </a:solidFill>
                <a:effectLst/>
                <a:latin typeface="Verdana" panose="020B0604030504040204" pitchFamily="34" charset="0"/>
                <a:ea typeface="Verdana" panose="020B0604030504040204" pitchFamily="34" charset="0"/>
              </a:rPr>
              <a:t>Bihar, West Bengal, Odisha, Assam, Chhattisgarh and Jharkhand are the most fertiliser-consuming states in the east zone, accounting for 14% of total fertiliser nutrient consumption in the country. Other states in the zone, such as Arunachal Pradesh, Manipur, Meghalaya, Mizoram, Nagaland, Sikkim, and Tripura, account for under 0.1 percent of the country's total fertilizer use. </a:t>
            </a:r>
          </a:p>
          <a:p>
            <a:pPr marL="171450" indent="-171450" algn="just">
              <a:lnSpc>
                <a:spcPct val="150000"/>
              </a:lnSpc>
              <a:spcBef>
                <a:spcPts val="600"/>
              </a:spcBef>
              <a:buFont typeface="Arial" panose="020B0604020202020204" pitchFamily="34" charset="0"/>
              <a:buChar char="•"/>
            </a:pPr>
            <a:r>
              <a:rPr lang="en-IN" sz="1050" b="0" i="0" dirty="0">
                <a:solidFill>
                  <a:schemeClr val="tx1">
                    <a:lumMod val="95000"/>
                    <a:lumOff val="5000"/>
                  </a:schemeClr>
                </a:solidFill>
                <a:effectLst/>
                <a:latin typeface="Verdana" panose="020B0604030504040204" pitchFamily="34" charset="0"/>
                <a:ea typeface="Verdana" panose="020B0604030504040204" pitchFamily="34" charset="0"/>
              </a:rPr>
              <a:t>The amount of fertiliser used per hectare varies greatly, ranging from 2.4 kg in Arunachal Pradesh or 3.2 kg in Nagaland to 192 kg in Bihar and 169 kg in West Bengal. In the east zone, soil fertility is low to medium in terms of nitrogen and phosphate, and medium in terms of potash. NPK use ratio is around 4.2:1.8:1 in the east zone.</a:t>
            </a:r>
          </a:p>
          <a:p>
            <a:pPr marL="171450" indent="-171450" algn="just">
              <a:lnSpc>
                <a:spcPct val="150000"/>
              </a:lnSpc>
              <a:spcBef>
                <a:spcPts val="600"/>
              </a:spcBef>
              <a:buFont typeface="Arial" panose="020B0604020202020204" pitchFamily="34" charset="0"/>
              <a:buChar char="•"/>
            </a:pPr>
            <a:r>
              <a:rPr lang="en-IN" sz="1050" dirty="0">
                <a:solidFill>
                  <a:schemeClr val="tx1"/>
                </a:solidFill>
                <a:latin typeface="Verdana" panose="020B0604030504040204" pitchFamily="34" charset="0"/>
                <a:ea typeface="Verdana" panose="020B0604030504040204" pitchFamily="34" charset="0"/>
                <a:cs typeface="Verdana" panose="020B0604030504040204" pitchFamily="34" charset="0"/>
              </a:rPr>
              <a:t>Field &amp; Cash Crops e.g. rice, jute, etc. followed by Fruits and Vegetables are expected to lead the demand share for water soluble fertilizers in terms of consumption, whereas Foliage Crops is also likely to emerge as a prominent contributor to regional market growth.</a:t>
            </a:r>
          </a:p>
          <a:p>
            <a:pPr algn="just">
              <a:lnSpc>
                <a:spcPct val="150000"/>
              </a:lnSpc>
              <a:spcBef>
                <a:spcPts val="600"/>
              </a:spcBef>
            </a:pPr>
            <a:endParaRPr lang="en-IN" sz="1050" dirty="0">
              <a:solidFill>
                <a:schemeClr val="tx1">
                  <a:lumMod val="95000"/>
                  <a:lumOff val="5000"/>
                </a:schemeClr>
              </a:solidFill>
              <a:latin typeface="Verdana" panose="020B0604030504040204" pitchFamily="34" charset="0"/>
              <a:ea typeface="Verdana" panose="020B0604030504040204" pitchFamily="34" charset="0"/>
            </a:endParaRPr>
          </a:p>
        </p:txBody>
      </p:sp>
      <p:sp>
        <p:nvSpPr>
          <p:cNvPr id="2" name="Footer Placeholder 1">
            <a:extLst>
              <a:ext uri="{FF2B5EF4-FFF2-40B4-BE49-F238E27FC236}">
                <a16:creationId xmlns:a16="http://schemas.microsoft.com/office/drawing/2014/main" id="{D00990BF-D9C5-41CF-A360-3496B18FF4CB}"/>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3" name="Slide Number Placeholder 2">
            <a:extLst>
              <a:ext uri="{FF2B5EF4-FFF2-40B4-BE49-F238E27FC236}">
                <a16:creationId xmlns:a16="http://schemas.microsoft.com/office/drawing/2014/main" id="{48EC7F44-3B77-4B67-B90A-818EA736A134}"/>
              </a:ext>
            </a:extLst>
          </p:cNvPr>
          <p:cNvSpPr>
            <a:spLocks noGrp="1"/>
          </p:cNvSpPr>
          <p:nvPr>
            <p:ph type="sldNum" sz="quarter" idx="7"/>
          </p:nvPr>
        </p:nvSpPr>
        <p:spPr/>
        <p:txBody>
          <a:bodyPr/>
          <a:lstStyle/>
          <a:p>
            <a:pPr marL="38100">
              <a:lnSpc>
                <a:spcPts val="1150"/>
              </a:lnSpc>
            </a:pPr>
            <a:r>
              <a:rPr lang="en-IN" dirty="0"/>
              <a:t>71</a:t>
            </a:r>
          </a:p>
        </p:txBody>
      </p:sp>
    </p:spTree>
    <p:extLst>
      <p:ext uri="{BB962C8B-B14F-4D97-AF65-F5344CB8AC3E}">
        <p14:creationId xmlns:p14="http://schemas.microsoft.com/office/powerpoint/2010/main" val="21794950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9918A8F-2461-4F8F-B13C-9D1F92ECB90D}"/>
              </a:ext>
            </a:extLst>
          </p:cNvPr>
          <p:cNvSpPr/>
          <p:nvPr/>
        </p:nvSpPr>
        <p:spPr>
          <a:xfrm>
            <a:off x="1" y="762000"/>
            <a:ext cx="9144000" cy="594358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63977FA2-2584-483B-BEA5-C4C09F2B1DB2}"/>
              </a:ext>
            </a:extLst>
          </p:cNvPr>
          <p:cNvSpPr/>
          <p:nvPr/>
        </p:nvSpPr>
        <p:spPr>
          <a:xfrm>
            <a:off x="304800" y="60714"/>
            <a:ext cx="6007101"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Market Dynamics</a:t>
            </a:r>
          </a:p>
        </p:txBody>
      </p:sp>
      <p:cxnSp>
        <p:nvCxnSpPr>
          <p:cNvPr id="11" name="Straight Connector 10">
            <a:extLst>
              <a:ext uri="{FF2B5EF4-FFF2-40B4-BE49-F238E27FC236}">
                <a16:creationId xmlns:a16="http://schemas.microsoft.com/office/drawing/2014/main" id="{E46E7EE7-1768-4614-9001-7E82684FA105}"/>
              </a:ext>
            </a:extLst>
          </p:cNvPr>
          <p:cNvCxnSpPr/>
          <p:nvPr/>
        </p:nvCxnSpPr>
        <p:spPr>
          <a:xfrm>
            <a:off x="0" y="4191000"/>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6A7AA16-C025-4673-A9A9-D4A803D907FA}"/>
              </a:ext>
            </a:extLst>
          </p:cNvPr>
          <p:cNvCxnSpPr/>
          <p:nvPr/>
        </p:nvCxnSpPr>
        <p:spPr>
          <a:xfrm>
            <a:off x="0" y="439597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1E3F824-2743-43B8-AB46-776988FBFED4}"/>
              </a:ext>
            </a:extLst>
          </p:cNvPr>
          <p:cNvCxnSpPr/>
          <p:nvPr/>
        </p:nvCxnSpPr>
        <p:spPr>
          <a:xfrm>
            <a:off x="0" y="460933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2">
            <a:extLst>
              <a:ext uri="{FF2B5EF4-FFF2-40B4-BE49-F238E27FC236}">
                <a16:creationId xmlns:a16="http://schemas.microsoft.com/office/drawing/2014/main" id="{A905C06B-6E5F-438F-9AF1-632C87CA006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070860" y="1899141"/>
            <a:ext cx="6073140" cy="3979766"/>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78E740CE-5F6C-445C-83CC-03CD3BD814E6}"/>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5" name="Slide Number Placeholder 4">
            <a:extLst>
              <a:ext uri="{FF2B5EF4-FFF2-40B4-BE49-F238E27FC236}">
                <a16:creationId xmlns:a16="http://schemas.microsoft.com/office/drawing/2014/main" id="{42CE7675-1C51-4BCC-BC45-0FD3690A6A10}"/>
              </a:ext>
            </a:extLst>
          </p:cNvPr>
          <p:cNvSpPr>
            <a:spLocks noGrp="1"/>
          </p:cNvSpPr>
          <p:nvPr>
            <p:ph type="sldNum" sz="quarter" idx="7"/>
          </p:nvPr>
        </p:nvSpPr>
        <p:spPr/>
        <p:txBody>
          <a:bodyPr/>
          <a:lstStyle/>
          <a:p>
            <a:pPr marL="38100">
              <a:lnSpc>
                <a:spcPts val="1150"/>
              </a:lnSpc>
            </a:pPr>
            <a:r>
              <a:rPr lang="en-IN" dirty="0"/>
              <a:t>72</a:t>
            </a:r>
          </a:p>
        </p:txBody>
      </p:sp>
    </p:spTree>
    <p:extLst>
      <p:ext uri="{BB962C8B-B14F-4D97-AF65-F5344CB8AC3E}">
        <p14:creationId xmlns:p14="http://schemas.microsoft.com/office/powerpoint/2010/main" val="10539925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A87E88-DD43-49EB-B548-84221F772513}"/>
              </a:ext>
            </a:extLst>
          </p:cNvPr>
          <p:cNvSpPr>
            <a:spLocks noGrp="1"/>
          </p:cNvSpPr>
          <p:nvPr>
            <p:ph type="body" sz="quarter" idx="4294967295"/>
          </p:nvPr>
        </p:nvSpPr>
        <p:spPr>
          <a:xfrm>
            <a:off x="216711" y="129172"/>
            <a:ext cx="7862888" cy="457200"/>
          </a:xfrm>
        </p:spPr>
        <p:txBody>
          <a:bodyPr>
            <a:normAutofit/>
          </a:bodyPr>
          <a:lstStyle/>
          <a:p>
            <a:pPr>
              <a:lnSpc>
                <a:spcPct val="100000"/>
              </a:lnSpc>
              <a:defRPr/>
            </a:pPr>
            <a:r>
              <a:rPr lang="en-US" b="1" dirty="0">
                <a:solidFill>
                  <a:schemeClr val="tx1">
                    <a:lumMod val="95000"/>
                    <a:lumOff val="5000"/>
                  </a:schemeClr>
                </a:solidFill>
                <a:latin typeface="Arial" panose="020B0604020202020204" pitchFamily="34" charset="0"/>
                <a:cs typeface="Arial" panose="020B0604020202020204" pitchFamily="34" charset="0"/>
              </a:rPr>
              <a:t>Market Drivers (1/3) </a:t>
            </a:r>
          </a:p>
        </p:txBody>
      </p:sp>
      <p:sp>
        <p:nvSpPr>
          <p:cNvPr id="42" name="Subtitle 2">
            <a:extLst>
              <a:ext uri="{FF2B5EF4-FFF2-40B4-BE49-F238E27FC236}">
                <a16:creationId xmlns:a16="http://schemas.microsoft.com/office/drawing/2014/main" id="{1BB0E915-4850-46A3-BE37-833BE7B32239}"/>
              </a:ext>
            </a:extLst>
          </p:cNvPr>
          <p:cNvSpPr>
            <a:spLocks noGrp="1"/>
          </p:cNvSpPr>
          <p:nvPr>
            <p:ph type="subTitle" idx="4294967295"/>
          </p:nvPr>
        </p:nvSpPr>
        <p:spPr>
          <a:xfrm>
            <a:off x="3839982" y="742811"/>
            <a:ext cx="5102225" cy="5670550"/>
          </a:xfrm>
        </p:spPr>
        <p:txBody>
          <a:bodyPr>
            <a:noAutofit/>
          </a:bodyPr>
          <a:lstStyle/>
          <a:p>
            <a:pPr marL="171450" indent="-171450" algn="just">
              <a:lnSpc>
                <a:spcPct val="150000"/>
              </a:lnSpc>
              <a:buFont typeface="Arial" panose="020B0604020202020204" pitchFamily="34" charset="0"/>
              <a:buChar char="•"/>
            </a:pPr>
            <a:r>
              <a:rPr lang="en-IN" sz="105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Every second, thousands of tonnes of topsoil are lost, and arable land diminishes by thousands of hectares. A billion hectares of land have been rendered useless for agriculture due to erosion itself.</a:t>
            </a:r>
          </a:p>
          <a:p>
            <a:pPr marL="171450" indent="-171450" algn="just">
              <a:lnSpc>
                <a:spcPct val="150000"/>
              </a:lnSpc>
              <a:buFont typeface="Arial" panose="020B0604020202020204" pitchFamily="34" charset="0"/>
              <a:buChar char="•"/>
            </a:pPr>
            <a:r>
              <a:rPr lang="en-IN" sz="105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In an industrialised society, environmental conservation is critical. Fertilizer use in agriculture can be extremely beneficial to food production,. As a result, there has been a growth in the use of water soluble fertilizers that have no or low impact on the environment and helps to reduce the nutrient deficiency.</a:t>
            </a:r>
          </a:p>
          <a:p>
            <a:pPr marL="171450" indent="-171450" algn="just">
              <a:lnSpc>
                <a:spcPct val="150000"/>
              </a:lnSpc>
              <a:buFont typeface="Arial" panose="020B0604020202020204" pitchFamily="34" charset="0"/>
              <a:buChar char="•"/>
            </a:pPr>
            <a:r>
              <a:rPr lang="en-IN" sz="105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Water soluble fertilizers (WSF) ensure that the precise amount of nutrients is supplied according to crop’s requirements, resulting in better yield productivity in less area.</a:t>
            </a:r>
          </a:p>
          <a:p>
            <a:pPr algn="just">
              <a:lnSpc>
                <a:spcPct val="150000"/>
              </a:lnSpc>
            </a:pPr>
            <a:endParaRPr lang="en-IN" sz="105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150000"/>
              </a:lnSpc>
              <a:buFont typeface="Arial" panose="020B0604020202020204" pitchFamily="34" charset="0"/>
              <a:buChar char="•"/>
            </a:pPr>
            <a:r>
              <a:rPr lang="en-IN" sz="105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Fertigation is one of the applications of WSF. Under fertigation, fertilizers are incorporated within the irrigation water, ensuring nutrients are distributed evenly in the soil. This method increases the efficiency of fertilizers, which eventually leads to 25-50% higher yields.</a:t>
            </a:r>
          </a:p>
          <a:p>
            <a:pPr marL="171450" indent="-171450" algn="just">
              <a:lnSpc>
                <a:spcPct val="150000"/>
              </a:lnSpc>
              <a:buFont typeface="Arial" panose="020B0604020202020204" pitchFamily="34" charset="0"/>
              <a:buChar char="•"/>
            </a:pPr>
            <a:r>
              <a:rPr lang="en-IN" sz="105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Water saving and yield under drip-fertigation systems for some of the crops:</a:t>
            </a:r>
          </a:p>
          <a:p>
            <a:pPr marL="628650" lvl="1" indent="-171450" algn="just">
              <a:lnSpc>
                <a:spcPct val="150000"/>
              </a:lnSpc>
              <a:buFont typeface="Courier New" panose="02070309020205020404" pitchFamily="49" charset="0"/>
              <a:buChar char="o"/>
            </a:pPr>
            <a:r>
              <a:rPr lang="en-IN" sz="105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Banana production – About 35% of the water can be saved and yield can be increased up to 37 tons per hectare (t/ha) as compared to 26 t/ha by conventional system.</a:t>
            </a:r>
          </a:p>
          <a:p>
            <a:pPr marL="628650" lvl="1" indent="-171450" algn="just">
              <a:lnSpc>
                <a:spcPct val="150000"/>
              </a:lnSpc>
              <a:buFont typeface="Courier New" panose="02070309020205020404" pitchFamily="49" charset="0"/>
              <a:buChar char="o"/>
            </a:pPr>
            <a:r>
              <a:rPr lang="en-IN" sz="105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Sugarcane – About 29% of the water can be saved and yield can be increased up to 207t/ha as compared to 120 t/ha by conventional system.</a:t>
            </a:r>
          </a:p>
        </p:txBody>
      </p:sp>
      <p:sp>
        <p:nvSpPr>
          <p:cNvPr id="18" name="Block Arc 17">
            <a:extLst>
              <a:ext uri="{FF2B5EF4-FFF2-40B4-BE49-F238E27FC236}">
                <a16:creationId xmlns:a16="http://schemas.microsoft.com/office/drawing/2014/main" id="{504A348E-99A7-4DA8-ABA5-05037A215575}"/>
              </a:ext>
            </a:extLst>
          </p:cNvPr>
          <p:cNvSpPr/>
          <p:nvPr/>
        </p:nvSpPr>
        <p:spPr>
          <a:xfrm>
            <a:off x="-1539768" y="2091164"/>
            <a:ext cx="3167844" cy="3167844"/>
          </a:xfrm>
          <a:prstGeom prst="blockArc">
            <a:avLst>
              <a:gd name="adj1" fmla="val 16173961"/>
              <a:gd name="adj2" fmla="val 5453715"/>
              <a:gd name="adj3" fmla="val 11604"/>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34" charset="-127"/>
              <a:cs typeface="+mn-cs"/>
            </a:endParaRPr>
          </a:p>
        </p:txBody>
      </p:sp>
      <p:sp>
        <p:nvSpPr>
          <p:cNvPr id="19" name="Block Arc 18">
            <a:extLst>
              <a:ext uri="{FF2B5EF4-FFF2-40B4-BE49-F238E27FC236}">
                <a16:creationId xmlns:a16="http://schemas.microsoft.com/office/drawing/2014/main" id="{A21456FE-F3E8-4248-97AF-AA5D1D702160}"/>
              </a:ext>
            </a:extLst>
          </p:cNvPr>
          <p:cNvSpPr/>
          <p:nvPr/>
        </p:nvSpPr>
        <p:spPr>
          <a:xfrm>
            <a:off x="-1544170" y="2091164"/>
            <a:ext cx="3167844" cy="3167844"/>
          </a:xfrm>
          <a:prstGeom prst="blockArc">
            <a:avLst>
              <a:gd name="adj1" fmla="val 16173961"/>
              <a:gd name="adj2" fmla="val 5399609"/>
              <a:gd name="adj3" fmla="val 11395"/>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panose="020F0502020204030204"/>
              <a:ea typeface="맑은 고딕" panose="020B0503020000020004" pitchFamily="34" charset="-127"/>
              <a:cs typeface="+mn-cs"/>
            </a:endParaRPr>
          </a:p>
        </p:txBody>
      </p:sp>
      <p:sp>
        <p:nvSpPr>
          <p:cNvPr id="20" name="Block Arc 19">
            <a:extLst>
              <a:ext uri="{FF2B5EF4-FFF2-40B4-BE49-F238E27FC236}">
                <a16:creationId xmlns:a16="http://schemas.microsoft.com/office/drawing/2014/main" id="{700F7881-7B50-491A-A3A6-0C66EEDFAA6D}"/>
              </a:ext>
            </a:extLst>
          </p:cNvPr>
          <p:cNvSpPr/>
          <p:nvPr/>
        </p:nvSpPr>
        <p:spPr>
          <a:xfrm>
            <a:off x="-1539768" y="2091164"/>
            <a:ext cx="3167844" cy="3167844"/>
          </a:xfrm>
          <a:prstGeom prst="blockArc">
            <a:avLst>
              <a:gd name="adj1" fmla="val 16173961"/>
              <a:gd name="adj2" fmla="val 133878"/>
              <a:gd name="adj3" fmla="val 1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34" charset="-127"/>
              <a:cs typeface="+mn-cs"/>
            </a:endParaRPr>
          </a:p>
        </p:txBody>
      </p:sp>
      <p:sp>
        <p:nvSpPr>
          <p:cNvPr id="23" name="TextBox 22">
            <a:extLst>
              <a:ext uri="{FF2B5EF4-FFF2-40B4-BE49-F238E27FC236}">
                <a16:creationId xmlns:a16="http://schemas.microsoft.com/office/drawing/2014/main" id="{33841AC2-64DD-41AF-9038-3FACDBDF4A31}"/>
              </a:ext>
            </a:extLst>
          </p:cNvPr>
          <p:cNvSpPr txBox="1"/>
          <p:nvPr/>
        </p:nvSpPr>
        <p:spPr>
          <a:xfrm>
            <a:off x="920177" y="1129762"/>
            <a:ext cx="2565160" cy="553999"/>
          </a:xfrm>
          <a:prstGeom prst="rect">
            <a:avLst/>
          </a:prstGeom>
          <a:noFill/>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Reducing Nutrient Deficiency and Increasing Yield </a:t>
            </a:r>
            <a:endPar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4" name="Oval 23">
            <a:extLst>
              <a:ext uri="{FF2B5EF4-FFF2-40B4-BE49-F238E27FC236}">
                <a16:creationId xmlns:a16="http://schemas.microsoft.com/office/drawing/2014/main" id="{8C3C22F7-D2C5-4C0B-90D1-F1900B8BEF05}"/>
              </a:ext>
            </a:extLst>
          </p:cNvPr>
          <p:cNvSpPr/>
          <p:nvPr/>
        </p:nvSpPr>
        <p:spPr>
          <a:xfrm>
            <a:off x="197973" y="1093815"/>
            <a:ext cx="537367" cy="537367"/>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34" charset="-127"/>
                <a:cs typeface="+mn-cs"/>
              </a:rPr>
              <a:t>1</a:t>
            </a: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34" charset="-127"/>
              <a:cs typeface="+mn-cs"/>
            </a:endParaRPr>
          </a:p>
        </p:txBody>
      </p:sp>
      <p:sp>
        <p:nvSpPr>
          <p:cNvPr id="32" name="Oval 31">
            <a:extLst>
              <a:ext uri="{FF2B5EF4-FFF2-40B4-BE49-F238E27FC236}">
                <a16:creationId xmlns:a16="http://schemas.microsoft.com/office/drawing/2014/main" id="{D905F46D-54B1-47D2-A50F-FC49498079E0}"/>
              </a:ext>
            </a:extLst>
          </p:cNvPr>
          <p:cNvSpPr/>
          <p:nvPr/>
        </p:nvSpPr>
        <p:spPr>
          <a:xfrm>
            <a:off x="201793" y="5259008"/>
            <a:ext cx="537367" cy="55399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34" charset="-127"/>
                <a:cs typeface="+mn-cs"/>
              </a:rPr>
              <a:t>2</a:t>
            </a: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34" charset="-127"/>
              <a:cs typeface="+mn-cs"/>
            </a:endParaRPr>
          </a:p>
        </p:txBody>
      </p:sp>
      <p:sp>
        <p:nvSpPr>
          <p:cNvPr id="2" name="Rectangle 1">
            <a:extLst>
              <a:ext uri="{FF2B5EF4-FFF2-40B4-BE49-F238E27FC236}">
                <a16:creationId xmlns:a16="http://schemas.microsoft.com/office/drawing/2014/main" id="{8FC831B1-AEBA-44F0-BBAE-F051BF90D5FD}"/>
              </a:ext>
            </a:extLst>
          </p:cNvPr>
          <p:cNvSpPr/>
          <p:nvPr/>
        </p:nvSpPr>
        <p:spPr>
          <a:xfrm>
            <a:off x="3617851" y="742811"/>
            <a:ext cx="134980" cy="2594374"/>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D62AF310-59A4-4305-BA28-0AE607B9AC8F}"/>
              </a:ext>
            </a:extLst>
          </p:cNvPr>
          <p:cNvSpPr/>
          <p:nvPr/>
        </p:nvSpPr>
        <p:spPr>
          <a:xfrm>
            <a:off x="3617851" y="3337185"/>
            <a:ext cx="134980" cy="324418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Slide Number Placeholder 7">
            <a:extLst>
              <a:ext uri="{FF2B5EF4-FFF2-40B4-BE49-F238E27FC236}">
                <a16:creationId xmlns:a16="http://schemas.microsoft.com/office/drawing/2014/main" id="{AC57C478-635B-43AB-8DEC-6A71DE73AF07}"/>
              </a:ext>
            </a:extLst>
          </p:cNvPr>
          <p:cNvSpPr txBox="1">
            <a:spLocks/>
          </p:cNvSpPr>
          <p:nvPr/>
        </p:nvSpPr>
        <p:spPr>
          <a:xfrm>
            <a:off x="8679484" y="6581367"/>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67</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05CD2B7F-B963-4FE6-BE8C-FE8423B8D559}"/>
              </a:ext>
            </a:extLst>
          </p:cNvPr>
          <p:cNvSpPr txBox="1"/>
          <p:nvPr/>
        </p:nvSpPr>
        <p:spPr>
          <a:xfrm>
            <a:off x="929243" y="5367500"/>
            <a:ext cx="2565160" cy="383182"/>
          </a:xfrm>
          <a:prstGeom prst="rect">
            <a:avLst/>
          </a:prstGeom>
          <a:noFill/>
        </p:spPr>
        <p:txBody>
          <a:bodyPr wrap="square" rtlCol="0" anchor="ctr">
            <a:sp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High Efficiency and Ease of Use of Water Soluble Fertilizers</a:t>
            </a:r>
          </a:p>
        </p:txBody>
      </p:sp>
      <p:sp>
        <p:nvSpPr>
          <p:cNvPr id="3" name="Footer Placeholder 2">
            <a:extLst>
              <a:ext uri="{FF2B5EF4-FFF2-40B4-BE49-F238E27FC236}">
                <a16:creationId xmlns:a16="http://schemas.microsoft.com/office/drawing/2014/main" id="{125ED9CA-E370-40AD-BD6F-1F5C18105257}"/>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5" name="Slide Number Placeholder 4">
            <a:extLst>
              <a:ext uri="{FF2B5EF4-FFF2-40B4-BE49-F238E27FC236}">
                <a16:creationId xmlns:a16="http://schemas.microsoft.com/office/drawing/2014/main" id="{270E2A75-2524-4BBC-8885-022CA9C71DF0}"/>
              </a:ext>
            </a:extLst>
          </p:cNvPr>
          <p:cNvSpPr>
            <a:spLocks noGrp="1"/>
          </p:cNvSpPr>
          <p:nvPr>
            <p:ph type="sldNum" sz="quarter" idx="7"/>
          </p:nvPr>
        </p:nvSpPr>
        <p:spPr/>
        <p:txBody>
          <a:bodyPr/>
          <a:lstStyle/>
          <a:p>
            <a:pPr marL="38100">
              <a:lnSpc>
                <a:spcPts val="1150"/>
              </a:lnSpc>
            </a:pPr>
            <a:r>
              <a:rPr lang="en-IN" dirty="0"/>
              <a:t>73</a:t>
            </a:r>
          </a:p>
        </p:txBody>
      </p:sp>
    </p:spTree>
    <p:extLst>
      <p:ext uri="{BB962C8B-B14F-4D97-AF65-F5344CB8AC3E}">
        <p14:creationId xmlns:p14="http://schemas.microsoft.com/office/powerpoint/2010/main" val="19204201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ubtitle 2">
            <a:extLst>
              <a:ext uri="{FF2B5EF4-FFF2-40B4-BE49-F238E27FC236}">
                <a16:creationId xmlns:a16="http://schemas.microsoft.com/office/drawing/2014/main" id="{1BB0E915-4850-46A3-BE37-833BE7B32239}"/>
              </a:ext>
            </a:extLst>
          </p:cNvPr>
          <p:cNvSpPr>
            <a:spLocks noGrp="1"/>
          </p:cNvSpPr>
          <p:nvPr>
            <p:ph type="subTitle" idx="4294967295"/>
          </p:nvPr>
        </p:nvSpPr>
        <p:spPr>
          <a:xfrm>
            <a:off x="3814897" y="826020"/>
            <a:ext cx="5151437" cy="5672137"/>
          </a:xfrm>
        </p:spPr>
        <p:txBody>
          <a:bodyPr>
            <a:noAutofit/>
          </a:bodyPr>
          <a:lstStyle/>
          <a:p>
            <a:pPr marL="171450" indent="-171450" algn="just">
              <a:lnSpc>
                <a:spcPct val="150000"/>
              </a:lnSpc>
              <a:buFont typeface="Arial" panose="020B0604020202020204" pitchFamily="34" charset="0"/>
              <a:buChar char="•"/>
            </a:pPr>
            <a:r>
              <a:rPr lang="en-IN" sz="105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WSF is usually used in micro-irrigation such as drip and sprinkler system. The government of India is encouraging farmers to adopt micro-irrigation by offering various schemes and incentives. The government has undertaken following initiatives for promoting micro-irrigation:</a:t>
            </a:r>
          </a:p>
          <a:p>
            <a:pPr marL="171450" indent="-171450" algn="just">
              <a:lnSpc>
                <a:spcPct val="150000"/>
              </a:lnSpc>
              <a:buFont typeface="Arial" panose="020B0604020202020204" pitchFamily="34" charset="0"/>
              <a:buChar char="•"/>
            </a:pPr>
            <a:endParaRPr lang="en-IN" sz="105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150000"/>
              </a:lnSpc>
              <a:buFont typeface="Arial" panose="020B0604020202020204" pitchFamily="34" charset="0"/>
              <a:buChar char="•"/>
            </a:pPr>
            <a:r>
              <a:rPr lang="en-IN" sz="105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The government has proposed to Government of India created the RIDF in NABARD in 1995-96, with an initial corpus of Rs.2,000 crore. With the allocation of Rs.40,490.95 crore for 2021-22 under RIDF XXVII, the cumulative allocation has reached Rs.418410.52 crore, including Rs.18,500 crore under Bharat Nirman.</a:t>
            </a:r>
          </a:p>
          <a:p>
            <a:pPr marL="171450" indent="-171450" algn="just">
              <a:lnSpc>
                <a:spcPct val="150000"/>
              </a:lnSpc>
              <a:buFont typeface="Arial" panose="020B0604020202020204" pitchFamily="34" charset="0"/>
              <a:buChar char="•"/>
            </a:pPr>
            <a:endParaRPr lang="en-IN" sz="105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150000"/>
              </a:lnSpc>
              <a:buFont typeface="Arial" panose="020B0604020202020204" pitchFamily="34" charset="0"/>
              <a:buChar char="•"/>
            </a:pPr>
            <a:r>
              <a:rPr lang="en-IN" sz="105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The data provided by the Ministry of Agriculture and Farmers Welfare to the Lok Sabha as of 3</a:t>
            </a:r>
            <a:r>
              <a:rPr lang="en-IN" sz="1050" baseline="3000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rd</a:t>
            </a:r>
            <a:r>
              <a:rPr lang="en-IN" sz="105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 February 2021 shows that the net irrigated area in the country is 68,649 thousand ha. The agriculture land covered under micro-irrigation is 12,908.44 thousand ha in which drip irrigation is 6,112.05 thousand ha and sprinkler irrigation is 6,796.39 thousand ha. This means that out of total irrigated land in the country only 19 per cent is under micro-irrigation.</a:t>
            </a:r>
          </a:p>
          <a:p>
            <a:pPr marL="171450" indent="-171450" algn="just">
              <a:lnSpc>
                <a:spcPct val="150000"/>
              </a:lnSpc>
              <a:buFont typeface="Arial" panose="020B0604020202020204" pitchFamily="34" charset="0"/>
              <a:buChar char="•"/>
            </a:pPr>
            <a:endParaRPr lang="en-IN" sz="105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150000"/>
              </a:lnSpc>
              <a:buFont typeface="Arial" panose="020B0604020202020204" pitchFamily="34" charset="0"/>
              <a:buChar char="•"/>
            </a:pPr>
            <a:r>
              <a:rPr lang="en-IN" sz="105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Andhra Pradesh, Karnataka, Gujarat, Maharashtra and Tamil Nadu command a share of over 75% of the coverage expansion. In order to expedite micro-irrigation coverage, the government is also planning to take help of private companies under Public Private Partnership (PPP) model.</a:t>
            </a:r>
          </a:p>
          <a:p>
            <a:pPr marL="171450" indent="-171450" algn="just">
              <a:lnSpc>
                <a:spcPct val="150000"/>
              </a:lnSpc>
              <a:buFont typeface="Arial" panose="020B0604020202020204" pitchFamily="34" charset="0"/>
              <a:buChar char="•"/>
            </a:pPr>
            <a:endParaRPr lang="en-IN" sz="105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p>
            <a:pPr algn="just">
              <a:lnSpc>
                <a:spcPts val="1500"/>
              </a:lnSpc>
            </a:pPr>
            <a:endParaRPr lang="en-IN" sz="1050" dirty="0">
              <a:latin typeface="Verdana" panose="020B0604030504040204" pitchFamily="34" charset="0"/>
              <a:ea typeface="Verdana" panose="020B0604030504040204" pitchFamily="34" charset="0"/>
              <a:cs typeface="Verdana" panose="020B0604030504040204" pitchFamily="34" charset="0"/>
            </a:endParaRPr>
          </a:p>
        </p:txBody>
      </p:sp>
      <p:sp>
        <p:nvSpPr>
          <p:cNvPr id="18" name="Block Arc 17">
            <a:extLst>
              <a:ext uri="{FF2B5EF4-FFF2-40B4-BE49-F238E27FC236}">
                <a16:creationId xmlns:a16="http://schemas.microsoft.com/office/drawing/2014/main" id="{504A348E-99A7-4DA8-ABA5-05037A215575}"/>
              </a:ext>
            </a:extLst>
          </p:cNvPr>
          <p:cNvSpPr/>
          <p:nvPr/>
        </p:nvSpPr>
        <p:spPr>
          <a:xfrm>
            <a:off x="-1539768" y="2091164"/>
            <a:ext cx="3167844" cy="3167844"/>
          </a:xfrm>
          <a:prstGeom prst="blockArc">
            <a:avLst>
              <a:gd name="adj1" fmla="val 16173961"/>
              <a:gd name="adj2" fmla="val 5453715"/>
              <a:gd name="adj3" fmla="val 11604"/>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34" charset="-127"/>
              <a:cs typeface="+mn-cs"/>
            </a:endParaRPr>
          </a:p>
        </p:txBody>
      </p:sp>
      <p:sp>
        <p:nvSpPr>
          <p:cNvPr id="19" name="Block Arc 18">
            <a:extLst>
              <a:ext uri="{FF2B5EF4-FFF2-40B4-BE49-F238E27FC236}">
                <a16:creationId xmlns:a16="http://schemas.microsoft.com/office/drawing/2014/main" id="{A21456FE-F3E8-4248-97AF-AA5D1D702160}"/>
              </a:ext>
            </a:extLst>
          </p:cNvPr>
          <p:cNvSpPr/>
          <p:nvPr/>
        </p:nvSpPr>
        <p:spPr>
          <a:xfrm>
            <a:off x="-1544170" y="2091164"/>
            <a:ext cx="3167844" cy="3167844"/>
          </a:xfrm>
          <a:prstGeom prst="blockArc">
            <a:avLst>
              <a:gd name="adj1" fmla="val 16173961"/>
              <a:gd name="adj2" fmla="val 5399609"/>
              <a:gd name="adj3" fmla="val 11395"/>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panose="020F0502020204030204"/>
              <a:ea typeface="맑은 고딕" panose="020B0503020000020004" pitchFamily="34" charset="-127"/>
              <a:cs typeface="+mn-cs"/>
            </a:endParaRPr>
          </a:p>
        </p:txBody>
      </p:sp>
      <p:sp>
        <p:nvSpPr>
          <p:cNvPr id="20" name="Block Arc 19">
            <a:extLst>
              <a:ext uri="{FF2B5EF4-FFF2-40B4-BE49-F238E27FC236}">
                <a16:creationId xmlns:a16="http://schemas.microsoft.com/office/drawing/2014/main" id="{700F7881-7B50-491A-A3A6-0C66EEDFAA6D}"/>
              </a:ext>
            </a:extLst>
          </p:cNvPr>
          <p:cNvSpPr/>
          <p:nvPr/>
        </p:nvSpPr>
        <p:spPr>
          <a:xfrm>
            <a:off x="-1539768" y="2091164"/>
            <a:ext cx="3167844" cy="3167844"/>
          </a:xfrm>
          <a:prstGeom prst="blockArc">
            <a:avLst>
              <a:gd name="adj1" fmla="val 16173961"/>
              <a:gd name="adj2" fmla="val 5500632"/>
              <a:gd name="adj3" fmla="val 12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34" charset="-127"/>
              <a:cs typeface="+mn-cs"/>
            </a:endParaRPr>
          </a:p>
        </p:txBody>
      </p:sp>
      <p:sp>
        <p:nvSpPr>
          <p:cNvPr id="23" name="TextBox 22">
            <a:extLst>
              <a:ext uri="{FF2B5EF4-FFF2-40B4-BE49-F238E27FC236}">
                <a16:creationId xmlns:a16="http://schemas.microsoft.com/office/drawing/2014/main" id="{33841AC2-64DD-41AF-9038-3FACDBDF4A31}"/>
              </a:ext>
            </a:extLst>
          </p:cNvPr>
          <p:cNvSpPr txBox="1"/>
          <p:nvPr/>
        </p:nvSpPr>
        <p:spPr>
          <a:xfrm>
            <a:off x="924470" y="1537165"/>
            <a:ext cx="2782405" cy="553999"/>
          </a:xfrm>
          <a:prstGeom prst="rect">
            <a:avLst/>
          </a:prstGeom>
          <a:noFill/>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Growing Emphasis on Micro-Irrigation Scheme</a:t>
            </a:r>
          </a:p>
        </p:txBody>
      </p:sp>
      <p:sp>
        <p:nvSpPr>
          <p:cNvPr id="24" name="Oval 23">
            <a:extLst>
              <a:ext uri="{FF2B5EF4-FFF2-40B4-BE49-F238E27FC236}">
                <a16:creationId xmlns:a16="http://schemas.microsoft.com/office/drawing/2014/main" id="{8C3C22F7-D2C5-4C0B-90D1-F1900B8BEF05}"/>
              </a:ext>
            </a:extLst>
          </p:cNvPr>
          <p:cNvSpPr/>
          <p:nvPr/>
        </p:nvSpPr>
        <p:spPr>
          <a:xfrm>
            <a:off x="360293" y="1466596"/>
            <a:ext cx="537367" cy="537367"/>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r>
              <a:rPr lang="en-US" altLang="ko-KR" dirty="0">
                <a:solidFill>
                  <a:prstClr val="white"/>
                </a:solidFill>
                <a:latin typeface="Calibri" panose="020F0502020204030204"/>
                <a:ea typeface="맑은 고딕" panose="020B0503020000020004" pitchFamily="34" charset="-127"/>
              </a:rPr>
              <a:t>3</a:t>
            </a: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34" charset="-127"/>
              <a:cs typeface="+mn-cs"/>
            </a:endParaRPr>
          </a:p>
        </p:txBody>
      </p:sp>
      <p:sp>
        <p:nvSpPr>
          <p:cNvPr id="2" name="Rectangle 1">
            <a:extLst>
              <a:ext uri="{FF2B5EF4-FFF2-40B4-BE49-F238E27FC236}">
                <a16:creationId xmlns:a16="http://schemas.microsoft.com/office/drawing/2014/main" id="{8FC831B1-AEBA-44F0-BBAE-F051BF90D5FD}"/>
              </a:ext>
            </a:extLst>
          </p:cNvPr>
          <p:cNvSpPr/>
          <p:nvPr/>
        </p:nvSpPr>
        <p:spPr>
          <a:xfrm>
            <a:off x="3581401" y="742811"/>
            <a:ext cx="125476" cy="583855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Slide Number Placeholder 7">
            <a:extLst>
              <a:ext uri="{FF2B5EF4-FFF2-40B4-BE49-F238E27FC236}">
                <a16:creationId xmlns:a16="http://schemas.microsoft.com/office/drawing/2014/main" id="{AC57C478-635B-43AB-8DEC-6A71DE73AF07}"/>
              </a:ext>
            </a:extLst>
          </p:cNvPr>
          <p:cNvSpPr txBox="1">
            <a:spLocks/>
          </p:cNvSpPr>
          <p:nvPr/>
        </p:nvSpPr>
        <p:spPr>
          <a:xfrm>
            <a:off x="8679484" y="6581367"/>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68</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Text Placeholder 3">
            <a:extLst>
              <a:ext uri="{FF2B5EF4-FFF2-40B4-BE49-F238E27FC236}">
                <a16:creationId xmlns:a16="http://schemas.microsoft.com/office/drawing/2014/main" id="{1BFF0D7C-98FB-4D3B-B3AB-8075B97FC337}"/>
              </a:ext>
            </a:extLst>
          </p:cNvPr>
          <p:cNvSpPr txBox="1">
            <a:spLocks/>
          </p:cNvSpPr>
          <p:nvPr/>
        </p:nvSpPr>
        <p:spPr>
          <a:xfrm>
            <a:off x="216711" y="129172"/>
            <a:ext cx="7862888" cy="457200"/>
          </a:xfrm>
          <a:prstGeom prst="rect">
            <a:avLst/>
          </a:prstGeom>
        </p:spPr>
        <p:txBody>
          <a:bodyPr wrap="square" lIns="0" tIns="0" rIns="0" bIns="0">
            <a:norm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defRPr/>
            </a:pPr>
            <a:r>
              <a:rPr lang="en-US" b="1" kern="0" dirty="0">
                <a:solidFill>
                  <a:schemeClr val="tx1">
                    <a:lumMod val="95000"/>
                    <a:lumOff val="5000"/>
                  </a:schemeClr>
                </a:solidFill>
                <a:latin typeface="Arial" panose="020B0604020202020204" pitchFamily="34" charset="0"/>
                <a:cs typeface="Arial" panose="020B0604020202020204" pitchFamily="34" charset="0"/>
              </a:rPr>
              <a:t>Market Drivers (2/3) </a:t>
            </a:r>
          </a:p>
        </p:txBody>
      </p:sp>
      <p:sp>
        <p:nvSpPr>
          <p:cNvPr id="3" name="Footer Placeholder 2">
            <a:extLst>
              <a:ext uri="{FF2B5EF4-FFF2-40B4-BE49-F238E27FC236}">
                <a16:creationId xmlns:a16="http://schemas.microsoft.com/office/drawing/2014/main" id="{2D75EE64-F924-41F4-A52D-5428DA4B74BA}"/>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5" name="Slide Number Placeholder 4">
            <a:extLst>
              <a:ext uri="{FF2B5EF4-FFF2-40B4-BE49-F238E27FC236}">
                <a16:creationId xmlns:a16="http://schemas.microsoft.com/office/drawing/2014/main" id="{5EBEBE04-85FD-48A3-A726-B04F49F050E8}"/>
              </a:ext>
            </a:extLst>
          </p:cNvPr>
          <p:cNvSpPr>
            <a:spLocks noGrp="1"/>
          </p:cNvSpPr>
          <p:nvPr>
            <p:ph type="sldNum" sz="quarter" idx="7"/>
          </p:nvPr>
        </p:nvSpPr>
        <p:spPr/>
        <p:txBody>
          <a:bodyPr/>
          <a:lstStyle/>
          <a:p>
            <a:pPr marL="38100">
              <a:lnSpc>
                <a:spcPts val="1150"/>
              </a:lnSpc>
            </a:pPr>
            <a:r>
              <a:rPr lang="en-IN" dirty="0"/>
              <a:t>74</a:t>
            </a:r>
          </a:p>
        </p:txBody>
      </p:sp>
    </p:spTree>
    <p:extLst>
      <p:ext uri="{BB962C8B-B14F-4D97-AF65-F5344CB8AC3E}">
        <p14:creationId xmlns:p14="http://schemas.microsoft.com/office/powerpoint/2010/main" val="28378138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ubtitle 2">
            <a:extLst>
              <a:ext uri="{FF2B5EF4-FFF2-40B4-BE49-F238E27FC236}">
                <a16:creationId xmlns:a16="http://schemas.microsoft.com/office/drawing/2014/main" id="{1BB0E915-4850-46A3-BE37-833BE7B32239}"/>
              </a:ext>
            </a:extLst>
          </p:cNvPr>
          <p:cNvSpPr>
            <a:spLocks noGrp="1"/>
          </p:cNvSpPr>
          <p:nvPr>
            <p:ph type="subTitle" idx="4294967295"/>
          </p:nvPr>
        </p:nvSpPr>
        <p:spPr>
          <a:xfrm>
            <a:off x="3968648" y="826814"/>
            <a:ext cx="5040312" cy="5670550"/>
          </a:xfrm>
        </p:spPr>
        <p:txBody>
          <a:bodyPr>
            <a:noAutofit/>
          </a:bodyPr>
          <a:lstStyle/>
          <a:p>
            <a:pPr marL="171450" indent="-171450" algn="just">
              <a:lnSpc>
                <a:spcPct val="150000"/>
              </a:lnSpc>
              <a:buFont typeface="Arial" panose="020B0604020202020204" pitchFamily="34" charset="0"/>
              <a:buChar char="•"/>
            </a:pPr>
            <a:r>
              <a:rPr lang="en-IN" sz="105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WSFs (Water Soluble Fertilizers) are an excellent source of nutrients for indoor hydroponic vegetables. WSF fertiliser mixes, such as General Hydroponics® FloraPro®, are made from high-quality, technical-grade fertiliser salts that are dry and powdered. WSFs must first be dissolved (or solubilized) in water before being used. </a:t>
            </a:r>
          </a:p>
          <a:p>
            <a:pPr algn="just">
              <a:lnSpc>
                <a:spcPct val="150000"/>
              </a:lnSpc>
            </a:pPr>
            <a:endParaRPr lang="en-IN" sz="105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150000"/>
              </a:lnSpc>
              <a:buFont typeface="Arial" panose="020B0604020202020204" pitchFamily="34" charset="0"/>
              <a:buChar char="•"/>
            </a:pPr>
            <a:r>
              <a:rPr lang="en-IN" sz="105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There has been an increase in demand for water soluble fertilisers to prevent system blockages since they dissolve entirely in the water supply with fewer pollutants and have a lower probability of deposition and blocking the water &amp; nutrient supply.</a:t>
            </a:r>
          </a:p>
          <a:p>
            <a:pPr marL="171450" indent="-171450" algn="just">
              <a:lnSpc>
                <a:spcPct val="150000"/>
              </a:lnSpc>
              <a:buFont typeface="Arial" panose="020B0604020202020204" pitchFamily="34" charset="0"/>
              <a:buChar char="•"/>
            </a:pPr>
            <a:endParaRPr lang="en-IN" sz="105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150000"/>
              </a:lnSpc>
              <a:buFont typeface="Arial" panose="020B0604020202020204" pitchFamily="34" charset="0"/>
              <a:buChar char="•"/>
            </a:pPr>
            <a:r>
              <a:rPr lang="en-IN" sz="105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Drip irrigation system is universally adopted technique to efficiently use water resources. It reduces water utilization up to 70% and improves yield up to 90% with maintaining health of soil. This technique is best suited to plants grown in rows in the area of water scarcity, hilly area and in sandy soil, majorly in the western part of India. Increase in area under drip irrigation system specially in regions with water scarcity has lead to increase in demand for water soluble fertilizers as it is the perfect solution to provide nutrients to the crops without blocking systems.</a:t>
            </a:r>
          </a:p>
          <a:p>
            <a:pPr marL="171450" indent="-171450" algn="just">
              <a:lnSpc>
                <a:spcPct val="150000"/>
              </a:lnSpc>
              <a:buFont typeface="Arial" panose="020B0604020202020204" pitchFamily="34" charset="0"/>
              <a:buChar char="•"/>
            </a:pPr>
            <a:endParaRPr lang="en-IN" sz="105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150000"/>
              </a:lnSpc>
              <a:buFont typeface="Arial" panose="020B0604020202020204" pitchFamily="34" charset="0"/>
              <a:buChar char="•"/>
            </a:pPr>
            <a:endParaRPr lang="en-IN" sz="105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8" name="Block Arc 17">
            <a:extLst>
              <a:ext uri="{FF2B5EF4-FFF2-40B4-BE49-F238E27FC236}">
                <a16:creationId xmlns:a16="http://schemas.microsoft.com/office/drawing/2014/main" id="{504A348E-99A7-4DA8-ABA5-05037A215575}"/>
              </a:ext>
            </a:extLst>
          </p:cNvPr>
          <p:cNvSpPr/>
          <p:nvPr/>
        </p:nvSpPr>
        <p:spPr>
          <a:xfrm>
            <a:off x="-1539768" y="2091164"/>
            <a:ext cx="3167844" cy="3167844"/>
          </a:xfrm>
          <a:prstGeom prst="blockArc">
            <a:avLst>
              <a:gd name="adj1" fmla="val 16173961"/>
              <a:gd name="adj2" fmla="val 5453715"/>
              <a:gd name="adj3" fmla="val 11604"/>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34" charset="-127"/>
              <a:cs typeface="+mn-cs"/>
            </a:endParaRPr>
          </a:p>
        </p:txBody>
      </p:sp>
      <p:sp>
        <p:nvSpPr>
          <p:cNvPr id="19" name="Block Arc 18">
            <a:extLst>
              <a:ext uri="{FF2B5EF4-FFF2-40B4-BE49-F238E27FC236}">
                <a16:creationId xmlns:a16="http://schemas.microsoft.com/office/drawing/2014/main" id="{A21456FE-F3E8-4248-97AF-AA5D1D702160}"/>
              </a:ext>
            </a:extLst>
          </p:cNvPr>
          <p:cNvSpPr/>
          <p:nvPr/>
        </p:nvSpPr>
        <p:spPr>
          <a:xfrm>
            <a:off x="-1583922" y="2039998"/>
            <a:ext cx="3167844" cy="3167844"/>
          </a:xfrm>
          <a:prstGeom prst="blockArc">
            <a:avLst>
              <a:gd name="adj1" fmla="val 16173961"/>
              <a:gd name="adj2" fmla="val 5399609"/>
              <a:gd name="adj3" fmla="val 11395"/>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panose="020F0502020204030204"/>
              <a:ea typeface="맑은 고딕" panose="020B0503020000020004" pitchFamily="34" charset="-127"/>
              <a:cs typeface="+mn-cs"/>
            </a:endParaRPr>
          </a:p>
        </p:txBody>
      </p:sp>
      <p:sp>
        <p:nvSpPr>
          <p:cNvPr id="20" name="Block Arc 19">
            <a:extLst>
              <a:ext uri="{FF2B5EF4-FFF2-40B4-BE49-F238E27FC236}">
                <a16:creationId xmlns:a16="http://schemas.microsoft.com/office/drawing/2014/main" id="{700F7881-7B50-491A-A3A6-0C66EEDFAA6D}"/>
              </a:ext>
            </a:extLst>
          </p:cNvPr>
          <p:cNvSpPr/>
          <p:nvPr/>
        </p:nvSpPr>
        <p:spPr>
          <a:xfrm>
            <a:off x="-1539768" y="2091164"/>
            <a:ext cx="3167844" cy="3167844"/>
          </a:xfrm>
          <a:prstGeom prst="blockArc">
            <a:avLst>
              <a:gd name="adj1" fmla="val 16173961"/>
              <a:gd name="adj2" fmla="val 16195227"/>
              <a:gd name="adj3" fmla="val 613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34" charset="-127"/>
              <a:cs typeface="+mn-cs"/>
            </a:endParaRPr>
          </a:p>
        </p:txBody>
      </p:sp>
      <p:sp>
        <p:nvSpPr>
          <p:cNvPr id="32" name="Oval 31">
            <a:extLst>
              <a:ext uri="{FF2B5EF4-FFF2-40B4-BE49-F238E27FC236}">
                <a16:creationId xmlns:a16="http://schemas.microsoft.com/office/drawing/2014/main" id="{D905F46D-54B1-47D2-A50F-FC49498079E0}"/>
              </a:ext>
            </a:extLst>
          </p:cNvPr>
          <p:cNvSpPr/>
          <p:nvPr/>
        </p:nvSpPr>
        <p:spPr>
          <a:xfrm>
            <a:off x="279520" y="1206502"/>
            <a:ext cx="537367" cy="55399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34" charset="-127"/>
                <a:cs typeface="+mn-cs"/>
              </a:rPr>
              <a:t>4</a:t>
            </a: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34" charset="-127"/>
              <a:cs typeface="+mn-cs"/>
            </a:endParaRPr>
          </a:p>
        </p:txBody>
      </p:sp>
      <p:sp>
        <p:nvSpPr>
          <p:cNvPr id="2" name="Rectangle 1">
            <a:extLst>
              <a:ext uri="{FF2B5EF4-FFF2-40B4-BE49-F238E27FC236}">
                <a16:creationId xmlns:a16="http://schemas.microsoft.com/office/drawing/2014/main" id="{8FC831B1-AEBA-44F0-BBAE-F051BF90D5FD}"/>
              </a:ext>
            </a:extLst>
          </p:cNvPr>
          <p:cNvSpPr/>
          <p:nvPr/>
        </p:nvSpPr>
        <p:spPr>
          <a:xfrm>
            <a:off x="3617851" y="742811"/>
            <a:ext cx="134980" cy="2594374"/>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D62AF310-59A4-4305-BA28-0AE607B9AC8F}"/>
              </a:ext>
            </a:extLst>
          </p:cNvPr>
          <p:cNvSpPr/>
          <p:nvPr/>
        </p:nvSpPr>
        <p:spPr>
          <a:xfrm>
            <a:off x="3617851" y="742811"/>
            <a:ext cx="134980" cy="583855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Slide Number Placeholder 7">
            <a:extLst>
              <a:ext uri="{FF2B5EF4-FFF2-40B4-BE49-F238E27FC236}">
                <a16:creationId xmlns:a16="http://schemas.microsoft.com/office/drawing/2014/main" id="{AC57C478-635B-43AB-8DEC-6A71DE73AF07}"/>
              </a:ext>
            </a:extLst>
          </p:cNvPr>
          <p:cNvSpPr txBox="1">
            <a:spLocks/>
          </p:cNvSpPr>
          <p:nvPr/>
        </p:nvSpPr>
        <p:spPr>
          <a:xfrm>
            <a:off x="8679484" y="6581367"/>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69</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05CD2B7F-B963-4FE6-BE8C-FE8423B8D559}"/>
              </a:ext>
            </a:extLst>
          </p:cNvPr>
          <p:cNvSpPr txBox="1"/>
          <p:nvPr/>
        </p:nvSpPr>
        <p:spPr>
          <a:xfrm>
            <a:off x="816887" y="1291910"/>
            <a:ext cx="2565160" cy="383182"/>
          </a:xfrm>
          <a:prstGeom prst="rect">
            <a:avLst/>
          </a:prstGeom>
          <a:noFill/>
        </p:spPr>
        <p:txBody>
          <a:bodyPr wrap="square" rtlCol="0" anchor="ctr">
            <a:sp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Rising demand of Hydroponics and Drip irrigation  </a:t>
            </a:r>
            <a:endPar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2" name="Text Placeholder 3">
            <a:extLst>
              <a:ext uri="{FF2B5EF4-FFF2-40B4-BE49-F238E27FC236}">
                <a16:creationId xmlns:a16="http://schemas.microsoft.com/office/drawing/2014/main" id="{ECDCEEB5-EA1A-43F8-86D4-F969AE2F579F}"/>
              </a:ext>
            </a:extLst>
          </p:cNvPr>
          <p:cNvSpPr txBox="1">
            <a:spLocks/>
          </p:cNvSpPr>
          <p:nvPr/>
        </p:nvSpPr>
        <p:spPr>
          <a:xfrm>
            <a:off x="216711" y="129172"/>
            <a:ext cx="7862888" cy="457200"/>
          </a:xfrm>
          <a:prstGeom prst="rect">
            <a:avLst/>
          </a:prstGeom>
        </p:spPr>
        <p:txBody>
          <a:bodyPr wrap="square" lIns="0" tIns="0" rIns="0" bIns="0">
            <a:norm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defRPr/>
            </a:pPr>
            <a:r>
              <a:rPr lang="en-US" b="1" kern="0" dirty="0">
                <a:solidFill>
                  <a:schemeClr val="tx1">
                    <a:lumMod val="95000"/>
                    <a:lumOff val="5000"/>
                  </a:schemeClr>
                </a:solidFill>
                <a:latin typeface="Arial" panose="020B0604020202020204" pitchFamily="34" charset="0"/>
                <a:cs typeface="Arial" panose="020B0604020202020204" pitchFamily="34" charset="0"/>
              </a:rPr>
              <a:t>Market Drivers (3/3) </a:t>
            </a:r>
          </a:p>
        </p:txBody>
      </p:sp>
      <p:sp>
        <p:nvSpPr>
          <p:cNvPr id="3" name="Footer Placeholder 2">
            <a:extLst>
              <a:ext uri="{FF2B5EF4-FFF2-40B4-BE49-F238E27FC236}">
                <a16:creationId xmlns:a16="http://schemas.microsoft.com/office/drawing/2014/main" id="{16BE6107-19E2-4951-BD1F-507D66A926A8}"/>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5" name="Slide Number Placeholder 4">
            <a:extLst>
              <a:ext uri="{FF2B5EF4-FFF2-40B4-BE49-F238E27FC236}">
                <a16:creationId xmlns:a16="http://schemas.microsoft.com/office/drawing/2014/main" id="{1C70AC31-70AE-4D94-B8F0-563F609394A9}"/>
              </a:ext>
            </a:extLst>
          </p:cNvPr>
          <p:cNvSpPr>
            <a:spLocks noGrp="1"/>
          </p:cNvSpPr>
          <p:nvPr>
            <p:ph type="sldNum" sz="quarter" idx="7"/>
          </p:nvPr>
        </p:nvSpPr>
        <p:spPr/>
        <p:txBody>
          <a:bodyPr/>
          <a:lstStyle/>
          <a:p>
            <a:pPr marL="38100">
              <a:lnSpc>
                <a:spcPts val="1150"/>
              </a:lnSpc>
            </a:pPr>
            <a:r>
              <a:rPr lang="en-IN" dirty="0"/>
              <a:t>75</a:t>
            </a:r>
          </a:p>
        </p:txBody>
      </p:sp>
    </p:spTree>
    <p:extLst>
      <p:ext uri="{BB962C8B-B14F-4D97-AF65-F5344CB8AC3E}">
        <p14:creationId xmlns:p14="http://schemas.microsoft.com/office/powerpoint/2010/main" val="2442783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662928"/>
            <a:ext cx="8745220" cy="18415"/>
          </a:xfrm>
          <a:custGeom>
            <a:avLst/>
            <a:gdLst/>
            <a:ahLst/>
            <a:cxnLst/>
            <a:rect l="l" t="t" r="r" b="b"/>
            <a:pathLst>
              <a:path w="8745220" h="18415">
                <a:moveTo>
                  <a:pt x="0" y="18287"/>
                </a:moveTo>
                <a:lnTo>
                  <a:pt x="8744712" y="18287"/>
                </a:lnTo>
                <a:lnTo>
                  <a:pt x="8744712" y="0"/>
                </a:lnTo>
                <a:lnTo>
                  <a:pt x="0" y="0"/>
                </a:lnTo>
                <a:lnTo>
                  <a:pt x="0" y="18287"/>
                </a:lnTo>
                <a:close/>
              </a:path>
            </a:pathLst>
          </a:custGeom>
          <a:solidFill>
            <a:srgbClr val="BEBEBE"/>
          </a:solidFill>
        </p:spPr>
        <p:txBody>
          <a:bodyPr wrap="square" lIns="0" tIns="0" rIns="0" bIns="0" rtlCol="0"/>
          <a:lstStyle/>
          <a:p>
            <a:endParaRPr/>
          </a:p>
        </p:txBody>
      </p:sp>
      <p:sp>
        <p:nvSpPr>
          <p:cNvPr id="3" name="object 3"/>
          <p:cNvSpPr/>
          <p:nvPr/>
        </p:nvSpPr>
        <p:spPr>
          <a:xfrm>
            <a:off x="9064752" y="6662928"/>
            <a:ext cx="79375" cy="18415"/>
          </a:xfrm>
          <a:custGeom>
            <a:avLst/>
            <a:gdLst/>
            <a:ahLst/>
            <a:cxnLst/>
            <a:rect l="l" t="t" r="r" b="b"/>
            <a:pathLst>
              <a:path w="79375" h="18415">
                <a:moveTo>
                  <a:pt x="0" y="18287"/>
                </a:moveTo>
                <a:lnTo>
                  <a:pt x="79248" y="18287"/>
                </a:lnTo>
                <a:lnTo>
                  <a:pt x="79248" y="0"/>
                </a:lnTo>
                <a:lnTo>
                  <a:pt x="0" y="0"/>
                </a:lnTo>
                <a:lnTo>
                  <a:pt x="0" y="18287"/>
                </a:lnTo>
                <a:close/>
              </a:path>
            </a:pathLst>
          </a:custGeom>
          <a:solidFill>
            <a:srgbClr val="BEBEBE"/>
          </a:solidFill>
        </p:spPr>
        <p:txBody>
          <a:bodyPr wrap="square" lIns="0" tIns="0" rIns="0" bIns="0" rtlCol="0"/>
          <a:lstStyle/>
          <a:p>
            <a:endParaRPr/>
          </a:p>
        </p:txBody>
      </p:sp>
      <p:sp>
        <p:nvSpPr>
          <p:cNvPr id="4" name="object 4"/>
          <p:cNvSpPr/>
          <p:nvPr/>
        </p:nvSpPr>
        <p:spPr>
          <a:xfrm>
            <a:off x="0" y="323088"/>
            <a:ext cx="6757670" cy="76200"/>
          </a:xfrm>
          <a:custGeom>
            <a:avLst/>
            <a:gdLst/>
            <a:ahLst/>
            <a:cxnLst/>
            <a:rect l="l" t="t" r="r" b="b"/>
            <a:pathLst>
              <a:path w="6757670" h="76200">
                <a:moveTo>
                  <a:pt x="0" y="76199"/>
                </a:moveTo>
                <a:lnTo>
                  <a:pt x="6757416" y="76199"/>
                </a:lnTo>
                <a:lnTo>
                  <a:pt x="6757416" y="0"/>
                </a:lnTo>
                <a:lnTo>
                  <a:pt x="0" y="0"/>
                </a:lnTo>
                <a:lnTo>
                  <a:pt x="0" y="76199"/>
                </a:lnTo>
                <a:close/>
              </a:path>
            </a:pathLst>
          </a:custGeom>
          <a:solidFill>
            <a:srgbClr val="D9D9D9"/>
          </a:solidFill>
        </p:spPr>
        <p:txBody>
          <a:bodyPr wrap="square" lIns="0" tIns="0" rIns="0" bIns="0" rtlCol="0"/>
          <a:lstStyle/>
          <a:p>
            <a:endParaRPr/>
          </a:p>
        </p:txBody>
      </p:sp>
      <p:sp>
        <p:nvSpPr>
          <p:cNvPr id="8" name="object 8"/>
          <p:cNvSpPr/>
          <p:nvPr/>
        </p:nvSpPr>
        <p:spPr>
          <a:xfrm>
            <a:off x="0" y="6681215"/>
            <a:ext cx="9144000" cy="177165"/>
          </a:xfrm>
          <a:custGeom>
            <a:avLst/>
            <a:gdLst/>
            <a:ahLst/>
            <a:cxnLst/>
            <a:rect l="l" t="t" r="r" b="b"/>
            <a:pathLst>
              <a:path w="9144000" h="177165">
                <a:moveTo>
                  <a:pt x="9144000" y="0"/>
                </a:moveTo>
                <a:lnTo>
                  <a:pt x="0" y="0"/>
                </a:lnTo>
                <a:lnTo>
                  <a:pt x="0" y="176784"/>
                </a:lnTo>
                <a:lnTo>
                  <a:pt x="9144000" y="176784"/>
                </a:lnTo>
                <a:lnTo>
                  <a:pt x="9144000" y="0"/>
                </a:lnTo>
                <a:close/>
              </a:path>
            </a:pathLst>
          </a:custGeom>
          <a:solidFill>
            <a:srgbClr val="071C2C"/>
          </a:solidFill>
        </p:spPr>
        <p:txBody>
          <a:bodyPr wrap="square" lIns="0" tIns="0" rIns="0" bIns="0" rtlCol="0"/>
          <a:lstStyle/>
          <a:p>
            <a:endParaRPr/>
          </a:p>
        </p:txBody>
      </p:sp>
      <p:sp>
        <p:nvSpPr>
          <p:cNvPr id="9" name="object 9"/>
          <p:cNvSpPr/>
          <p:nvPr/>
        </p:nvSpPr>
        <p:spPr>
          <a:xfrm>
            <a:off x="173736" y="103631"/>
            <a:ext cx="4398645" cy="466725"/>
          </a:xfrm>
          <a:custGeom>
            <a:avLst/>
            <a:gdLst/>
            <a:ahLst/>
            <a:cxnLst/>
            <a:rect l="l" t="t" r="r" b="b"/>
            <a:pathLst>
              <a:path w="4398645" h="466725">
                <a:moveTo>
                  <a:pt x="4398264" y="0"/>
                </a:moveTo>
                <a:lnTo>
                  <a:pt x="0" y="0"/>
                </a:lnTo>
                <a:lnTo>
                  <a:pt x="0" y="466344"/>
                </a:lnTo>
                <a:lnTo>
                  <a:pt x="4398264" y="466344"/>
                </a:lnTo>
                <a:lnTo>
                  <a:pt x="4398264" y="0"/>
                </a:lnTo>
                <a:close/>
              </a:path>
            </a:pathLst>
          </a:custGeom>
          <a:solidFill>
            <a:srgbClr val="D9D9D9"/>
          </a:solidFill>
        </p:spPr>
        <p:txBody>
          <a:bodyPr wrap="square" lIns="0" tIns="0" rIns="0" bIns="0" rtlCol="0"/>
          <a:lstStyle/>
          <a:p>
            <a:endParaRPr/>
          </a:p>
        </p:txBody>
      </p:sp>
      <p:sp>
        <p:nvSpPr>
          <p:cNvPr id="10" name="object 10"/>
          <p:cNvSpPr txBox="1">
            <a:spLocks noGrp="1"/>
          </p:cNvSpPr>
          <p:nvPr>
            <p:ph type="title"/>
          </p:nvPr>
        </p:nvSpPr>
        <p:spPr>
          <a:xfrm>
            <a:off x="455472" y="200660"/>
            <a:ext cx="1856739" cy="255904"/>
          </a:xfrm>
          <a:prstGeom prst="rect">
            <a:avLst/>
          </a:prstGeom>
        </p:spPr>
        <p:txBody>
          <a:bodyPr vert="horz" wrap="square" lIns="0" tIns="13970" rIns="0" bIns="0" rtlCol="0">
            <a:spAutoFit/>
          </a:bodyPr>
          <a:lstStyle/>
          <a:p>
            <a:pPr marL="12700">
              <a:lnSpc>
                <a:spcPct val="100000"/>
              </a:lnSpc>
              <a:spcBef>
                <a:spcPts val="110"/>
              </a:spcBef>
            </a:pPr>
            <a:r>
              <a:rPr sz="1500" spc="-5" dirty="0">
                <a:solidFill>
                  <a:srgbClr val="0D0D0D"/>
                </a:solidFill>
              </a:rPr>
              <a:t>Research</a:t>
            </a:r>
            <a:r>
              <a:rPr sz="1500" spc="-60" dirty="0">
                <a:solidFill>
                  <a:srgbClr val="0D0D0D"/>
                </a:solidFill>
              </a:rPr>
              <a:t> </a:t>
            </a:r>
            <a:r>
              <a:rPr sz="1500" dirty="0">
                <a:solidFill>
                  <a:srgbClr val="0D0D0D"/>
                </a:solidFill>
              </a:rPr>
              <a:t>Methodology</a:t>
            </a:r>
            <a:endParaRPr sz="1500"/>
          </a:p>
        </p:txBody>
      </p:sp>
      <p:sp>
        <p:nvSpPr>
          <p:cNvPr id="11" name="object 11"/>
          <p:cNvSpPr txBox="1"/>
          <p:nvPr/>
        </p:nvSpPr>
        <p:spPr>
          <a:xfrm>
            <a:off x="361594" y="609600"/>
            <a:ext cx="7639406" cy="175048"/>
          </a:xfrm>
          <a:prstGeom prst="rect">
            <a:avLst/>
          </a:prstGeom>
        </p:spPr>
        <p:txBody>
          <a:bodyPr vert="horz" wrap="square" lIns="0" tIns="13335" rIns="0" bIns="0" rtlCol="0">
            <a:spAutoFit/>
          </a:bodyPr>
          <a:lstStyle/>
          <a:p>
            <a:pPr marL="12700">
              <a:lnSpc>
                <a:spcPct val="100000"/>
              </a:lnSpc>
              <a:spcBef>
                <a:spcPts val="105"/>
              </a:spcBef>
            </a:pPr>
            <a:r>
              <a:rPr sz="1050" b="1" spc="15" dirty="0">
                <a:latin typeface="Arial"/>
                <a:cs typeface="Arial"/>
              </a:rPr>
              <a:t>The</a:t>
            </a:r>
            <a:r>
              <a:rPr sz="1050" b="1" spc="-65" dirty="0">
                <a:latin typeface="Arial"/>
                <a:cs typeface="Arial"/>
              </a:rPr>
              <a:t> </a:t>
            </a:r>
            <a:r>
              <a:rPr sz="1050" b="1" spc="-5" dirty="0">
                <a:latin typeface="Arial"/>
                <a:cs typeface="Arial"/>
              </a:rPr>
              <a:t>recommended</a:t>
            </a:r>
            <a:r>
              <a:rPr sz="1050" b="1" spc="-20" dirty="0">
                <a:latin typeface="Arial"/>
                <a:cs typeface="Arial"/>
              </a:rPr>
              <a:t> </a:t>
            </a:r>
            <a:r>
              <a:rPr sz="1050" b="1" dirty="0">
                <a:latin typeface="Arial"/>
                <a:cs typeface="Arial"/>
              </a:rPr>
              <a:t>methodology</a:t>
            </a:r>
            <a:r>
              <a:rPr sz="1050" b="1" spc="-55" dirty="0">
                <a:latin typeface="Arial"/>
                <a:cs typeface="Arial"/>
              </a:rPr>
              <a:t> </a:t>
            </a:r>
            <a:r>
              <a:rPr sz="1050" b="1" spc="5" dirty="0">
                <a:latin typeface="Arial"/>
                <a:cs typeface="Arial"/>
              </a:rPr>
              <a:t>for</a:t>
            </a:r>
            <a:r>
              <a:rPr sz="1050" b="1" spc="-20" dirty="0">
                <a:latin typeface="Arial"/>
                <a:cs typeface="Arial"/>
              </a:rPr>
              <a:t> </a:t>
            </a:r>
            <a:r>
              <a:rPr sz="1050" b="1" spc="5" dirty="0">
                <a:latin typeface="Arial"/>
                <a:cs typeface="Arial"/>
              </a:rPr>
              <a:t>this</a:t>
            </a:r>
            <a:r>
              <a:rPr sz="1050" b="1" spc="-35" dirty="0">
                <a:latin typeface="Arial"/>
                <a:cs typeface="Arial"/>
              </a:rPr>
              <a:t> </a:t>
            </a:r>
            <a:r>
              <a:rPr sz="1050" b="1" dirty="0">
                <a:latin typeface="Arial"/>
                <a:cs typeface="Arial"/>
              </a:rPr>
              <a:t>study</a:t>
            </a:r>
            <a:r>
              <a:rPr sz="1050" b="1" spc="-15" dirty="0">
                <a:latin typeface="Arial"/>
                <a:cs typeface="Arial"/>
              </a:rPr>
              <a:t> </a:t>
            </a:r>
            <a:r>
              <a:rPr sz="1050" b="1" spc="5" dirty="0">
                <a:latin typeface="Arial"/>
                <a:cs typeface="Arial"/>
              </a:rPr>
              <a:t>is</a:t>
            </a:r>
            <a:r>
              <a:rPr sz="1050" b="1" spc="-40" dirty="0">
                <a:latin typeface="Arial"/>
                <a:cs typeface="Arial"/>
              </a:rPr>
              <a:t> </a:t>
            </a:r>
            <a:r>
              <a:rPr sz="1050" b="1" spc="-5" dirty="0">
                <a:latin typeface="Arial"/>
                <a:cs typeface="Arial"/>
              </a:rPr>
              <a:t>primary</a:t>
            </a:r>
            <a:r>
              <a:rPr sz="1050" b="1" spc="-15" dirty="0">
                <a:latin typeface="Arial"/>
                <a:cs typeface="Arial"/>
              </a:rPr>
              <a:t> </a:t>
            </a:r>
            <a:r>
              <a:rPr sz="1050" b="1" spc="-5" dirty="0">
                <a:latin typeface="Arial"/>
                <a:cs typeface="Arial"/>
              </a:rPr>
              <a:t>research</a:t>
            </a:r>
            <a:r>
              <a:rPr sz="1050" b="1" dirty="0">
                <a:latin typeface="Arial"/>
                <a:cs typeface="Arial"/>
              </a:rPr>
              <a:t> </a:t>
            </a:r>
            <a:r>
              <a:rPr sz="1050" b="1" spc="5" dirty="0">
                <a:latin typeface="Arial"/>
                <a:cs typeface="Arial"/>
              </a:rPr>
              <a:t>followed</a:t>
            </a:r>
            <a:r>
              <a:rPr sz="1050" b="1" spc="-70" dirty="0">
                <a:latin typeface="Arial"/>
                <a:cs typeface="Arial"/>
              </a:rPr>
              <a:t> </a:t>
            </a:r>
            <a:r>
              <a:rPr sz="1050" b="1" spc="5" dirty="0">
                <a:latin typeface="Arial"/>
                <a:cs typeface="Arial"/>
              </a:rPr>
              <a:t>by</a:t>
            </a:r>
            <a:r>
              <a:rPr sz="1050" b="1" spc="-15" dirty="0">
                <a:latin typeface="Arial"/>
                <a:cs typeface="Arial"/>
              </a:rPr>
              <a:t> </a:t>
            </a:r>
            <a:r>
              <a:rPr sz="1050" b="1" dirty="0">
                <a:latin typeface="Arial"/>
                <a:cs typeface="Arial"/>
              </a:rPr>
              <a:t>exhaustive</a:t>
            </a:r>
            <a:r>
              <a:rPr sz="1050" b="1" spc="-35" dirty="0">
                <a:latin typeface="Arial"/>
                <a:cs typeface="Arial"/>
              </a:rPr>
              <a:t> </a:t>
            </a:r>
            <a:r>
              <a:rPr sz="1050" b="1" dirty="0">
                <a:latin typeface="Arial"/>
                <a:cs typeface="Arial"/>
              </a:rPr>
              <a:t>Secondary</a:t>
            </a:r>
            <a:r>
              <a:rPr sz="1050" b="1" spc="-80" dirty="0">
                <a:latin typeface="Arial"/>
                <a:cs typeface="Arial"/>
              </a:rPr>
              <a:t> </a:t>
            </a:r>
            <a:r>
              <a:rPr sz="1050" b="1" spc="-5" dirty="0">
                <a:latin typeface="Arial"/>
                <a:cs typeface="Arial"/>
              </a:rPr>
              <a:t>Research.</a:t>
            </a:r>
            <a:endParaRPr sz="1050" dirty="0">
              <a:latin typeface="Arial"/>
              <a:cs typeface="Arial"/>
            </a:endParaRPr>
          </a:p>
        </p:txBody>
      </p:sp>
      <p:sp>
        <p:nvSpPr>
          <p:cNvPr id="12" name="object 12"/>
          <p:cNvSpPr txBox="1"/>
          <p:nvPr/>
        </p:nvSpPr>
        <p:spPr>
          <a:xfrm>
            <a:off x="160374" y="851301"/>
            <a:ext cx="8815223" cy="1136530"/>
          </a:xfrm>
          <a:prstGeom prst="rect">
            <a:avLst/>
          </a:prstGeom>
        </p:spPr>
        <p:txBody>
          <a:bodyPr vert="horz" wrap="square" lIns="0" tIns="13335" rIns="0" bIns="0" rtlCol="0">
            <a:spAutoFit/>
          </a:bodyPr>
          <a:lstStyle/>
          <a:p>
            <a:pPr marL="12700">
              <a:lnSpc>
                <a:spcPct val="150000"/>
              </a:lnSpc>
              <a:spcBef>
                <a:spcPts val="105"/>
              </a:spcBef>
            </a:pPr>
            <a:r>
              <a:rPr sz="1000" b="1" dirty="0">
                <a:latin typeface="Verdana" panose="020B0604030504040204" pitchFamily="34" charset="0"/>
                <a:ea typeface="Verdana" panose="020B0604030504040204" pitchFamily="34" charset="0"/>
                <a:cs typeface="Arial"/>
              </a:rPr>
              <a:t>Phase</a:t>
            </a:r>
            <a:r>
              <a:rPr sz="1000" b="1" spc="30" dirty="0">
                <a:latin typeface="Verdana" panose="020B0604030504040204" pitchFamily="34" charset="0"/>
                <a:ea typeface="Verdana" panose="020B0604030504040204" pitchFamily="34" charset="0"/>
                <a:cs typeface="Arial"/>
              </a:rPr>
              <a:t> </a:t>
            </a:r>
            <a:r>
              <a:rPr sz="1000" b="1" spc="-5" dirty="0">
                <a:latin typeface="Verdana" panose="020B0604030504040204" pitchFamily="34" charset="0"/>
                <a:ea typeface="Verdana" panose="020B0604030504040204" pitchFamily="34" charset="0"/>
                <a:cs typeface="Arial"/>
              </a:rPr>
              <a:t>1:</a:t>
            </a:r>
            <a:r>
              <a:rPr sz="1000" b="1" spc="35" dirty="0">
                <a:latin typeface="Verdana" panose="020B0604030504040204" pitchFamily="34" charset="0"/>
                <a:ea typeface="Verdana" panose="020B0604030504040204" pitchFamily="34" charset="0"/>
                <a:cs typeface="Arial"/>
              </a:rPr>
              <a:t> </a:t>
            </a:r>
            <a:r>
              <a:rPr sz="1000" dirty="0">
                <a:latin typeface="Verdana" panose="020B0604030504040204" pitchFamily="34" charset="0"/>
                <a:ea typeface="Verdana" panose="020B0604030504040204" pitchFamily="34" charset="0"/>
                <a:cs typeface="Arial MT"/>
              </a:rPr>
              <a:t>During</a:t>
            </a:r>
            <a:r>
              <a:rPr sz="1000" spc="5" dirty="0">
                <a:latin typeface="Verdana" panose="020B0604030504040204" pitchFamily="34" charset="0"/>
                <a:ea typeface="Verdana" panose="020B0604030504040204" pitchFamily="34" charset="0"/>
                <a:cs typeface="Arial MT"/>
              </a:rPr>
              <a:t> </a:t>
            </a:r>
            <a:r>
              <a:rPr sz="1000" dirty="0">
                <a:latin typeface="Verdana" panose="020B0604030504040204" pitchFamily="34" charset="0"/>
                <a:ea typeface="Verdana" panose="020B0604030504040204" pitchFamily="34" charset="0"/>
                <a:cs typeface="Arial MT"/>
              </a:rPr>
              <a:t>first</a:t>
            </a:r>
            <a:r>
              <a:rPr sz="1000" spc="50" dirty="0">
                <a:latin typeface="Verdana" panose="020B0604030504040204" pitchFamily="34" charset="0"/>
                <a:ea typeface="Verdana" panose="020B0604030504040204" pitchFamily="34" charset="0"/>
                <a:cs typeface="Arial MT"/>
              </a:rPr>
              <a:t> </a:t>
            </a:r>
            <a:r>
              <a:rPr sz="1000" spc="-10" dirty="0">
                <a:latin typeface="Verdana" panose="020B0604030504040204" pitchFamily="34" charset="0"/>
                <a:ea typeface="Verdana" panose="020B0604030504040204" pitchFamily="34" charset="0"/>
                <a:cs typeface="Arial MT"/>
              </a:rPr>
              <a:t>phase</a:t>
            </a:r>
            <a:r>
              <a:rPr sz="1000" spc="25" dirty="0">
                <a:latin typeface="Verdana" panose="020B0604030504040204" pitchFamily="34" charset="0"/>
                <a:ea typeface="Verdana" panose="020B0604030504040204" pitchFamily="34" charset="0"/>
                <a:cs typeface="Arial MT"/>
              </a:rPr>
              <a:t> </a:t>
            </a:r>
            <a:r>
              <a:rPr sz="1000" spc="-15" dirty="0">
                <a:latin typeface="Verdana" panose="020B0604030504040204" pitchFamily="34" charset="0"/>
                <a:ea typeface="Verdana" panose="020B0604030504040204" pitchFamily="34" charset="0"/>
                <a:cs typeface="Arial MT"/>
              </a:rPr>
              <a:t>of</a:t>
            </a:r>
            <a:r>
              <a:rPr sz="1000" spc="70" dirty="0">
                <a:latin typeface="Verdana" panose="020B0604030504040204" pitchFamily="34" charset="0"/>
                <a:ea typeface="Verdana" panose="020B0604030504040204" pitchFamily="34" charset="0"/>
                <a:cs typeface="Arial MT"/>
              </a:rPr>
              <a:t> </a:t>
            </a:r>
            <a:r>
              <a:rPr sz="1000" spc="-10" dirty="0">
                <a:latin typeface="Verdana" panose="020B0604030504040204" pitchFamily="34" charset="0"/>
                <a:ea typeface="Verdana" panose="020B0604030504040204" pitchFamily="34" charset="0"/>
                <a:cs typeface="Arial MT"/>
              </a:rPr>
              <a:t>the</a:t>
            </a:r>
            <a:r>
              <a:rPr sz="1000" spc="30"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study,</a:t>
            </a:r>
            <a:r>
              <a:rPr sz="1000" spc="45"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exhaustive</a:t>
            </a:r>
            <a:r>
              <a:rPr sz="1000" spc="30"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secondary</a:t>
            </a:r>
            <a:r>
              <a:rPr sz="1000" spc="60"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research</a:t>
            </a:r>
            <a:r>
              <a:rPr sz="1000" spc="30" dirty="0">
                <a:latin typeface="Verdana" panose="020B0604030504040204" pitchFamily="34" charset="0"/>
                <a:ea typeface="Verdana" panose="020B0604030504040204" pitchFamily="34" charset="0"/>
                <a:cs typeface="Arial MT"/>
              </a:rPr>
              <a:t> </a:t>
            </a:r>
            <a:r>
              <a:rPr lang="en-US" sz="1000" spc="-5" dirty="0">
                <a:latin typeface="Verdana" panose="020B0604030504040204" pitchFamily="34" charset="0"/>
                <a:ea typeface="Verdana" panose="020B0604030504040204" pitchFamily="34" charset="0"/>
                <a:cs typeface="Arial MT"/>
              </a:rPr>
              <a:t>has been </a:t>
            </a:r>
            <a:r>
              <a:rPr sz="1000" dirty="0">
                <a:latin typeface="Verdana" panose="020B0604030504040204" pitchFamily="34" charset="0"/>
                <a:ea typeface="Verdana" panose="020B0604030504040204" pitchFamily="34" charset="0"/>
                <a:cs typeface="Arial MT"/>
              </a:rPr>
              <a:t>carried</a:t>
            </a:r>
            <a:r>
              <a:rPr sz="1000" spc="30" dirty="0">
                <a:latin typeface="Verdana" panose="020B0604030504040204" pitchFamily="34" charset="0"/>
                <a:ea typeface="Verdana" panose="020B0604030504040204" pitchFamily="34" charset="0"/>
                <a:cs typeface="Arial MT"/>
              </a:rPr>
              <a:t> </a:t>
            </a:r>
            <a:r>
              <a:rPr sz="1000" spc="-15" dirty="0">
                <a:latin typeface="Verdana" panose="020B0604030504040204" pitchFamily="34" charset="0"/>
                <a:ea typeface="Verdana" panose="020B0604030504040204" pitchFamily="34" charset="0"/>
                <a:cs typeface="Arial MT"/>
              </a:rPr>
              <a:t>out</a:t>
            </a:r>
            <a:r>
              <a:rPr sz="1000" spc="45"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to</a:t>
            </a:r>
            <a:r>
              <a:rPr sz="1000" spc="30" dirty="0">
                <a:latin typeface="Verdana" panose="020B0604030504040204" pitchFamily="34" charset="0"/>
                <a:ea typeface="Verdana" panose="020B0604030504040204" pitchFamily="34" charset="0"/>
                <a:cs typeface="Arial MT"/>
              </a:rPr>
              <a:t> </a:t>
            </a:r>
            <a:r>
              <a:rPr sz="1000" spc="-10" dirty="0">
                <a:latin typeface="Verdana" panose="020B0604030504040204" pitchFamily="34" charset="0"/>
                <a:ea typeface="Verdana" panose="020B0604030504040204" pitchFamily="34" charset="0"/>
                <a:cs typeface="Arial MT"/>
              </a:rPr>
              <a:t>collect</a:t>
            </a:r>
            <a:r>
              <a:rPr sz="1000" spc="50"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all</a:t>
            </a:r>
            <a:r>
              <a:rPr sz="1000" spc="55" dirty="0">
                <a:latin typeface="Verdana" panose="020B0604030504040204" pitchFamily="34" charset="0"/>
                <a:ea typeface="Verdana" panose="020B0604030504040204" pitchFamily="34" charset="0"/>
                <a:cs typeface="Arial MT"/>
              </a:rPr>
              <a:t> </a:t>
            </a:r>
            <a:r>
              <a:rPr sz="1000" dirty="0">
                <a:latin typeface="Verdana" panose="020B0604030504040204" pitchFamily="34" charset="0"/>
                <a:ea typeface="Verdana" panose="020B0604030504040204" pitchFamily="34" charset="0"/>
                <a:cs typeface="Arial MT"/>
              </a:rPr>
              <a:t>the</a:t>
            </a:r>
            <a:r>
              <a:rPr sz="1000" spc="30" dirty="0">
                <a:latin typeface="Verdana" panose="020B0604030504040204" pitchFamily="34" charset="0"/>
                <a:ea typeface="Verdana" panose="020B0604030504040204" pitchFamily="34" charset="0"/>
                <a:cs typeface="Arial MT"/>
              </a:rPr>
              <a:t> </a:t>
            </a:r>
            <a:r>
              <a:rPr sz="1000" spc="-10" dirty="0">
                <a:latin typeface="Verdana" panose="020B0604030504040204" pitchFamily="34" charset="0"/>
                <a:ea typeface="Verdana" panose="020B0604030504040204" pitchFamily="34" charset="0"/>
                <a:cs typeface="Arial MT"/>
              </a:rPr>
              <a:t>relevant</a:t>
            </a:r>
            <a:r>
              <a:rPr sz="1000" spc="50"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documents</a:t>
            </a:r>
            <a:r>
              <a:rPr sz="1000" spc="40"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such</a:t>
            </a:r>
            <a:r>
              <a:rPr sz="1000" spc="55"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as</a:t>
            </a:r>
            <a:r>
              <a:rPr sz="1000" spc="35"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company</a:t>
            </a:r>
            <a:r>
              <a:rPr lang="en-US" sz="1000" spc="-5"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annual</a:t>
            </a:r>
            <a:r>
              <a:rPr sz="1000" spc="40"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reports,</a:t>
            </a:r>
            <a:r>
              <a:rPr sz="1000" spc="30" dirty="0">
                <a:latin typeface="Verdana" panose="020B0604030504040204" pitchFamily="34" charset="0"/>
                <a:ea typeface="Verdana" panose="020B0604030504040204" pitchFamily="34" charset="0"/>
                <a:cs typeface="Arial MT"/>
              </a:rPr>
              <a:t> </a:t>
            </a:r>
            <a:r>
              <a:rPr sz="1000" spc="-10" dirty="0">
                <a:latin typeface="Verdana" panose="020B0604030504040204" pitchFamily="34" charset="0"/>
                <a:ea typeface="Verdana" panose="020B0604030504040204" pitchFamily="34" charset="0"/>
                <a:cs typeface="Arial MT"/>
              </a:rPr>
              <a:t>investor</a:t>
            </a:r>
            <a:r>
              <a:rPr sz="1000" spc="50" dirty="0">
                <a:latin typeface="Verdana" panose="020B0604030504040204" pitchFamily="34" charset="0"/>
                <a:ea typeface="Verdana" panose="020B0604030504040204" pitchFamily="34" charset="0"/>
                <a:cs typeface="Arial MT"/>
              </a:rPr>
              <a:t> </a:t>
            </a:r>
            <a:r>
              <a:rPr sz="1000" spc="-10" dirty="0">
                <a:latin typeface="Verdana" panose="020B0604030504040204" pitchFamily="34" charset="0"/>
                <a:ea typeface="Verdana" panose="020B0604030504040204" pitchFamily="34" charset="0"/>
                <a:cs typeface="Arial MT"/>
              </a:rPr>
              <a:t>presentation,</a:t>
            </a:r>
            <a:r>
              <a:rPr sz="1000" spc="35"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relevant</a:t>
            </a:r>
            <a:r>
              <a:rPr sz="1000" spc="30"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news/media</a:t>
            </a:r>
            <a:r>
              <a:rPr sz="1000" spc="20"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articles.</a:t>
            </a:r>
            <a:r>
              <a:rPr sz="1000" spc="55" dirty="0">
                <a:latin typeface="Verdana" panose="020B0604030504040204" pitchFamily="34" charset="0"/>
                <a:ea typeface="Verdana" panose="020B0604030504040204" pitchFamily="34" charset="0"/>
                <a:cs typeface="Arial MT"/>
              </a:rPr>
              <a:t> </a:t>
            </a:r>
            <a:r>
              <a:rPr sz="1000" spc="-10" dirty="0">
                <a:latin typeface="Verdana" panose="020B0604030504040204" pitchFamily="34" charset="0"/>
                <a:ea typeface="Verdana" panose="020B0604030504040204" pitchFamily="34" charset="0"/>
                <a:cs typeface="Arial MT"/>
              </a:rPr>
              <a:t>Subsequently,</a:t>
            </a:r>
            <a:r>
              <a:rPr sz="1000" spc="35" dirty="0">
                <a:latin typeface="Verdana" panose="020B0604030504040204" pitchFamily="34" charset="0"/>
                <a:ea typeface="Verdana" panose="020B0604030504040204" pitchFamily="34" charset="0"/>
                <a:cs typeface="Arial MT"/>
              </a:rPr>
              <a:t> </a:t>
            </a:r>
            <a:r>
              <a:rPr sz="1000" spc="-10" dirty="0">
                <a:latin typeface="Verdana" panose="020B0604030504040204" pitchFamily="34" charset="0"/>
                <a:ea typeface="Verdana" panose="020B0604030504040204" pitchFamily="34" charset="0"/>
                <a:cs typeface="Arial MT"/>
              </a:rPr>
              <a:t>separate</a:t>
            </a:r>
            <a:r>
              <a:rPr sz="1000" spc="40" dirty="0">
                <a:latin typeface="Verdana" panose="020B0604030504040204" pitchFamily="34" charset="0"/>
                <a:ea typeface="Verdana" panose="020B0604030504040204" pitchFamily="34" charset="0"/>
                <a:cs typeface="Arial MT"/>
              </a:rPr>
              <a:t> </a:t>
            </a:r>
            <a:r>
              <a:rPr sz="1000" spc="-10" dirty="0">
                <a:latin typeface="Verdana" panose="020B0604030504040204" pitchFamily="34" charset="0"/>
                <a:ea typeface="Verdana" panose="020B0604030504040204" pitchFamily="34" charset="0"/>
                <a:cs typeface="Arial MT"/>
              </a:rPr>
              <a:t>questionnaires</a:t>
            </a:r>
            <a:r>
              <a:rPr sz="1000" spc="25" dirty="0">
                <a:latin typeface="Verdana" panose="020B0604030504040204" pitchFamily="34" charset="0"/>
                <a:ea typeface="Verdana" panose="020B0604030504040204" pitchFamily="34" charset="0"/>
                <a:cs typeface="Arial MT"/>
              </a:rPr>
              <a:t> </a:t>
            </a:r>
            <a:r>
              <a:rPr sz="1000" dirty="0">
                <a:latin typeface="Verdana" panose="020B0604030504040204" pitchFamily="34" charset="0"/>
                <a:ea typeface="Verdana" panose="020B0604030504040204" pitchFamily="34" charset="0"/>
                <a:cs typeface="Arial MT"/>
              </a:rPr>
              <a:t>will</a:t>
            </a:r>
            <a:r>
              <a:rPr sz="1000" spc="40" dirty="0">
                <a:latin typeface="Verdana" panose="020B0604030504040204" pitchFamily="34" charset="0"/>
                <a:ea typeface="Verdana" panose="020B0604030504040204" pitchFamily="34" charset="0"/>
                <a:cs typeface="Arial MT"/>
              </a:rPr>
              <a:t> </a:t>
            </a:r>
            <a:r>
              <a:rPr sz="1000" dirty="0">
                <a:latin typeface="Verdana" panose="020B0604030504040204" pitchFamily="34" charset="0"/>
                <a:ea typeface="Verdana" panose="020B0604030504040204" pitchFamily="34" charset="0"/>
                <a:cs typeface="Arial MT"/>
              </a:rPr>
              <a:t>be</a:t>
            </a:r>
            <a:r>
              <a:rPr sz="1000" spc="15" dirty="0">
                <a:latin typeface="Verdana" panose="020B0604030504040204" pitchFamily="34" charset="0"/>
                <a:ea typeface="Verdana" panose="020B0604030504040204" pitchFamily="34" charset="0"/>
                <a:cs typeface="Arial MT"/>
              </a:rPr>
              <a:t> </a:t>
            </a:r>
            <a:r>
              <a:rPr sz="1000" spc="-10" dirty="0">
                <a:latin typeface="Verdana" panose="020B0604030504040204" pitchFamily="34" charset="0"/>
                <a:ea typeface="Verdana" panose="020B0604030504040204" pitchFamily="34" charset="0"/>
                <a:cs typeface="Arial MT"/>
              </a:rPr>
              <a:t>designed</a:t>
            </a:r>
            <a:r>
              <a:rPr sz="1000" spc="-15"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for</a:t>
            </a:r>
            <a:r>
              <a:rPr sz="1000" spc="25"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all</a:t>
            </a:r>
            <a:r>
              <a:rPr sz="1000" spc="40" dirty="0">
                <a:latin typeface="Verdana" panose="020B0604030504040204" pitchFamily="34" charset="0"/>
                <a:ea typeface="Verdana" panose="020B0604030504040204" pitchFamily="34" charset="0"/>
                <a:cs typeface="Arial MT"/>
              </a:rPr>
              <a:t> </a:t>
            </a:r>
            <a:r>
              <a:rPr sz="1000" spc="-10" dirty="0">
                <a:latin typeface="Verdana" panose="020B0604030504040204" pitchFamily="34" charset="0"/>
                <a:ea typeface="Verdana" panose="020B0604030504040204" pitchFamily="34" charset="0"/>
                <a:cs typeface="Arial MT"/>
              </a:rPr>
              <a:t>the</a:t>
            </a:r>
            <a:r>
              <a:rPr sz="1000" spc="40" dirty="0">
                <a:latin typeface="Verdana" panose="020B0604030504040204" pitchFamily="34" charset="0"/>
                <a:ea typeface="Verdana" panose="020B0604030504040204" pitchFamily="34" charset="0"/>
                <a:cs typeface="Arial MT"/>
              </a:rPr>
              <a:t> </a:t>
            </a:r>
            <a:r>
              <a:rPr sz="1000" spc="-10" dirty="0">
                <a:latin typeface="Verdana" panose="020B0604030504040204" pitchFamily="34" charset="0"/>
                <a:ea typeface="Verdana" panose="020B0604030504040204" pitchFamily="34" charset="0"/>
                <a:cs typeface="Arial MT"/>
              </a:rPr>
              <a:t>stakeholders</a:t>
            </a:r>
            <a:r>
              <a:rPr lang="en-US" sz="1000" spc="-10" dirty="0">
                <a:latin typeface="Verdana" panose="020B0604030504040204" pitchFamily="34" charset="0"/>
                <a:ea typeface="Verdana" panose="020B0604030504040204" pitchFamily="34" charset="0"/>
                <a:cs typeface="Arial MT"/>
              </a:rPr>
              <a:t> </a:t>
            </a:r>
            <a:r>
              <a:rPr lang="en-IN" sz="1000" spc="-5" dirty="0">
                <a:latin typeface="Verdana" panose="020B0604030504040204" pitchFamily="34" charset="0"/>
                <a:ea typeface="Verdana" panose="020B0604030504040204" pitchFamily="34" charset="0"/>
                <a:cs typeface="Arial MT"/>
              </a:rPr>
              <a:t>i.e.,</a:t>
            </a:r>
            <a:r>
              <a:rPr sz="1000" spc="75" dirty="0">
                <a:latin typeface="Verdana" panose="020B0604030504040204" pitchFamily="34" charset="0"/>
                <a:ea typeface="Verdana" panose="020B0604030504040204" pitchFamily="34" charset="0"/>
                <a:cs typeface="Arial MT"/>
              </a:rPr>
              <a:t> </a:t>
            </a:r>
            <a:r>
              <a:rPr sz="1000" spc="-10" dirty="0">
                <a:latin typeface="Verdana" panose="020B0604030504040204" pitchFamily="34" charset="0"/>
                <a:ea typeface="Verdana" panose="020B0604030504040204" pitchFamily="34" charset="0"/>
                <a:cs typeface="Arial MT"/>
              </a:rPr>
              <a:t>manufacturers,</a:t>
            </a:r>
            <a:r>
              <a:rPr sz="1000" spc="75" dirty="0">
                <a:latin typeface="Verdana" panose="020B0604030504040204" pitchFamily="34" charset="0"/>
                <a:ea typeface="Verdana" panose="020B0604030504040204" pitchFamily="34" charset="0"/>
                <a:cs typeface="Arial MT"/>
              </a:rPr>
              <a:t> </a:t>
            </a:r>
            <a:r>
              <a:rPr sz="1000" spc="-10" dirty="0">
                <a:latin typeface="Verdana" panose="020B0604030504040204" pitchFamily="34" charset="0"/>
                <a:ea typeface="Verdana" panose="020B0604030504040204" pitchFamily="34" charset="0"/>
                <a:cs typeface="Arial MT"/>
              </a:rPr>
              <a:t>traders,</a:t>
            </a:r>
            <a:r>
              <a:rPr sz="1000" spc="70" dirty="0">
                <a:latin typeface="Verdana" panose="020B0604030504040204" pitchFamily="34" charset="0"/>
                <a:ea typeface="Verdana" panose="020B0604030504040204" pitchFamily="34" charset="0"/>
                <a:cs typeface="Arial MT"/>
              </a:rPr>
              <a:t> </a:t>
            </a:r>
            <a:r>
              <a:rPr sz="1000" spc="-10" dirty="0">
                <a:latin typeface="Verdana" panose="020B0604030504040204" pitchFamily="34" charset="0"/>
                <a:ea typeface="Verdana" panose="020B0604030504040204" pitchFamily="34" charset="0"/>
                <a:cs typeface="Arial MT"/>
              </a:rPr>
              <a:t>customers</a:t>
            </a:r>
            <a:r>
              <a:rPr sz="1000" spc="70" dirty="0">
                <a:latin typeface="Verdana" panose="020B0604030504040204" pitchFamily="34" charset="0"/>
                <a:ea typeface="Verdana" panose="020B0604030504040204" pitchFamily="34" charset="0"/>
                <a:cs typeface="Arial MT"/>
              </a:rPr>
              <a:t> </a:t>
            </a:r>
            <a:r>
              <a:rPr sz="1000" spc="-15" dirty="0">
                <a:latin typeface="Verdana" panose="020B0604030504040204" pitchFamily="34" charset="0"/>
                <a:ea typeface="Verdana" panose="020B0604030504040204" pitchFamily="34" charset="0"/>
                <a:cs typeface="Arial MT"/>
              </a:rPr>
              <a:t>and</a:t>
            </a:r>
            <a:r>
              <a:rPr sz="1000" spc="55" dirty="0">
                <a:latin typeface="Verdana" panose="020B0604030504040204" pitchFamily="34" charset="0"/>
                <a:ea typeface="Verdana" panose="020B0604030504040204" pitchFamily="34" charset="0"/>
                <a:cs typeface="Arial MT"/>
              </a:rPr>
              <a:t> </a:t>
            </a:r>
            <a:r>
              <a:rPr sz="1000" spc="-10" dirty="0">
                <a:latin typeface="Verdana" panose="020B0604030504040204" pitchFamily="34" charset="0"/>
                <a:ea typeface="Verdana" panose="020B0604030504040204" pitchFamily="34" charset="0"/>
                <a:cs typeface="Arial MT"/>
              </a:rPr>
              <a:t>industry</a:t>
            </a:r>
            <a:r>
              <a:rPr sz="1000" spc="70" dirty="0">
                <a:latin typeface="Verdana" panose="020B0604030504040204" pitchFamily="34" charset="0"/>
                <a:ea typeface="Verdana" panose="020B0604030504040204" pitchFamily="34" charset="0"/>
                <a:cs typeface="Arial MT"/>
              </a:rPr>
              <a:t> </a:t>
            </a:r>
            <a:r>
              <a:rPr sz="1000" spc="-10" dirty="0">
                <a:latin typeface="Verdana" panose="020B0604030504040204" pitchFamily="34" charset="0"/>
                <a:ea typeface="Verdana" panose="020B0604030504040204" pitchFamily="34" charset="0"/>
                <a:cs typeface="Arial MT"/>
              </a:rPr>
              <a:t>experts.</a:t>
            </a:r>
            <a:r>
              <a:rPr sz="1000" spc="50" dirty="0">
                <a:latin typeface="Verdana" panose="020B0604030504040204" pitchFamily="34" charset="0"/>
                <a:ea typeface="Verdana" panose="020B0604030504040204" pitchFamily="34" charset="0"/>
                <a:cs typeface="Arial MT"/>
              </a:rPr>
              <a:t> </a:t>
            </a:r>
            <a:r>
              <a:rPr sz="1000" dirty="0">
                <a:latin typeface="Verdana" panose="020B0604030504040204" pitchFamily="34" charset="0"/>
                <a:ea typeface="Verdana" panose="020B0604030504040204" pitchFamily="34" charset="0"/>
                <a:cs typeface="Arial MT"/>
              </a:rPr>
              <a:t>The</a:t>
            </a:r>
            <a:r>
              <a:rPr sz="1000" spc="55" dirty="0">
                <a:latin typeface="Verdana" panose="020B0604030504040204" pitchFamily="34" charset="0"/>
                <a:ea typeface="Verdana" panose="020B0604030504040204" pitchFamily="34" charset="0"/>
                <a:cs typeface="Arial MT"/>
              </a:rPr>
              <a:t> </a:t>
            </a:r>
            <a:r>
              <a:rPr sz="1000" spc="-10" dirty="0">
                <a:latin typeface="Verdana" panose="020B0604030504040204" pitchFamily="34" charset="0"/>
                <a:ea typeface="Verdana" panose="020B0604030504040204" pitchFamily="34" charset="0"/>
                <a:cs typeface="Arial MT"/>
              </a:rPr>
              <a:t>objective</a:t>
            </a:r>
            <a:r>
              <a:rPr sz="1000" spc="45" dirty="0">
                <a:latin typeface="Verdana" panose="020B0604030504040204" pitchFamily="34" charset="0"/>
                <a:ea typeface="Verdana" panose="020B0604030504040204" pitchFamily="34" charset="0"/>
                <a:cs typeface="Arial MT"/>
              </a:rPr>
              <a:t> </a:t>
            </a:r>
            <a:r>
              <a:rPr sz="1000" spc="-15" dirty="0">
                <a:latin typeface="Verdana" panose="020B0604030504040204" pitchFamily="34" charset="0"/>
                <a:ea typeface="Verdana" panose="020B0604030504040204" pitchFamily="34" charset="0"/>
                <a:cs typeface="Arial MT"/>
              </a:rPr>
              <a:t>of</a:t>
            </a:r>
            <a:r>
              <a:rPr sz="1000" spc="75" dirty="0">
                <a:latin typeface="Verdana" panose="020B0604030504040204" pitchFamily="34" charset="0"/>
                <a:ea typeface="Verdana" panose="020B0604030504040204" pitchFamily="34" charset="0"/>
                <a:cs typeface="Arial MT"/>
              </a:rPr>
              <a:t> </a:t>
            </a:r>
            <a:r>
              <a:rPr sz="1000" spc="-10" dirty="0">
                <a:latin typeface="Verdana" panose="020B0604030504040204" pitchFamily="34" charset="0"/>
                <a:ea typeface="Verdana" panose="020B0604030504040204" pitchFamily="34" charset="0"/>
                <a:cs typeface="Arial MT"/>
              </a:rPr>
              <a:t>these</a:t>
            </a:r>
            <a:r>
              <a:rPr sz="1000" spc="90" dirty="0">
                <a:latin typeface="Verdana" panose="020B0604030504040204" pitchFamily="34" charset="0"/>
                <a:ea typeface="Verdana" panose="020B0604030504040204" pitchFamily="34" charset="0"/>
                <a:cs typeface="Arial MT"/>
              </a:rPr>
              <a:t> </a:t>
            </a:r>
            <a:r>
              <a:rPr sz="1000" spc="-10" dirty="0">
                <a:latin typeface="Verdana" panose="020B0604030504040204" pitchFamily="34" charset="0"/>
                <a:ea typeface="Verdana" panose="020B0604030504040204" pitchFamily="34" charset="0"/>
                <a:cs typeface="Arial MT"/>
              </a:rPr>
              <a:t>questionnaires</a:t>
            </a:r>
            <a:r>
              <a:rPr sz="1000" spc="70" dirty="0">
                <a:latin typeface="Verdana" panose="020B0604030504040204" pitchFamily="34" charset="0"/>
                <a:ea typeface="Verdana" panose="020B0604030504040204" pitchFamily="34" charset="0"/>
                <a:cs typeface="Arial MT"/>
              </a:rPr>
              <a:t> </a:t>
            </a:r>
            <a:r>
              <a:rPr lang="en-US" sz="1000" spc="-10" dirty="0">
                <a:latin typeface="Verdana" panose="020B0604030504040204" pitchFamily="34" charset="0"/>
                <a:ea typeface="Verdana" panose="020B0604030504040204" pitchFamily="34" charset="0"/>
                <a:cs typeface="Arial MT"/>
              </a:rPr>
              <a:t>was </a:t>
            </a:r>
            <a:r>
              <a:rPr sz="1000" spc="5" dirty="0">
                <a:latin typeface="Verdana" panose="020B0604030504040204" pitchFamily="34" charset="0"/>
                <a:ea typeface="Verdana" panose="020B0604030504040204" pitchFamily="34" charset="0"/>
                <a:cs typeface="Arial MT"/>
              </a:rPr>
              <a:t>to</a:t>
            </a:r>
            <a:r>
              <a:rPr sz="1000" spc="55" dirty="0">
                <a:latin typeface="Verdana" panose="020B0604030504040204" pitchFamily="34" charset="0"/>
                <a:ea typeface="Verdana" panose="020B0604030504040204" pitchFamily="34" charset="0"/>
                <a:cs typeface="Arial MT"/>
              </a:rPr>
              <a:t> </a:t>
            </a:r>
            <a:r>
              <a:rPr sz="1000" spc="-10" dirty="0">
                <a:latin typeface="Verdana" panose="020B0604030504040204" pitchFamily="34" charset="0"/>
                <a:ea typeface="Verdana" panose="020B0604030504040204" pitchFamily="34" charset="0"/>
                <a:cs typeface="Arial MT"/>
              </a:rPr>
              <a:t>understand</a:t>
            </a:r>
            <a:r>
              <a:rPr sz="1000" spc="60" dirty="0">
                <a:latin typeface="Verdana" panose="020B0604030504040204" pitchFamily="34" charset="0"/>
                <a:ea typeface="Verdana" panose="020B0604030504040204" pitchFamily="34" charset="0"/>
                <a:cs typeface="Arial MT"/>
              </a:rPr>
              <a:t> </a:t>
            </a:r>
            <a:r>
              <a:rPr sz="1000" spc="-10" dirty="0">
                <a:latin typeface="Verdana" panose="020B0604030504040204" pitchFamily="34" charset="0"/>
                <a:ea typeface="Verdana" panose="020B0604030504040204" pitchFamily="34" charset="0"/>
                <a:cs typeface="Arial MT"/>
              </a:rPr>
              <a:t>the</a:t>
            </a:r>
            <a:r>
              <a:rPr sz="1000" spc="35"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market</a:t>
            </a:r>
            <a:r>
              <a:rPr sz="1000" spc="100" dirty="0">
                <a:latin typeface="Verdana" panose="020B0604030504040204" pitchFamily="34" charset="0"/>
                <a:ea typeface="Verdana" panose="020B0604030504040204" pitchFamily="34" charset="0"/>
                <a:cs typeface="Arial MT"/>
              </a:rPr>
              <a:t> </a:t>
            </a:r>
            <a:r>
              <a:rPr sz="1000" spc="-15" dirty="0">
                <a:latin typeface="Verdana" panose="020B0604030504040204" pitchFamily="34" charset="0"/>
                <a:ea typeface="Verdana" panose="020B0604030504040204" pitchFamily="34" charset="0"/>
                <a:cs typeface="Arial MT"/>
              </a:rPr>
              <a:t>size,</a:t>
            </a:r>
            <a:r>
              <a:rPr sz="1000" spc="50"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market</a:t>
            </a:r>
            <a:r>
              <a:rPr lang="en-US" sz="1000" spc="-5" dirty="0">
                <a:latin typeface="Verdana" panose="020B0604030504040204" pitchFamily="34" charset="0"/>
                <a:ea typeface="Verdana" panose="020B0604030504040204" pitchFamily="34" charset="0"/>
                <a:cs typeface="Arial MT"/>
              </a:rPr>
              <a:t> </a:t>
            </a:r>
            <a:r>
              <a:rPr sz="1000" spc="-15" dirty="0">
                <a:latin typeface="Verdana" panose="020B0604030504040204" pitchFamily="34" charset="0"/>
                <a:ea typeface="Verdana" panose="020B0604030504040204" pitchFamily="34" charset="0"/>
                <a:cs typeface="Arial MT"/>
              </a:rPr>
              <a:t>shares,</a:t>
            </a:r>
            <a:r>
              <a:rPr sz="1000" spc="5"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emerging</a:t>
            </a:r>
            <a:r>
              <a:rPr sz="1000" spc="-85" dirty="0">
                <a:latin typeface="Verdana" panose="020B0604030504040204" pitchFamily="34" charset="0"/>
                <a:ea typeface="Verdana" panose="020B0604030504040204" pitchFamily="34" charset="0"/>
                <a:cs typeface="Arial MT"/>
              </a:rPr>
              <a:t> </a:t>
            </a:r>
            <a:r>
              <a:rPr sz="1000" spc="-10" dirty="0">
                <a:latin typeface="Verdana" panose="020B0604030504040204" pitchFamily="34" charset="0"/>
                <a:ea typeface="Verdana" panose="020B0604030504040204" pitchFamily="34" charset="0"/>
                <a:cs typeface="Arial MT"/>
              </a:rPr>
              <a:t>trends,</a:t>
            </a:r>
            <a:r>
              <a:rPr sz="1000" spc="-20" dirty="0">
                <a:latin typeface="Verdana" panose="020B0604030504040204" pitchFamily="34" charset="0"/>
                <a:ea typeface="Verdana" panose="020B0604030504040204" pitchFamily="34" charset="0"/>
                <a:cs typeface="Arial MT"/>
              </a:rPr>
              <a:t> </a:t>
            </a:r>
            <a:r>
              <a:rPr sz="1000" spc="-10" dirty="0">
                <a:latin typeface="Verdana" panose="020B0604030504040204" pitchFamily="34" charset="0"/>
                <a:ea typeface="Verdana" panose="020B0604030504040204" pitchFamily="34" charset="0"/>
                <a:cs typeface="Arial MT"/>
              </a:rPr>
              <a:t>challenges,</a:t>
            </a:r>
            <a:r>
              <a:rPr sz="1000" spc="-65" dirty="0">
                <a:latin typeface="Verdana" panose="020B0604030504040204" pitchFamily="34" charset="0"/>
                <a:ea typeface="Verdana" panose="020B0604030504040204" pitchFamily="34" charset="0"/>
                <a:cs typeface="Arial MT"/>
              </a:rPr>
              <a:t> </a:t>
            </a:r>
            <a:r>
              <a:rPr sz="1000" dirty="0">
                <a:latin typeface="Verdana" panose="020B0604030504040204" pitchFamily="34" charset="0"/>
                <a:ea typeface="Verdana" panose="020B0604030504040204" pitchFamily="34" charset="0"/>
                <a:cs typeface="Arial MT"/>
              </a:rPr>
              <a:t>unmet</a:t>
            </a:r>
            <a:r>
              <a:rPr sz="1000" spc="-70" dirty="0">
                <a:latin typeface="Verdana" panose="020B0604030504040204" pitchFamily="34" charset="0"/>
                <a:ea typeface="Verdana" panose="020B0604030504040204" pitchFamily="34" charset="0"/>
                <a:cs typeface="Arial MT"/>
              </a:rPr>
              <a:t> </a:t>
            </a:r>
            <a:r>
              <a:rPr sz="1000" spc="-10" dirty="0">
                <a:latin typeface="Verdana" panose="020B0604030504040204" pitchFamily="34" charset="0"/>
                <a:ea typeface="Verdana" panose="020B0604030504040204" pitchFamily="34" charset="0"/>
                <a:cs typeface="Arial MT"/>
              </a:rPr>
              <a:t>needs,</a:t>
            </a:r>
            <a:r>
              <a:rPr sz="1000" spc="-15"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competition</a:t>
            </a:r>
            <a:r>
              <a:rPr sz="1000" spc="-90"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and</a:t>
            </a:r>
            <a:r>
              <a:rPr sz="1000" spc="-10" dirty="0">
                <a:latin typeface="Verdana" panose="020B0604030504040204" pitchFamily="34" charset="0"/>
                <a:ea typeface="Verdana" panose="020B0604030504040204" pitchFamily="34" charset="0"/>
                <a:cs typeface="Arial MT"/>
              </a:rPr>
              <a:t> </a:t>
            </a:r>
            <a:r>
              <a:rPr sz="1000" dirty="0">
                <a:latin typeface="Verdana" panose="020B0604030504040204" pitchFamily="34" charset="0"/>
                <a:ea typeface="Verdana" panose="020B0604030504040204" pitchFamily="34" charset="0"/>
                <a:cs typeface="Arial MT"/>
              </a:rPr>
              <a:t>existing</a:t>
            </a:r>
            <a:r>
              <a:rPr sz="1000" spc="-85" dirty="0">
                <a:latin typeface="Verdana" panose="020B0604030504040204" pitchFamily="34" charset="0"/>
                <a:ea typeface="Verdana" panose="020B0604030504040204" pitchFamily="34" charset="0"/>
                <a:cs typeface="Arial MT"/>
              </a:rPr>
              <a:t> </a:t>
            </a:r>
            <a:r>
              <a:rPr sz="1000" dirty="0">
                <a:latin typeface="Verdana" panose="020B0604030504040204" pitchFamily="34" charset="0"/>
                <a:ea typeface="Verdana" panose="020B0604030504040204" pitchFamily="34" charset="0"/>
                <a:cs typeface="Arial MT"/>
              </a:rPr>
              <a:t>players</a:t>
            </a:r>
            <a:r>
              <a:rPr sz="1000" spc="-80"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future</a:t>
            </a:r>
            <a:r>
              <a:rPr sz="1000" spc="-85"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strategies.</a:t>
            </a:r>
            <a:endParaRPr sz="1000" dirty="0">
              <a:latin typeface="Verdana" panose="020B0604030504040204" pitchFamily="34" charset="0"/>
              <a:ea typeface="Verdana" panose="020B0604030504040204" pitchFamily="34" charset="0"/>
              <a:cs typeface="Arial MT"/>
            </a:endParaRPr>
          </a:p>
        </p:txBody>
      </p:sp>
      <p:sp>
        <p:nvSpPr>
          <p:cNvPr id="28" name="object 28"/>
          <p:cNvSpPr txBox="1">
            <a:spLocks noGrp="1"/>
          </p:cNvSpPr>
          <p:nvPr>
            <p:ph type="ftr" sz="quarter" idx="5"/>
          </p:nvPr>
        </p:nvSpPr>
        <p:spPr>
          <a:xfrm>
            <a:off x="187856" y="6701337"/>
            <a:ext cx="628650" cy="105157"/>
          </a:xfrm>
          <a:prstGeom prst="rect">
            <a:avLst/>
          </a:prstGeom>
        </p:spPr>
        <p:txBody>
          <a:bodyPr vert="horz" wrap="square" lIns="0" tIns="12700" rIns="0" bIns="0" rtlCol="0">
            <a:spAutoFit/>
          </a:bodyPr>
          <a:lstStyle/>
          <a:p>
            <a:pPr algn="ctr">
              <a:lnSpc>
                <a:spcPct val="100000"/>
              </a:lnSpc>
              <a:spcBef>
                <a:spcPts val="100"/>
              </a:spcBef>
            </a:pPr>
            <a:r>
              <a:rPr dirty="0"/>
              <a:t>©</a:t>
            </a:r>
            <a:r>
              <a:rPr lang="en-IN" spc="-50" dirty="0"/>
              <a:t> </a:t>
            </a:r>
            <a:r>
              <a:rPr lang="en-IN" spc="-5" dirty="0"/>
              <a:t>ChemAnalyst</a:t>
            </a:r>
          </a:p>
        </p:txBody>
      </p:sp>
      <p:sp>
        <p:nvSpPr>
          <p:cNvPr id="29" name="object 29"/>
          <p:cNvSpPr txBox="1">
            <a:spLocks noGrp="1"/>
          </p:cNvSpPr>
          <p:nvPr>
            <p:ph type="sldNum" sz="quarter" idx="7"/>
          </p:nvPr>
        </p:nvSpPr>
        <p:spPr>
          <a:xfrm>
            <a:off x="8816340" y="6703034"/>
            <a:ext cx="216534" cy="153888"/>
          </a:xfrm>
          <a:prstGeom prst="rect">
            <a:avLst/>
          </a:prstGeom>
        </p:spPr>
        <p:txBody>
          <a:bodyPr vert="horz" wrap="square" lIns="0" tIns="0" rIns="0" bIns="0" rtlCol="0">
            <a:spAutoFit/>
          </a:bodyPr>
          <a:lstStyle/>
          <a:p>
            <a:pPr marL="38100">
              <a:lnSpc>
                <a:spcPts val="1150"/>
              </a:lnSpc>
            </a:pPr>
            <a:r>
              <a:rPr lang="en-US" dirty="0"/>
              <a:t>13</a:t>
            </a:r>
            <a:endParaRPr dirty="0"/>
          </a:p>
        </p:txBody>
      </p:sp>
      <p:pic>
        <p:nvPicPr>
          <p:cNvPr id="30" name="Picture 29" descr="Text&#10;&#10;Description automatically generated">
            <a:extLst>
              <a:ext uri="{FF2B5EF4-FFF2-40B4-BE49-F238E27FC236}">
                <a16:creationId xmlns:a16="http://schemas.microsoft.com/office/drawing/2014/main" id="{0A596846-D759-4527-9EF9-547F5EC405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6605" y="126681"/>
            <a:ext cx="2028825" cy="523875"/>
          </a:xfrm>
          <a:prstGeom prst="rect">
            <a:avLst/>
          </a:prstGeom>
        </p:spPr>
      </p:pic>
      <p:sp>
        <p:nvSpPr>
          <p:cNvPr id="31" name="object 10">
            <a:extLst>
              <a:ext uri="{FF2B5EF4-FFF2-40B4-BE49-F238E27FC236}">
                <a16:creationId xmlns:a16="http://schemas.microsoft.com/office/drawing/2014/main" id="{4A0E7F37-60D8-4E69-BFE7-4137B866DC2F}"/>
              </a:ext>
            </a:extLst>
          </p:cNvPr>
          <p:cNvSpPr txBox="1"/>
          <p:nvPr/>
        </p:nvSpPr>
        <p:spPr>
          <a:xfrm>
            <a:off x="160374" y="2964542"/>
            <a:ext cx="8815223" cy="3180358"/>
          </a:xfrm>
          <a:prstGeom prst="rect">
            <a:avLst/>
          </a:prstGeom>
        </p:spPr>
        <p:txBody>
          <a:bodyPr vert="horz" wrap="square" lIns="0" tIns="12700" rIns="0" bIns="0" rtlCol="0">
            <a:spAutoFit/>
          </a:bodyPr>
          <a:lstStyle/>
          <a:p>
            <a:pPr marL="12700" marR="5715" algn="just">
              <a:lnSpc>
                <a:spcPct val="150100"/>
              </a:lnSpc>
              <a:spcBef>
                <a:spcPts val="100"/>
              </a:spcBef>
            </a:pPr>
            <a:r>
              <a:rPr sz="1000" b="1" spc="-5" dirty="0">
                <a:latin typeface="Verdana" panose="020B0604030504040204" pitchFamily="34" charset="0"/>
                <a:ea typeface="Verdana" panose="020B0604030504040204" pitchFamily="34" charset="0"/>
                <a:cs typeface="Arial"/>
              </a:rPr>
              <a:t>Phase 2: </a:t>
            </a:r>
            <a:r>
              <a:rPr lang="en-IN" sz="1000" spc="-15" dirty="0">
                <a:latin typeface="Verdana" panose="020B0604030504040204" pitchFamily="34" charset="0"/>
                <a:ea typeface="Verdana" panose="020B0604030504040204" pitchFamily="34" charset="0"/>
                <a:cs typeface="Arial MT"/>
              </a:rPr>
              <a:t>ChemAnalyst</a:t>
            </a:r>
            <a:r>
              <a:rPr sz="1000" spc="-15" dirty="0">
                <a:latin typeface="Verdana" panose="020B0604030504040204" pitchFamily="34" charset="0"/>
                <a:ea typeface="Verdana" panose="020B0604030504040204" pitchFamily="34" charset="0"/>
                <a:cs typeface="Arial MT"/>
              </a:rPr>
              <a:t> </a:t>
            </a:r>
            <a:r>
              <a:rPr lang="en-US" sz="1000" spc="-5" dirty="0">
                <a:latin typeface="Verdana" panose="020B0604030504040204" pitchFamily="34" charset="0"/>
                <a:ea typeface="Verdana" panose="020B0604030504040204" pitchFamily="34" charset="0"/>
                <a:cs typeface="Arial MT"/>
              </a:rPr>
              <a:t>has been</a:t>
            </a:r>
            <a:r>
              <a:rPr sz="1000" spc="-5" dirty="0">
                <a:latin typeface="Verdana" panose="020B0604030504040204" pitchFamily="34" charset="0"/>
                <a:ea typeface="Verdana" panose="020B0604030504040204" pitchFamily="34" charset="0"/>
                <a:cs typeface="Arial MT"/>
              </a:rPr>
              <a:t> </a:t>
            </a:r>
            <a:r>
              <a:rPr sz="1000" spc="-10" dirty="0">
                <a:latin typeface="Verdana" panose="020B0604030504040204" pitchFamily="34" charset="0"/>
                <a:ea typeface="Verdana" panose="020B0604030504040204" pitchFamily="34" charset="0"/>
                <a:cs typeface="Arial MT"/>
              </a:rPr>
              <a:t>execut</a:t>
            </a:r>
            <a:r>
              <a:rPr lang="en-US" sz="1000" spc="-10" dirty="0">
                <a:latin typeface="Verdana" panose="020B0604030504040204" pitchFamily="34" charset="0"/>
                <a:ea typeface="Verdana" panose="020B0604030504040204" pitchFamily="34" charset="0"/>
                <a:cs typeface="Arial MT"/>
              </a:rPr>
              <a:t>ing</a:t>
            </a:r>
            <a:r>
              <a:rPr sz="1000" spc="-10" dirty="0">
                <a:latin typeface="Verdana" panose="020B0604030504040204" pitchFamily="34" charset="0"/>
                <a:ea typeface="Verdana" panose="020B0604030504040204" pitchFamily="34" charset="0"/>
                <a:cs typeface="Arial MT"/>
              </a:rPr>
              <a:t> primary surveys with </a:t>
            </a:r>
            <a:r>
              <a:rPr sz="1000" dirty="0">
                <a:latin typeface="Verdana" panose="020B0604030504040204" pitchFamily="34" charset="0"/>
                <a:ea typeface="Verdana" panose="020B0604030504040204" pitchFamily="34" charset="0"/>
                <a:cs typeface="Arial MT"/>
              </a:rPr>
              <a:t>mix </a:t>
            </a:r>
            <a:r>
              <a:rPr sz="1000" spc="-15" dirty="0">
                <a:latin typeface="Verdana" panose="020B0604030504040204" pitchFamily="34" charset="0"/>
                <a:ea typeface="Verdana" panose="020B0604030504040204" pitchFamily="34" charset="0"/>
                <a:cs typeface="Arial MT"/>
              </a:rPr>
              <a:t>of Telephonic and </a:t>
            </a:r>
            <a:r>
              <a:rPr sz="1000" spc="-10" dirty="0">
                <a:latin typeface="Verdana" panose="020B0604030504040204" pitchFamily="34" charset="0"/>
                <a:ea typeface="Verdana" panose="020B0604030504040204" pitchFamily="34" charset="0"/>
                <a:cs typeface="Arial MT"/>
              </a:rPr>
              <a:t>Face-2-Face methodology. Initially, </a:t>
            </a:r>
            <a:r>
              <a:rPr sz="1000" spc="-5" dirty="0">
                <a:latin typeface="Verdana" panose="020B0604030504040204" pitchFamily="34" charset="0"/>
                <a:ea typeface="Verdana" panose="020B0604030504040204" pitchFamily="34" charset="0"/>
                <a:cs typeface="Arial MT"/>
              </a:rPr>
              <a:t>market </a:t>
            </a:r>
            <a:r>
              <a:rPr sz="1000" spc="-10" dirty="0">
                <a:latin typeface="Verdana" panose="020B0604030504040204" pitchFamily="34" charset="0"/>
                <a:ea typeface="Verdana" panose="020B0604030504040204" pitchFamily="34" charset="0"/>
                <a:cs typeface="Arial MT"/>
              </a:rPr>
              <a:t>sizing </a:t>
            </a:r>
            <a:r>
              <a:rPr sz="1000" spc="-15" dirty="0">
                <a:latin typeface="Verdana" panose="020B0604030504040204" pitchFamily="34" charset="0"/>
                <a:ea typeface="Verdana" panose="020B0604030504040204" pitchFamily="34" charset="0"/>
                <a:cs typeface="Arial MT"/>
              </a:rPr>
              <a:t>and </a:t>
            </a:r>
            <a:r>
              <a:rPr sz="1000" spc="-10" dirty="0">
                <a:latin typeface="Verdana" panose="020B0604030504040204" pitchFamily="34" charset="0"/>
                <a:ea typeface="Verdana" panose="020B0604030504040204" pitchFamily="34" charset="0"/>
                <a:cs typeface="Arial MT"/>
              </a:rPr>
              <a:t>estimation </a:t>
            </a:r>
            <a:r>
              <a:rPr lang="en-US" sz="1000" spc="-15" dirty="0">
                <a:latin typeface="Verdana" panose="020B0604030504040204" pitchFamily="34" charset="0"/>
                <a:ea typeface="Verdana" panose="020B0604030504040204" pitchFamily="34" charset="0"/>
                <a:cs typeface="Arial MT"/>
              </a:rPr>
              <a:t>has been </a:t>
            </a:r>
            <a:r>
              <a:rPr sz="1000" spc="-5" dirty="0">
                <a:latin typeface="Verdana" panose="020B0604030504040204" pitchFamily="34" charset="0"/>
                <a:ea typeface="Verdana" panose="020B0604030504040204" pitchFamily="34" charset="0"/>
                <a:cs typeface="Arial MT"/>
              </a:rPr>
              <a:t>carried </a:t>
            </a:r>
            <a:r>
              <a:rPr sz="1000" spc="-10" dirty="0">
                <a:latin typeface="Verdana" panose="020B0604030504040204" pitchFamily="34" charset="0"/>
                <a:ea typeface="Verdana" panose="020B0604030504040204" pitchFamily="34" charset="0"/>
                <a:cs typeface="Arial MT"/>
              </a:rPr>
              <a:t>based </a:t>
            </a:r>
            <a:r>
              <a:rPr sz="1000" spc="-5" dirty="0">
                <a:latin typeface="Verdana" panose="020B0604030504040204" pitchFamily="34" charset="0"/>
                <a:ea typeface="Verdana" panose="020B0604030504040204" pitchFamily="34" charset="0"/>
                <a:cs typeface="Arial MT"/>
              </a:rPr>
              <a:t>on </a:t>
            </a:r>
            <a:r>
              <a:rPr sz="1000" spc="-10" dirty="0">
                <a:latin typeface="Verdana" panose="020B0604030504040204" pitchFamily="34" charset="0"/>
                <a:ea typeface="Verdana" panose="020B0604030504040204" pitchFamily="34" charset="0"/>
                <a:cs typeface="Arial MT"/>
              </a:rPr>
              <a:t>the survey responses received from</a:t>
            </a:r>
            <a:r>
              <a:rPr sz="1000" spc="254" dirty="0">
                <a:latin typeface="Verdana" panose="020B0604030504040204" pitchFamily="34" charset="0"/>
                <a:ea typeface="Verdana" panose="020B0604030504040204" pitchFamily="34" charset="0"/>
                <a:cs typeface="Arial MT"/>
              </a:rPr>
              <a:t> </a:t>
            </a:r>
            <a:r>
              <a:rPr sz="1000" spc="-10" dirty="0">
                <a:latin typeface="Verdana" panose="020B0604030504040204" pitchFamily="34" charset="0"/>
                <a:ea typeface="Verdana" panose="020B0604030504040204" pitchFamily="34" charset="0"/>
                <a:cs typeface="Arial MT"/>
              </a:rPr>
              <a:t>suppliers </a:t>
            </a:r>
            <a:r>
              <a:rPr sz="1000" spc="-5" dirty="0">
                <a:latin typeface="Verdana" panose="020B0604030504040204" pitchFamily="34" charset="0"/>
                <a:ea typeface="Verdana" panose="020B0604030504040204" pitchFamily="34" charset="0"/>
                <a:cs typeface="Arial MT"/>
              </a:rPr>
              <a:t>which </a:t>
            </a:r>
            <a:r>
              <a:rPr lang="en-US" sz="1000" spc="-5" dirty="0">
                <a:latin typeface="Verdana" panose="020B0604030504040204" pitchFamily="34" charset="0"/>
                <a:ea typeface="Verdana" panose="020B0604030504040204" pitchFamily="34" charset="0"/>
                <a:cs typeface="Arial MT"/>
              </a:rPr>
              <a:t>has been</a:t>
            </a:r>
            <a:r>
              <a:rPr sz="1000" spc="-10"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verified </a:t>
            </a:r>
            <a:r>
              <a:rPr sz="1000" spc="-10" dirty="0">
                <a:latin typeface="Verdana" panose="020B0604030504040204" pitchFamily="34" charset="0"/>
                <a:ea typeface="Verdana" panose="020B0604030504040204" pitchFamily="34" charset="0"/>
                <a:cs typeface="Arial MT"/>
              </a:rPr>
              <a:t>through secondary </a:t>
            </a:r>
            <a:r>
              <a:rPr sz="1000" spc="-5" dirty="0">
                <a:latin typeface="Verdana" panose="020B0604030504040204" pitchFamily="34" charset="0"/>
                <a:ea typeface="Verdana" panose="020B0604030504040204" pitchFamily="34" charset="0"/>
                <a:cs typeface="Arial MT"/>
              </a:rPr>
              <a:t>sources as </a:t>
            </a:r>
            <a:r>
              <a:rPr sz="1000" spc="-15" dirty="0">
                <a:latin typeface="Verdana" panose="020B0604030504040204" pitchFamily="34" charset="0"/>
                <a:ea typeface="Verdana" panose="020B0604030504040204" pitchFamily="34" charset="0"/>
                <a:cs typeface="Arial MT"/>
              </a:rPr>
              <a:t>well </a:t>
            </a:r>
            <a:r>
              <a:rPr sz="1000" spc="-10" dirty="0">
                <a:latin typeface="Verdana" panose="020B0604030504040204" pitchFamily="34" charset="0"/>
                <a:ea typeface="Verdana" panose="020B0604030504040204" pitchFamily="34" charset="0"/>
                <a:cs typeface="Arial MT"/>
              </a:rPr>
              <a:t>back calculating the demand </a:t>
            </a:r>
            <a:r>
              <a:rPr sz="1000" spc="-5" dirty="0">
                <a:latin typeface="Verdana" panose="020B0604030504040204" pitchFamily="34" charset="0"/>
                <a:ea typeface="Verdana" panose="020B0604030504040204" pitchFamily="34" charset="0"/>
                <a:cs typeface="Arial MT"/>
              </a:rPr>
              <a:t> </a:t>
            </a:r>
            <a:r>
              <a:rPr sz="1000" spc="10" dirty="0">
                <a:latin typeface="Verdana" panose="020B0604030504040204" pitchFamily="34" charset="0"/>
                <a:ea typeface="Verdana" panose="020B0604030504040204" pitchFamily="34" charset="0"/>
                <a:cs typeface="Arial MT"/>
              </a:rPr>
              <a:t>in</a:t>
            </a:r>
            <a:r>
              <a:rPr sz="1000" spc="-55"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end</a:t>
            </a:r>
            <a:r>
              <a:rPr sz="1000" spc="-20" dirty="0">
                <a:latin typeface="Verdana" panose="020B0604030504040204" pitchFamily="34" charset="0"/>
                <a:ea typeface="Verdana" panose="020B0604030504040204" pitchFamily="34" charset="0"/>
                <a:cs typeface="Arial MT"/>
              </a:rPr>
              <a:t> </a:t>
            </a:r>
            <a:r>
              <a:rPr sz="1000" spc="-10" dirty="0">
                <a:latin typeface="Verdana" panose="020B0604030504040204" pitchFamily="34" charset="0"/>
                <a:ea typeface="Verdana" panose="020B0604030504040204" pitchFamily="34" charset="0"/>
                <a:cs typeface="Arial MT"/>
              </a:rPr>
              <a:t>use</a:t>
            </a:r>
            <a:r>
              <a:rPr sz="1000" spc="-25" dirty="0">
                <a:latin typeface="Verdana" panose="020B0604030504040204" pitchFamily="34" charset="0"/>
                <a:ea typeface="Verdana" panose="020B0604030504040204" pitchFamily="34" charset="0"/>
                <a:cs typeface="Arial MT"/>
              </a:rPr>
              <a:t> </a:t>
            </a:r>
            <a:r>
              <a:rPr sz="1000" dirty="0">
                <a:latin typeface="Verdana" panose="020B0604030504040204" pitchFamily="34" charset="0"/>
                <a:ea typeface="Verdana" panose="020B0604030504040204" pitchFamily="34" charset="0"/>
                <a:cs typeface="Arial MT"/>
              </a:rPr>
              <a:t>industries</a:t>
            </a:r>
            <a:r>
              <a:rPr sz="1000" spc="-85"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to</a:t>
            </a:r>
            <a:r>
              <a:rPr sz="1000" spc="-50" dirty="0">
                <a:latin typeface="Verdana" panose="020B0604030504040204" pitchFamily="34" charset="0"/>
                <a:ea typeface="Verdana" panose="020B0604030504040204" pitchFamily="34" charset="0"/>
                <a:cs typeface="Arial MT"/>
              </a:rPr>
              <a:t> </a:t>
            </a:r>
            <a:r>
              <a:rPr sz="1000" dirty="0">
                <a:latin typeface="Verdana" panose="020B0604030504040204" pitchFamily="34" charset="0"/>
                <a:ea typeface="Verdana" panose="020B0604030504040204" pitchFamily="34" charset="0"/>
                <a:cs typeface="Arial MT"/>
              </a:rPr>
              <a:t>identify</a:t>
            </a:r>
            <a:r>
              <a:rPr sz="1000" spc="-85" dirty="0">
                <a:latin typeface="Verdana" panose="020B0604030504040204" pitchFamily="34" charset="0"/>
                <a:ea typeface="Verdana" panose="020B0604030504040204" pitchFamily="34" charset="0"/>
                <a:cs typeface="Arial MT"/>
              </a:rPr>
              <a:t> </a:t>
            </a:r>
            <a:r>
              <a:rPr sz="1000" dirty="0">
                <a:latin typeface="Verdana" panose="020B0604030504040204" pitchFamily="34" charset="0"/>
                <a:ea typeface="Verdana" panose="020B0604030504040204" pitchFamily="34" charset="0"/>
                <a:cs typeface="Arial MT"/>
              </a:rPr>
              <a:t>demand</a:t>
            </a:r>
            <a:r>
              <a:rPr sz="1000" spc="-95"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and</a:t>
            </a:r>
            <a:r>
              <a:rPr sz="1000" spc="-50"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supply</a:t>
            </a:r>
            <a:r>
              <a:rPr sz="1000" spc="-35"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scenario.</a:t>
            </a:r>
            <a:endParaRPr lang="en-US" sz="1000" spc="-5" dirty="0">
              <a:latin typeface="Verdana" panose="020B0604030504040204" pitchFamily="34" charset="0"/>
              <a:ea typeface="Verdana" panose="020B0604030504040204" pitchFamily="34" charset="0"/>
              <a:cs typeface="Arial MT"/>
            </a:endParaRPr>
          </a:p>
          <a:p>
            <a:pPr marL="12700" marR="5715" algn="just">
              <a:lnSpc>
                <a:spcPct val="150100"/>
              </a:lnSpc>
              <a:spcBef>
                <a:spcPts val="100"/>
              </a:spcBef>
            </a:pPr>
            <a:r>
              <a:rPr lang="en-US" sz="1000" i="1" dirty="0">
                <a:latin typeface="Verdana" panose="020B0604030504040204" pitchFamily="34" charset="0"/>
                <a:ea typeface="Verdana" panose="020B0604030504040204" pitchFamily="34" charset="0"/>
                <a:cs typeface="Arial MT"/>
              </a:rPr>
              <a:t>Demand = Production – Export + Import</a:t>
            </a:r>
            <a:endParaRPr sz="1000" i="1" dirty="0">
              <a:latin typeface="Verdana" panose="020B0604030504040204" pitchFamily="34" charset="0"/>
              <a:ea typeface="Verdana" panose="020B0604030504040204" pitchFamily="34" charset="0"/>
              <a:cs typeface="Arial MT"/>
            </a:endParaRPr>
          </a:p>
          <a:p>
            <a:pPr>
              <a:lnSpc>
                <a:spcPct val="100000"/>
              </a:lnSpc>
              <a:spcBef>
                <a:spcPts val="20"/>
              </a:spcBef>
            </a:pPr>
            <a:r>
              <a:rPr lang="en-US" sz="1000" i="1" dirty="0">
                <a:latin typeface="Verdana" panose="020B0604030504040204" pitchFamily="34" charset="0"/>
                <a:ea typeface="Verdana" panose="020B0604030504040204" pitchFamily="34" charset="0"/>
                <a:cs typeface="Arial MT"/>
              </a:rPr>
              <a:t>Demand Supply Gap = Production – Actual Consumption</a:t>
            </a:r>
            <a:endParaRPr sz="1000" i="1" dirty="0">
              <a:latin typeface="Verdana" panose="020B0604030504040204" pitchFamily="34" charset="0"/>
              <a:ea typeface="Verdana" panose="020B0604030504040204" pitchFamily="34" charset="0"/>
              <a:cs typeface="Arial MT"/>
            </a:endParaRPr>
          </a:p>
          <a:p>
            <a:pPr>
              <a:lnSpc>
                <a:spcPct val="100000"/>
              </a:lnSpc>
              <a:spcBef>
                <a:spcPts val="30"/>
              </a:spcBef>
            </a:pPr>
            <a:endParaRPr lang="en-IN" sz="1000" dirty="0">
              <a:latin typeface="Verdana" panose="020B0604030504040204" pitchFamily="34" charset="0"/>
              <a:ea typeface="Verdana" panose="020B0604030504040204" pitchFamily="34" charset="0"/>
              <a:cs typeface="Arial MT"/>
            </a:endParaRPr>
          </a:p>
          <a:p>
            <a:pPr marL="12700" marR="5080" algn="just">
              <a:lnSpc>
                <a:spcPct val="150100"/>
              </a:lnSpc>
            </a:pPr>
            <a:r>
              <a:rPr sz="1000" b="1" spc="-5" dirty="0">
                <a:latin typeface="Verdana" panose="020B0604030504040204" pitchFamily="34" charset="0"/>
                <a:ea typeface="Verdana" panose="020B0604030504040204" pitchFamily="34" charset="0"/>
                <a:cs typeface="Arial"/>
              </a:rPr>
              <a:t>Phase 3:</a:t>
            </a:r>
            <a:r>
              <a:rPr sz="1000" b="1" dirty="0">
                <a:latin typeface="Verdana" panose="020B0604030504040204" pitchFamily="34" charset="0"/>
                <a:ea typeface="Verdana" panose="020B0604030504040204" pitchFamily="34" charset="0"/>
                <a:cs typeface="Arial"/>
              </a:rPr>
              <a:t> </a:t>
            </a:r>
            <a:r>
              <a:rPr lang="en-IN" sz="1000" spc="-10" dirty="0">
                <a:latin typeface="Verdana" panose="020B0604030504040204" pitchFamily="34" charset="0"/>
                <a:ea typeface="Verdana" panose="020B0604030504040204" pitchFamily="34" charset="0"/>
                <a:cs typeface="Arial MT"/>
              </a:rPr>
              <a:t>ChemAnalyst</a:t>
            </a:r>
            <a:r>
              <a:rPr sz="1000" spc="-5" dirty="0">
                <a:latin typeface="Verdana" panose="020B0604030504040204" pitchFamily="34" charset="0"/>
                <a:ea typeface="Verdana" panose="020B0604030504040204" pitchFamily="34" charset="0"/>
                <a:cs typeface="Arial MT"/>
              </a:rPr>
              <a:t> </a:t>
            </a:r>
            <a:r>
              <a:rPr lang="en-US" sz="1000" spc="-5" dirty="0">
                <a:latin typeface="Verdana" panose="020B0604030504040204" pitchFamily="34" charset="0"/>
                <a:ea typeface="Verdana" panose="020B0604030504040204" pitchFamily="34" charset="0"/>
                <a:cs typeface="Arial MT"/>
              </a:rPr>
              <a:t>has </a:t>
            </a:r>
            <a:r>
              <a:rPr sz="1000" spc="-15" dirty="0">
                <a:latin typeface="Verdana" panose="020B0604030504040204" pitchFamily="34" charset="0"/>
                <a:ea typeface="Verdana" panose="020B0604030504040204" pitchFamily="34" charset="0"/>
                <a:cs typeface="Arial MT"/>
              </a:rPr>
              <a:t>perform</a:t>
            </a:r>
            <a:r>
              <a:rPr lang="en-US" sz="1000" spc="-15" dirty="0">
                <a:latin typeface="Verdana" panose="020B0604030504040204" pitchFamily="34" charset="0"/>
                <a:ea typeface="Verdana" panose="020B0604030504040204" pitchFamily="34" charset="0"/>
                <a:cs typeface="Arial MT"/>
              </a:rPr>
              <a:t>ed</a:t>
            </a:r>
            <a:r>
              <a:rPr sz="1000" spc="-10" dirty="0">
                <a:latin typeface="Verdana" panose="020B0604030504040204" pitchFamily="34" charset="0"/>
                <a:ea typeface="Verdana" panose="020B0604030504040204" pitchFamily="34" charset="0"/>
                <a:cs typeface="Arial MT"/>
              </a:rPr>
              <a:t> periodical checks </a:t>
            </a:r>
            <a:r>
              <a:rPr sz="1000" spc="-5" dirty="0">
                <a:latin typeface="Verdana" panose="020B0604030504040204" pitchFamily="34" charset="0"/>
                <a:ea typeface="Verdana" panose="020B0604030504040204" pitchFamily="34" charset="0"/>
                <a:cs typeface="Arial MT"/>
              </a:rPr>
              <a:t>on </a:t>
            </a:r>
            <a:r>
              <a:rPr sz="1000" spc="-10" dirty="0">
                <a:latin typeface="Verdana" panose="020B0604030504040204" pitchFamily="34" charset="0"/>
                <a:ea typeface="Verdana" panose="020B0604030504040204" pitchFamily="34" charset="0"/>
                <a:cs typeface="Arial MT"/>
              </a:rPr>
              <a:t>data collected </a:t>
            </a:r>
            <a:r>
              <a:rPr sz="1000" spc="-5" dirty="0">
                <a:latin typeface="Verdana" panose="020B0604030504040204" pitchFamily="34" charset="0"/>
                <a:ea typeface="Verdana" panose="020B0604030504040204" pitchFamily="34" charset="0"/>
                <a:cs typeface="Arial MT"/>
              </a:rPr>
              <a:t>through </a:t>
            </a:r>
            <a:r>
              <a:rPr sz="1000" spc="-10" dirty="0">
                <a:latin typeface="Verdana" panose="020B0604030504040204" pitchFamily="34" charset="0"/>
                <a:ea typeface="Verdana" panose="020B0604030504040204" pitchFamily="34" charset="0"/>
                <a:cs typeface="Arial MT"/>
              </a:rPr>
              <a:t>the</a:t>
            </a:r>
            <a:r>
              <a:rPr sz="1000" spc="-5" dirty="0">
                <a:latin typeface="Verdana" panose="020B0604030504040204" pitchFamily="34" charset="0"/>
                <a:ea typeface="Verdana" panose="020B0604030504040204" pitchFamily="34" charset="0"/>
                <a:cs typeface="Arial MT"/>
              </a:rPr>
              <a:t> </a:t>
            </a:r>
            <a:r>
              <a:rPr sz="1000" spc="-10" dirty="0">
                <a:latin typeface="Verdana" panose="020B0604030504040204" pitchFamily="34" charset="0"/>
                <a:ea typeface="Verdana" panose="020B0604030504040204" pitchFamily="34" charset="0"/>
                <a:cs typeface="Arial MT"/>
              </a:rPr>
              <a:t>surveys with </a:t>
            </a:r>
            <a:r>
              <a:rPr sz="1000" dirty="0">
                <a:latin typeface="Verdana" panose="020B0604030504040204" pitchFamily="34" charset="0"/>
                <a:ea typeface="Verdana" panose="020B0604030504040204" pitchFamily="34" charset="0"/>
                <a:cs typeface="Arial MT"/>
              </a:rPr>
              <a:t>logic </a:t>
            </a:r>
            <a:r>
              <a:rPr sz="1000" spc="-5" dirty="0">
                <a:latin typeface="Verdana" panose="020B0604030504040204" pitchFamily="34" charset="0"/>
                <a:ea typeface="Verdana" panose="020B0604030504040204" pitchFamily="34" charset="0"/>
                <a:cs typeface="Arial MT"/>
              </a:rPr>
              <a:t>checks </a:t>
            </a:r>
            <a:r>
              <a:rPr sz="1000" spc="-15" dirty="0">
                <a:latin typeface="Verdana" panose="020B0604030504040204" pitchFamily="34" charset="0"/>
                <a:ea typeface="Verdana" panose="020B0604030504040204" pitchFamily="34" charset="0"/>
                <a:cs typeface="Arial MT"/>
              </a:rPr>
              <a:t>and </a:t>
            </a:r>
            <a:r>
              <a:rPr sz="1000" spc="-10" dirty="0">
                <a:latin typeface="Verdana" panose="020B0604030504040204" pitchFamily="34" charset="0"/>
                <a:ea typeface="Verdana" panose="020B0604030504040204" pitchFamily="34" charset="0"/>
                <a:cs typeface="Arial MT"/>
              </a:rPr>
              <a:t>analyze </a:t>
            </a:r>
            <a:r>
              <a:rPr sz="1000" dirty="0">
                <a:latin typeface="Verdana" panose="020B0604030504040204" pitchFamily="34" charset="0"/>
                <a:ea typeface="Verdana" panose="020B0604030504040204" pitchFamily="34" charset="0"/>
                <a:cs typeface="Arial MT"/>
              </a:rPr>
              <a:t>the </a:t>
            </a:r>
            <a:r>
              <a:rPr sz="1000" spc="-10" dirty="0">
                <a:latin typeface="Verdana" panose="020B0604030504040204" pitchFamily="34" charset="0"/>
                <a:ea typeface="Verdana" panose="020B0604030504040204" pitchFamily="34" charset="0"/>
                <a:cs typeface="Arial MT"/>
              </a:rPr>
              <a:t>survey </a:t>
            </a:r>
            <a:r>
              <a:rPr sz="1000" spc="-5" dirty="0">
                <a:latin typeface="Verdana" panose="020B0604030504040204" pitchFamily="34" charset="0"/>
                <a:ea typeface="Verdana" panose="020B0604030504040204" pitchFamily="34" charset="0"/>
                <a:cs typeface="Arial MT"/>
              </a:rPr>
              <a:t>results </a:t>
            </a:r>
            <a:r>
              <a:rPr sz="1000" spc="15" dirty="0">
                <a:latin typeface="Verdana" panose="020B0604030504040204" pitchFamily="34" charset="0"/>
                <a:ea typeface="Verdana" panose="020B0604030504040204" pitchFamily="34" charset="0"/>
                <a:cs typeface="Arial MT"/>
              </a:rPr>
              <a:t>in </a:t>
            </a:r>
            <a:r>
              <a:rPr sz="1000" spc="20" dirty="0">
                <a:latin typeface="Verdana" panose="020B0604030504040204" pitchFamily="34" charset="0"/>
                <a:ea typeface="Verdana" panose="020B0604030504040204" pitchFamily="34" charset="0"/>
                <a:cs typeface="Arial MT"/>
              </a:rPr>
              <a:t> </a:t>
            </a:r>
            <a:r>
              <a:rPr sz="1000" spc="-10" dirty="0">
                <a:latin typeface="Verdana" panose="020B0604030504040204" pitchFamily="34" charset="0"/>
                <a:ea typeface="Verdana" panose="020B0604030504040204" pitchFamily="34" charset="0"/>
                <a:cs typeface="Arial MT"/>
              </a:rPr>
              <a:t>SPSS/Tableau Software. </a:t>
            </a:r>
            <a:r>
              <a:rPr sz="1000" spc="-15" dirty="0">
                <a:latin typeface="Verdana" panose="020B0604030504040204" pitchFamily="34" charset="0"/>
                <a:ea typeface="Verdana" panose="020B0604030504040204" pitchFamily="34" charset="0"/>
                <a:cs typeface="Arial MT"/>
              </a:rPr>
              <a:t>Data </a:t>
            </a:r>
            <a:r>
              <a:rPr sz="1000" spc="-10" dirty="0">
                <a:latin typeface="Verdana" panose="020B0604030504040204" pitchFamily="34" charset="0"/>
                <a:ea typeface="Verdana" panose="020B0604030504040204" pitchFamily="34" charset="0"/>
                <a:cs typeface="Arial MT"/>
              </a:rPr>
              <a:t>triangulation techniques </a:t>
            </a:r>
            <a:r>
              <a:rPr lang="en-US" sz="1000" dirty="0">
                <a:latin typeface="Verdana" panose="020B0604030504040204" pitchFamily="34" charset="0"/>
                <a:ea typeface="Verdana" panose="020B0604030504040204" pitchFamily="34" charset="0"/>
                <a:cs typeface="Arial MT"/>
              </a:rPr>
              <a:t>has been </a:t>
            </a:r>
            <a:r>
              <a:rPr sz="1000" spc="-5" dirty="0">
                <a:latin typeface="Verdana" panose="020B0604030504040204" pitchFamily="34" charset="0"/>
                <a:ea typeface="Verdana" panose="020B0604030504040204" pitchFamily="34" charset="0"/>
                <a:cs typeface="Arial MT"/>
              </a:rPr>
              <a:t>applied </a:t>
            </a:r>
            <a:r>
              <a:rPr sz="1000" spc="-10" dirty="0">
                <a:latin typeface="Verdana" panose="020B0604030504040204" pitchFamily="34" charset="0"/>
                <a:ea typeface="Verdana" panose="020B0604030504040204" pitchFamily="34" charset="0"/>
                <a:cs typeface="Arial MT"/>
              </a:rPr>
              <a:t>to </a:t>
            </a:r>
            <a:r>
              <a:rPr sz="1000" spc="-5" dirty="0">
                <a:latin typeface="Verdana" panose="020B0604030504040204" pitchFamily="34" charset="0"/>
                <a:ea typeface="Verdana" panose="020B0604030504040204" pitchFamily="34" charset="0"/>
                <a:cs typeface="Arial MT"/>
              </a:rPr>
              <a:t>fill </a:t>
            </a:r>
            <a:r>
              <a:rPr sz="1000" dirty="0">
                <a:latin typeface="Verdana" panose="020B0604030504040204" pitchFamily="34" charset="0"/>
                <a:ea typeface="Verdana" panose="020B0604030504040204" pitchFamily="34" charset="0"/>
                <a:cs typeface="Arial MT"/>
              </a:rPr>
              <a:t>the </a:t>
            </a:r>
            <a:r>
              <a:rPr sz="1000" spc="-5" dirty="0">
                <a:latin typeface="Verdana" panose="020B0604030504040204" pitchFamily="34" charset="0"/>
                <a:ea typeface="Verdana" panose="020B0604030504040204" pitchFamily="34" charset="0"/>
                <a:cs typeface="Arial MT"/>
              </a:rPr>
              <a:t>gaps </a:t>
            </a:r>
            <a:r>
              <a:rPr sz="1000" spc="-15" dirty="0">
                <a:latin typeface="Verdana" panose="020B0604030504040204" pitchFamily="34" charset="0"/>
                <a:ea typeface="Verdana" panose="020B0604030504040204" pitchFamily="34" charset="0"/>
                <a:cs typeface="Arial MT"/>
              </a:rPr>
              <a:t>and </a:t>
            </a:r>
            <a:r>
              <a:rPr sz="1000" spc="5" dirty="0">
                <a:latin typeface="Verdana" panose="020B0604030504040204" pitchFamily="34" charset="0"/>
                <a:ea typeface="Verdana" panose="020B0604030504040204" pitchFamily="34" charset="0"/>
                <a:cs typeface="Arial MT"/>
              </a:rPr>
              <a:t>to </a:t>
            </a:r>
            <a:r>
              <a:rPr sz="1000" spc="-15" dirty="0">
                <a:latin typeface="Verdana" panose="020B0604030504040204" pitchFamily="34" charset="0"/>
                <a:ea typeface="Verdana" panose="020B0604030504040204" pitchFamily="34" charset="0"/>
                <a:cs typeface="Arial MT"/>
              </a:rPr>
              <a:t>present </a:t>
            </a:r>
            <a:r>
              <a:rPr sz="1000" dirty="0">
                <a:latin typeface="Verdana" panose="020B0604030504040204" pitchFamily="34" charset="0"/>
                <a:ea typeface="Verdana" panose="020B0604030504040204" pitchFamily="34" charset="0"/>
                <a:cs typeface="Arial MT"/>
              </a:rPr>
              <a:t>a more </a:t>
            </a:r>
            <a:r>
              <a:rPr sz="1000" spc="-15" dirty="0">
                <a:latin typeface="Verdana" panose="020B0604030504040204" pitchFamily="34" charset="0"/>
                <a:ea typeface="Verdana" panose="020B0604030504040204" pitchFamily="34" charset="0"/>
                <a:cs typeface="Arial MT"/>
              </a:rPr>
              <a:t>meaningful </a:t>
            </a:r>
            <a:r>
              <a:rPr sz="1000" spc="-5" dirty="0">
                <a:latin typeface="Verdana" panose="020B0604030504040204" pitchFamily="34" charset="0"/>
                <a:ea typeface="Verdana" panose="020B0604030504040204" pitchFamily="34" charset="0"/>
                <a:cs typeface="Arial MT"/>
              </a:rPr>
              <a:t>picture </a:t>
            </a:r>
            <a:r>
              <a:rPr sz="1000" spc="-15" dirty="0">
                <a:latin typeface="Verdana" panose="020B0604030504040204" pitchFamily="34" charset="0"/>
                <a:ea typeface="Verdana" panose="020B0604030504040204" pitchFamily="34" charset="0"/>
                <a:cs typeface="Arial MT"/>
              </a:rPr>
              <a:t>of </a:t>
            </a:r>
            <a:r>
              <a:rPr sz="1000" spc="-10" dirty="0">
                <a:latin typeface="Verdana" panose="020B0604030504040204" pitchFamily="34" charset="0"/>
                <a:ea typeface="Verdana" panose="020B0604030504040204" pitchFamily="34" charset="0"/>
                <a:cs typeface="Arial MT"/>
              </a:rPr>
              <a:t>the market. </a:t>
            </a:r>
            <a:r>
              <a:rPr sz="1000" spc="5" dirty="0">
                <a:latin typeface="Verdana" panose="020B0604030504040204" pitchFamily="34" charset="0"/>
                <a:ea typeface="Verdana" panose="020B0604030504040204" pitchFamily="34" charset="0"/>
                <a:cs typeface="Arial MT"/>
              </a:rPr>
              <a:t>To </a:t>
            </a:r>
            <a:r>
              <a:rPr sz="1000" spc="-10" dirty="0">
                <a:latin typeface="Verdana" panose="020B0604030504040204" pitchFamily="34" charset="0"/>
                <a:ea typeface="Verdana" panose="020B0604030504040204" pitchFamily="34" charset="0"/>
                <a:cs typeface="Arial MT"/>
              </a:rPr>
              <a:t>forecast </a:t>
            </a:r>
            <a:r>
              <a:rPr sz="1000" spc="-5" dirty="0">
                <a:latin typeface="Verdana" panose="020B0604030504040204" pitchFamily="34" charset="0"/>
                <a:ea typeface="Verdana" panose="020B0604030504040204" pitchFamily="34" charset="0"/>
                <a:cs typeface="Arial MT"/>
              </a:rPr>
              <a:t> </a:t>
            </a:r>
            <a:r>
              <a:rPr sz="1000" dirty="0">
                <a:latin typeface="Verdana" panose="020B0604030504040204" pitchFamily="34" charset="0"/>
                <a:ea typeface="Verdana" panose="020B0604030504040204" pitchFamily="34" charset="0"/>
                <a:cs typeface="Arial MT"/>
              </a:rPr>
              <a:t>market,</a:t>
            </a:r>
            <a:r>
              <a:rPr sz="1000" spc="-100" dirty="0">
                <a:latin typeface="Verdana" panose="020B0604030504040204" pitchFamily="34" charset="0"/>
                <a:ea typeface="Verdana" panose="020B0604030504040204" pitchFamily="34" charset="0"/>
                <a:cs typeface="Arial MT"/>
              </a:rPr>
              <a:t> </a:t>
            </a:r>
            <a:r>
              <a:rPr lang="en-IN" sz="1000" spc="-5" dirty="0">
                <a:latin typeface="Verdana" panose="020B0604030504040204" pitchFamily="34" charset="0"/>
                <a:ea typeface="Verdana" panose="020B0604030504040204" pitchFamily="34" charset="0"/>
                <a:cs typeface="Arial MT"/>
              </a:rPr>
              <a:t>ChemAnalyst</a:t>
            </a:r>
            <a:r>
              <a:rPr sz="1000" spc="-75" dirty="0">
                <a:latin typeface="Verdana" panose="020B0604030504040204" pitchFamily="34" charset="0"/>
                <a:ea typeface="Verdana" panose="020B0604030504040204" pitchFamily="34" charset="0"/>
                <a:cs typeface="Arial MT"/>
              </a:rPr>
              <a:t> </a:t>
            </a:r>
            <a:r>
              <a:rPr lang="en-US" sz="1000" dirty="0">
                <a:latin typeface="Verdana" panose="020B0604030504040204" pitchFamily="34" charset="0"/>
                <a:ea typeface="Verdana" panose="020B0604030504040204" pitchFamily="34" charset="0"/>
                <a:cs typeface="Arial MT"/>
              </a:rPr>
              <a:t>has utilized </a:t>
            </a:r>
            <a:r>
              <a:rPr sz="1000" dirty="0">
                <a:latin typeface="Verdana" panose="020B0604030504040204" pitchFamily="34" charset="0"/>
                <a:ea typeface="Verdana" panose="020B0604030504040204" pitchFamily="34" charset="0"/>
                <a:cs typeface="Arial MT"/>
              </a:rPr>
              <a:t>various</a:t>
            </a:r>
            <a:r>
              <a:rPr sz="1000" spc="-85" dirty="0">
                <a:latin typeface="Verdana" panose="020B0604030504040204" pitchFamily="34" charset="0"/>
                <a:ea typeface="Verdana" panose="020B0604030504040204" pitchFamily="34" charset="0"/>
                <a:cs typeface="Arial MT"/>
              </a:rPr>
              <a:t> </a:t>
            </a:r>
            <a:r>
              <a:rPr sz="1000" dirty="0">
                <a:latin typeface="Verdana" panose="020B0604030504040204" pitchFamily="34" charset="0"/>
                <a:ea typeface="Verdana" panose="020B0604030504040204" pitchFamily="34" charset="0"/>
                <a:cs typeface="Arial MT"/>
              </a:rPr>
              <a:t>forecast</a:t>
            </a:r>
            <a:r>
              <a:rPr sz="1000" spc="-80"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techniques</a:t>
            </a:r>
            <a:r>
              <a:rPr sz="1000" spc="-85"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such</a:t>
            </a:r>
            <a:r>
              <a:rPr sz="1000" spc="-25" dirty="0">
                <a:latin typeface="Verdana" panose="020B0604030504040204" pitchFamily="34" charset="0"/>
                <a:ea typeface="Verdana" panose="020B0604030504040204" pitchFamily="34" charset="0"/>
                <a:cs typeface="Arial MT"/>
              </a:rPr>
              <a:t> </a:t>
            </a:r>
            <a:r>
              <a:rPr sz="1000" spc="-10" dirty="0">
                <a:latin typeface="Verdana" panose="020B0604030504040204" pitchFamily="34" charset="0"/>
                <a:ea typeface="Verdana" panose="020B0604030504040204" pitchFamily="34" charset="0"/>
                <a:cs typeface="Arial MT"/>
              </a:rPr>
              <a:t>as:</a:t>
            </a:r>
            <a:endParaRPr sz="1000" dirty="0">
              <a:latin typeface="Verdana" panose="020B0604030504040204" pitchFamily="34" charset="0"/>
              <a:ea typeface="Verdana" panose="020B0604030504040204" pitchFamily="34" charset="0"/>
              <a:cs typeface="Arial MT"/>
            </a:endParaRPr>
          </a:p>
          <a:p>
            <a:pPr>
              <a:lnSpc>
                <a:spcPct val="100000"/>
              </a:lnSpc>
              <a:spcBef>
                <a:spcPts val="45"/>
              </a:spcBef>
            </a:pPr>
            <a:endParaRPr sz="1000" dirty="0">
              <a:latin typeface="Verdana" panose="020B0604030504040204" pitchFamily="34" charset="0"/>
              <a:ea typeface="Verdana" panose="020B0604030504040204" pitchFamily="34" charset="0"/>
              <a:cs typeface="Arial MT"/>
            </a:endParaRPr>
          </a:p>
          <a:p>
            <a:pPr marL="356870" indent="-344805">
              <a:lnSpc>
                <a:spcPct val="100000"/>
              </a:lnSpc>
              <a:buFont typeface="Wingdings"/>
              <a:buChar char=""/>
              <a:tabLst>
                <a:tab pos="356870" algn="l"/>
                <a:tab pos="357505" algn="l"/>
              </a:tabLst>
            </a:pPr>
            <a:r>
              <a:rPr sz="1000" spc="5" dirty="0">
                <a:latin typeface="Verdana" panose="020B0604030504040204" pitchFamily="34" charset="0"/>
                <a:ea typeface="Verdana" panose="020B0604030504040204" pitchFamily="34" charset="0"/>
                <a:cs typeface="Arial MT"/>
              </a:rPr>
              <a:t>M</a:t>
            </a:r>
            <a:r>
              <a:rPr sz="1000" spc="-10" dirty="0">
                <a:latin typeface="Verdana" panose="020B0604030504040204" pitchFamily="34" charset="0"/>
                <a:ea typeface="Verdana" panose="020B0604030504040204" pitchFamily="34" charset="0"/>
                <a:cs typeface="Arial MT"/>
              </a:rPr>
              <a:t>o</a:t>
            </a:r>
            <a:r>
              <a:rPr sz="1000" spc="45" dirty="0">
                <a:latin typeface="Verdana" panose="020B0604030504040204" pitchFamily="34" charset="0"/>
                <a:ea typeface="Verdana" panose="020B0604030504040204" pitchFamily="34" charset="0"/>
                <a:cs typeface="Arial MT"/>
              </a:rPr>
              <a:t>v</a:t>
            </a:r>
            <a:r>
              <a:rPr sz="1000" spc="-10" dirty="0">
                <a:latin typeface="Verdana" panose="020B0604030504040204" pitchFamily="34" charset="0"/>
                <a:ea typeface="Verdana" panose="020B0604030504040204" pitchFamily="34" charset="0"/>
                <a:cs typeface="Arial MT"/>
              </a:rPr>
              <a:t>in</a:t>
            </a:r>
            <a:r>
              <a:rPr sz="1000" dirty="0">
                <a:latin typeface="Verdana" panose="020B0604030504040204" pitchFamily="34" charset="0"/>
                <a:ea typeface="Verdana" panose="020B0604030504040204" pitchFamily="34" charset="0"/>
                <a:cs typeface="Arial MT"/>
              </a:rPr>
              <a:t>g</a:t>
            </a:r>
            <a:r>
              <a:rPr sz="1000" spc="-95"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A</a:t>
            </a:r>
            <a:r>
              <a:rPr sz="1000" spc="45" dirty="0">
                <a:latin typeface="Verdana" panose="020B0604030504040204" pitchFamily="34" charset="0"/>
                <a:ea typeface="Verdana" panose="020B0604030504040204" pitchFamily="34" charset="0"/>
                <a:cs typeface="Arial MT"/>
              </a:rPr>
              <a:t>v</a:t>
            </a:r>
            <a:r>
              <a:rPr sz="1000" spc="-10" dirty="0">
                <a:latin typeface="Verdana" panose="020B0604030504040204" pitchFamily="34" charset="0"/>
                <a:ea typeface="Verdana" panose="020B0604030504040204" pitchFamily="34" charset="0"/>
                <a:cs typeface="Arial MT"/>
              </a:rPr>
              <a:t>e</a:t>
            </a:r>
            <a:r>
              <a:rPr sz="1000" spc="-25" dirty="0">
                <a:latin typeface="Verdana" panose="020B0604030504040204" pitchFamily="34" charset="0"/>
                <a:ea typeface="Verdana" panose="020B0604030504040204" pitchFamily="34" charset="0"/>
                <a:cs typeface="Arial MT"/>
              </a:rPr>
              <a:t>r</a:t>
            </a:r>
            <a:r>
              <a:rPr sz="1000" spc="-10" dirty="0">
                <a:latin typeface="Verdana" panose="020B0604030504040204" pitchFamily="34" charset="0"/>
                <a:ea typeface="Verdana" panose="020B0604030504040204" pitchFamily="34" charset="0"/>
                <a:cs typeface="Arial MT"/>
              </a:rPr>
              <a:t>ag</a:t>
            </a:r>
            <a:r>
              <a:rPr sz="1000" dirty="0">
                <a:latin typeface="Verdana" panose="020B0604030504040204" pitchFamily="34" charset="0"/>
                <a:ea typeface="Verdana" panose="020B0604030504040204" pitchFamily="34" charset="0"/>
                <a:cs typeface="Arial MT"/>
              </a:rPr>
              <a:t>e</a:t>
            </a:r>
          </a:p>
          <a:p>
            <a:pPr>
              <a:lnSpc>
                <a:spcPct val="100000"/>
              </a:lnSpc>
              <a:spcBef>
                <a:spcPts val="10"/>
              </a:spcBef>
              <a:buFont typeface="Wingdings"/>
              <a:buChar char=""/>
            </a:pPr>
            <a:endParaRPr sz="1000" dirty="0">
              <a:latin typeface="Verdana" panose="020B0604030504040204" pitchFamily="34" charset="0"/>
              <a:ea typeface="Verdana" panose="020B0604030504040204" pitchFamily="34" charset="0"/>
              <a:cs typeface="Arial MT"/>
            </a:endParaRPr>
          </a:p>
          <a:p>
            <a:pPr marL="356870" indent="-344805">
              <a:lnSpc>
                <a:spcPct val="100000"/>
              </a:lnSpc>
              <a:spcBef>
                <a:spcPts val="5"/>
              </a:spcBef>
              <a:buFont typeface="Wingdings"/>
              <a:buChar char=""/>
              <a:tabLst>
                <a:tab pos="356870" algn="l"/>
                <a:tab pos="357505" algn="l"/>
              </a:tabLst>
            </a:pPr>
            <a:r>
              <a:rPr sz="1000" spc="10" dirty="0">
                <a:latin typeface="Verdana" panose="020B0604030504040204" pitchFamily="34" charset="0"/>
                <a:ea typeface="Verdana" panose="020B0604030504040204" pitchFamily="34" charset="0"/>
                <a:cs typeface="Arial MT"/>
              </a:rPr>
              <a:t>T</a:t>
            </a:r>
            <a:r>
              <a:rPr sz="1000" spc="15" dirty="0">
                <a:latin typeface="Verdana" panose="020B0604030504040204" pitchFamily="34" charset="0"/>
                <a:ea typeface="Verdana" panose="020B0604030504040204" pitchFamily="34" charset="0"/>
                <a:cs typeface="Arial MT"/>
              </a:rPr>
              <a:t>i</a:t>
            </a:r>
            <a:r>
              <a:rPr sz="1000" spc="25" dirty="0">
                <a:latin typeface="Verdana" panose="020B0604030504040204" pitchFamily="34" charset="0"/>
                <a:ea typeface="Verdana" panose="020B0604030504040204" pitchFamily="34" charset="0"/>
                <a:cs typeface="Arial MT"/>
              </a:rPr>
              <a:t>m</a:t>
            </a:r>
            <a:r>
              <a:rPr sz="1000" dirty="0">
                <a:latin typeface="Verdana" panose="020B0604030504040204" pitchFamily="34" charset="0"/>
                <a:ea typeface="Verdana" panose="020B0604030504040204" pitchFamily="34" charset="0"/>
                <a:cs typeface="Arial MT"/>
              </a:rPr>
              <a:t>e</a:t>
            </a:r>
            <a:r>
              <a:rPr sz="1000" spc="-95"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S</a:t>
            </a:r>
            <a:r>
              <a:rPr sz="1000" spc="-10" dirty="0">
                <a:latin typeface="Verdana" panose="020B0604030504040204" pitchFamily="34" charset="0"/>
                <a:ea typeface="Verdana" panose="020B0604030504040204" pitchFamily="34" charset="0"/>
                <a:cs typeface="Arial MT"/>
              </a:rPr>
              <a:t>e</a:t>
            </a:r>
            <a:r>
              <a:rPr sz="1000" dirty="0">
                <a:latin typeface="Verdana" panose="020B0604030504040204" pitchFamily="34" charset="0"/>
                <a:ea typeface="Verdana" panose="020B0604030504040204" pitchFamily="34" charset="0"/>
                <a:cs typeface="Arial MT"/>
              </a:rPr>
              <a:t>r</a:t>
            </a:r>
            <a:r>
              <a:rPr sz="1000" spc="15" dirty="0">
                <a:latin typeface="Verdana" panose="020B0604030504040204" pitchFamily="34" charset="0"/>
                <a:ea typeface="Verdana" panose="020B0604030504040204" pitchFamily="34" charset="0"/>
                <a:cs typeface="Arial MT"/>
              </a:rPr>
              <a:t>i</a:t>
            </a:r>
            <a:r>
              <a:rPr sz="1000" spc="-10" dirty="0">
                <a:latin typeface="Verdana" panose="020B0604030504040204" pitchFamily="34" charset="0"/>
                <a:ea typeface="Verdana" panose="020B0604030504040204" pitchFamily="34" charset="0"/>
                <a:cs typeface="Arial MT"/>
              </a:rPr>
              <a:t>e</a:t>
            </a:r>
            <a:r>
              <a:rPr sz="1000" dirty="0">
                <a:latin typeface="Verdana" panose="020B0604030504040204" pitchFamily="34" charset="0"/>
                <a:ea typeface="Verdana" panose="020B0604030504040204" pitchFamily="34" charset="0"/>
                <a:cs typeface="Arial MT"/>
              </a:rPr>
              <a:t>s</a:t>
            </a:r>
            <a:r>
              <a:rPr sz="1000" spc="-65"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A</a:t>
            </a:r>
            <a:r>
              <a:rPr sz="1000" spc="-5" dirty="0">
                <a:latin typeface="Verdana" panose="020B0604030504040204" pitchFamily="34" charset="0"/>
                <a:ea typeface="Verdana" panose="020B0604030504040204" pitchFamily="34" charset="0"/>
                <a:cs typeface="Arial MT"/>
              </a:rPr>
              <a:t>n</a:t>
            </a:r>
            <a:r>
              <a:rPr sz="1000" spc="-10" dirty="0">
                <a:latin typeface="Verdana" panose="020B0604030504040204" pitchFamily="34" charset="0"/>
                <a:ea typeface="Verdana" panose="020B0604030504040204" pitchFamily="34" charset="0"/>
                <a:cs typeface="Arial MT"/>
              </a:rPr>
              <a:t>a</a:t>
            </a:r>
            <a:r>
              <a:rPr sz="1000" spc="15" dirty="0">
                <a:latin typeface="Verdana" panose="020B0604030504040204" pitchFamily="34" charset="0"/>
                <a:ea typeface="Verdana" panose="020B0604030504040204" pitchFamily="34" charset="0"/>
                <a:cs typeface="Arial MT"/>
              </a:rPr>
              <a:t>l</a:t>
            </a:r>
            <a:r>
              <a:rPr sz="1000" dirty="0">
                <a:latin typeface="Verdana" panose="020B0604030504040204" pitchFamily="34" charset="0"/>
                <a:ea typeface="Verdana" panose="020B0604030504040204" pitchFamily="34" charset="0"/>
                <a:cs typeface="Arial MT"/>
              </a:rPr>
              <a:t>y</a:t>
            </a:r>
            <a:r>
              <a:rPr sz="1000" spc="-20" dirty="0">
                <a:latin typeface="Verdana" panose="020B0604030504040204" pitchFamily="34" charset="0"/>
                <a:ea typeface="Verdana" panose="020B0604030504040204" pitchFamily="34" charset="0"/>
                <a:cs typeface="Arial MT"/>
              </a:rPr>
              <a:t>s</a:t>
            </a:r>
            <a:r>
              <a:rPr sz="1000" spc="15" dirty="0">
                <a:latin typeface="Verdana" panose="020B0604030504040204" pitchFamily="34" charset="0"/>
                <a:ea typeface="Verdana" panose="020B0604030504040204" pitchFamily="34" charset="0"/>
                <a:cs typeface="Arial MT"/>
              </a:rPr>
              <a:t>i</a:t>
            </a:r>
            <a:r>
              <a:rPr sz="1000" dirty="0">
                <a:latin typeface="Verdana" panose="020B0604030504040204" pitchFamily="34" charset="0"/>
                <a:ea typeface="Verdana" panose="020B0604030504040204" pitchFamily="34" charset="0"/>
                <a:cs typeface="Arial MT"/>
              </a:rPr>
              <a:t>s</a:t>
            </a:r>
          </a:p>
          <a:p>
            <a:pPr>
              <a:lnSpc>
                <a:spcPct val="100000"/>
              </a:lnSpc>
              <a:spcBef>
                <a:spcPts val="10"/>
              </a:spcBef>
              <a:buFont typeface="Wingdings"/>
              <a:buChar char=""/>
            </a:pPr>
            <a:endParaRPr sz="1000" dirty="0">
              <a:latin typeface="Verdana" panose="020B0604030504040204" pitchFamily="34" charset="0"/>
              <a:ea typeface="Verdana" panose="020B0604030504040204" pitchFamily="34" charset="0"/>
              <a:cs typeface="Arial MT"/>
            </a:endParaRPr>
          </a:p>
          <a:p>
            <a:pPr marL="356870" indent="-344805">
              <a:lnSpc>
                <a:spcPct val="100000"/>
              </a:lnSpc>
              <a:buFont typeface="Wingdings"/>
              <a:buChar char=""/>
              <a:tabLst>
                <a:tab pos="356870" algn="l"/>
                <a:tab pos="357505" algn="l"/>
              </a:tabLst>
            </a:pPr>
            <a:r>
              <a:rPr sz="1000" spc="-5" dirty="0">
                <a:latin typeface="Verdana" panose="020B0604030504040204" pitchFamily="34" charset="0"/>
                <a:ea typeface="Verdana" panose="020B0604030504040204" pitchFamily="34" charset="0"/>
                <a:cs typeface="Arial MT"/>
              </a:rPr>
              <a:t>Regression</a:t>
            </a:r>
            <a:r>
              <a:rPr sz="1000" spc="-50" dirty="0">
                <a:latin typeface="Verdana" panose="020B0604030504040204" pitchFamily="34" charset="0"/>
                <a:ea typeface="Verdana" panose="020B0604030504040204" pitchFamily="34" charset="0"/>
                <a:cs typeface="Arial MT"/>
              </a:rPr>
              <a:t> </a:t>
            </a:r>
            <a:r>
              <a:rPr sz="1000" dirty="0">
                <a:latin typeface="Verdana" panose="020B0604030504040204" pitchFamily="34" charset="0"/>
                <a:ea typeface="Verdana" panose="020B0604030504040204" pitchFamily="34" charset="0"/>
                <a:cs typeface="Arial MT"/>
              </a:rPr>
              <a:t>Analysis</a:t>
            </a:r>
            <a:r>
              <a:rPr sz="1000" spc="-80"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(Dependent</a:t>
            </a:r>
            <a:r>
              <a:rPr sz="1000" spc="-55" dirty="0">
                <a:latin typeface="Verdana" panose="020B0604030504040204" pitchFamily="34" charset="0"/>
                <a:ea typeface="Verdana" panose="020B0604030504040204" pitchFamily="34" charset="0"/>
                <a:cs typeface="Arial MT"/>
              </a:rPr>
              <a:t> </a:t>
            </a:r>
            <a:r>
              <a:rPr sz="1000" dirty="0">
                <a:latin typeface="Verdana" panose="020B0604030504040204" pitchFamily="34" charset="0"/>
                <a:ea typeface="Verdana" panose="020B0604030504040204" pitchFamily="34" charset="0"/>
                <a:cs typeface="Arial MT"/>
              </a:rPr>
              <a:t>Variable</a:t>
            </a:r>
            <a:r>
              <a:rPr sz="1000" spc="-90" dirty="0">
                <a:latin typeface="Verdana" panose="020B0604030504040204" pitchFamily="34" charset="0"/>
                <a:ea typeface="Verdana" panose="020B0604030504040204" pitchFamily="34" charset="0"/>
                <a:cs typeface="Arial MT"/>
              </a:rPr>
              <a:t> </a:t>
            </a:r>
            <a:r>
              <a:rPr sz="1000" dirty="0">
                <a:latin typeface="Verdana" panose="020B0604030504040204" pitchFamily="34" charset="0"/>
                <a:ea typeface="Verdana" panose="020B0604030504040204" pitchFamily="34" charset="0"/>
                <a:cs typeface="Arial MT"/>
              </a:rPr>
              <a:t>= Intercept</a:t>
            </a:r>
            <a:r>
              <a:rPr sz="1000" spc="-110" dirty="0">
                <a:latin typeface="Verdana" panose="020B0604030504040204" pitchFamily="34" charset="0"/>
                <a:ea typeface="Verdana" panose="020B0604030504040204" pitchFamily="34" charset="0"/>
                <a:cs typeface="Arial MT"/>
              </a:rPr>
              <a:t> </a:t>
            </a:r>
            <a:r>
              <a:rPr sz="1000" dirty="0">
                <a:latin typeface="Verdana" panose="020B0604030504040204" pitchFamily="34" charset="0"/>
                <a:ea typeface="Verdana" panose="020B0604030504040204" pitchFamily="34" charset="0"/>
                <a:cs typeface="Arial MT"/>
              </a:rPr>
              <a:t>+ Slope</a:t>
            </a:r>
            <a:r>
              <a:rPr sz="1000" spc="-70"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X</a:t>
            </a:r>
            <a:r>
              <a:rPr sz="1000" spc="-35"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Independent</a:t>
            </a:r>
            <a:r>
              <a:rPr sz="1000" spc="-100"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Explanatory</a:t>
            </a:r>
            <a:r>
              <a:rPr sz="1000" spc="-80" dirty="0">
                <a:latin typeface="Verdana" panose="020B0604030504040204" pitchFamily="34" charset="0"/>
                <a:ea typeface="Verdana" panose="020B0604030504040204" pitchFamily="34" charset="0"/>
                <a:cs typeface="Arial MT"/>
              </a:rPr>
              <a:t> </a:t>
            </a:r>
            <a:r>
              <a:rPr sz="1000" dirty="0">
                <a:latin typeface="Verdana" panose="020B0604030504040204" pitchFamily="34" charset="0"/>
                <a:ea typeface="Verdana" panose="020B0604030504040204" pitchFamily="34" charset="0"/>
                <a:cs typeface="Arial MT"/>
              </a:rPr>
              <a:t>Variable</a:t>
            </a:r>
            <a:r>
              <a:rPr sz="1000" spc="-90" dirty="0">
                <a:latin typeface="Verdana" panose="020B0604030504040204" pitchFamily="34" charset="0"/>
                <a:ea typeface="Verdana" panose="020B0604030504040204" pitchFamily="34" charset="0"/>
                <a:cs typeface="Arial MT"/>
              </a:rPr>
              <a:t> </a:t>
            </a:r>
            <a:r>
              <a:rPr sz="1000" dirty="0">
                <a:latin typeface="Verdana" panose="020B0604030504040204" pitchFamily="34" charset="0"/>
                <a:ea typeface="Verdana" panose="020B0604030504040204" pitchFamily="34" charset="0"/>
                <a:cs typeface="Arial MT"/>
              </a:rPr>
              <a:t>+</a:t>
            </a:r>
            <a:r>
              <a:rPr sz="1000" spc="-25"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Residual</a:t>
            </a:r>
            <a:r>
              <a:rPr sz="1000" spc="-40" dirty="0">
                <a:latin typeface="Verdana" panose="020B0604030504040204" pitchFamily="34" charset="0"/>
                <a:ea typeface="Verdana" panose="020B0604030504040204" pitchFamily="34" charset="0"/>
                <a:cs typeface="Arial MT"/>
              </a:rPr>
              <a:t> </a:t>
            </a:r>
            <a:r>
              <a:rPr sz="1000" dirty="0">
                <a:latin typeface="Verdana" panose="020B0604030504040204" pitchFamily="34" charset="0"/>
                <a:ea typeface="Verdana" panose="020B0604030504040204" pitchFamily="34" charset="0"/>
                <a:cs typeface="Arial MT"/>
              </a:rPr>
              <a:t>(Error))</a:t>
            </a:r>
          </a:p>
          <a:p>
            <a:pPr>
              <a:lnSpc>
                <a:spcPct val="100000"/>
              </a:lnSpc>
              <a:spcBef>
                <a:spcPts val="10"/>
              </a:spcBef>
              <a:buFont typeface="Wingdings"/>
              <a:buChar char=""/>
            </a:pPr>
            <a:endParaRPr sz="1000" dirty="0">
              <a:latin typeface="Verdana" panose="020B0604030504040204" pitchFamily="34" charset="0"/>
              <a:ea typeface="Verdana" panose="020B0604030504040204" pitchFamily="34" charset="0"/>
              <a:cs typeface="Arial MT"/>
            </a:endParaRPr>
          </a:p>
          <a:p>
            <a:pPr marL="356870" indent="-344805">
              <a:lnSpc>
                <a:spcPct val="100000"/>
              </a:lnSpc>
              <a:buFont typeface="Wingdings"/>
              <a:buChar char=""/>
              <a:tabLst>
                <a:tab pos="356870" algn="l"/>
                <a:tab pos="357505" algn="l"/>
              </a:tabLst>
            </a:pPr>
            <a:r>
              <a:rPr sz="1000" spc="5" dirty="0">
                <a:latin typeface="Verdana" panose="020B0604030504040204" pitchFamily="34" charset="0"/>
                <a:ea typeface="Verdana" panose="020B0604030504040204" pitchFamily="34" charset="0"/>
                <a:cs typeface="Arial MT"/>
              </a:rPr>
              <a:t>E</a:t>
            </a:r>
            <a:r>
              <a:rPr sz="1000" dirty="0">
                <a:latin typeface="Verdana" panose="020B0604030504040204" pitchFamily="34" charset="0"/>
                <a:ea typeface="Verdana" panose="020B0604030504040204" pitchFamily="34" charset="0"/>
                <a:cs typeface="Arial MT"/>
              </a:rPr>
              <a:t>c</a:t>
            </a:r>
            <a:r>
              <a:rPr sz="1000" spc="-10" dirty="0">
                <a:latin typeface="Verdana" panose="020B0604030504040204" pitchFamily="34" charset="0"/>
                <a:ea typeface="Verdana" panose="020B0604030504040204" pitchFamily="34" charset="0"/>
                <a:cs typeface="Arial MT"/>
              </a:rPr>
              <a:t>ono</a:t>
            </a:r>
            <a:r>
              <a:rPr sz="1000" spc="25" dirty="0">
                <a:latin typeface="Verdana" panose="020B0604030504040204" pitchFamily="34" charset="0"/>
                <a:ea typeface="Verdana" panose="020B0604030504040204" pitchFamily="34" charset="0"/>
                <a:cs typeface="Arial MT"/>
              </a:rPr>
              <a:t>m</a:t>
            </a:r>
            <a:r>
              <a:rPr sz="1000" spc="-10" dirty="0">
                <a:latin typeface="Verdana" panose="020B0604030504040204" pitchFamily="34" charset="0"/>
                <a:ea typeface="Verdana" panose="020B0604030504040204" pitchFamily="34" charset="0"/>
                <a:cs typeface="Arial MT"/>
              </a:rPr>
              <a:t>e</a:t>
            </a:r>
            <a:r>
              <a:rPr sz="1000" spc="-20" dirty="0">
                <a:latin typeface="Verdana" panose="020B0604030504040204" pitchFamily="34" charset="0"/>
                <a:ea typeface="Verdana" panose="020B0604030504040204" pitchFamily="34" charset="0"/>
                <a:cs typeface="Arial MT"/>
              </a:rPr>
              <a:t>t</a:t>
            </a:r>
            <a:r>
              <a:rPr sz="1000" dirty="0">
                <a:latin typeface="Verdana" panose="020B0604030504040204" pitchFamily="34" charset="0"/>
                <a:ea typeface="Verdana" panose="020B0604030504040204" pitchFamily="34" charset="0"/>
                <a:cs typeface="Arial MT"/>
              </a:rPr>
              <a:t>r</a:t>
            </a:r>
            <a:r>
              <a:rPr sz="1000" spc="-10" dirty="0">
                <a:latin typeface="Verdana" panose="020B0604030504040204" pitchFamily="34" charset="0"/>
                <a:ea typeface="Verdana" panose="020B0604030504040204" pitchFamily="34" charset="0"/>
                <a:cs typeface="Arial MT"/>
              </a:rPr>
              <a:t>i</a:t>
            </a:r>
            <a:r>
              <a:rPr sz="1000" spc="5" dirty="0">
                <a:latin typeface="Verdana" panose="020B0604030504040204" pitchFamily="34" charset="0"/>
                <a:ea typeface="Verdana" panose="020B0604030504040204" pitchFamily="34" charset="0"/>
                <a:cs typeface="Arial MT"/>
              </a:rPr>
              <a:t>c</a:t>
            </a:r>
            <a:r>
              <a:rPr sz="1000" spc="-85"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an</a:t>
            </a:r>
            <a:r>
              <a:rPr sz="1000" spc="5" dirty="0">
                <a:latin typeface="Verdana" panose="020B0604030504040204" pitchFamily="34" charset="0"/>
                <a:ea typeface="Verdana" panose="020B0604030504040204" pitchFamily="34" charset="0"/>
                <a:cs typeface="Arial MT"/>
              </a:rPr>
              <a:t>d</a:t>
            </a:r>
            <a:r>
              <a:rPr sz="1000" spc="-55"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J</a:t>
            </a:r>
            <a:r>
              <a:rPr sz="1000" spc="-10" dirty="0">
                <a:latin typeface="Verdana" panose="020B0604030504040204" pitchFamily="34" charset="0"/>
                <a:ea typeface="Verdana" panose="020B0604030504040204" pitchFamily="34" charset="0"/>
                <a:cs typeface="Arial MT"/>
              </a:rPr>
              <a:t>udg</a:t>
            </a:r>
            <a:r>
              <a:rPr sz="1000" spc="25" dirty="0">
                <a:latin typeface="Verdana" panose="020B0604030504040204" pitchFamily="34" charset="0"/>
                <a:ea typeface="Verdana" panose="020B0604030504040204" pitchFamily="34" charset="0"/>
                <a:cs typeface="Arial MT"/>
              </a:rPr>
              <a:t>m</a:t>
            </a:r>
            <a:r>
              <a:rPr sz="1000" spc="-10" dirty="0">
                <a:latin typeface="Verdana" panose="020B0604030504040204" pitchFamily="34" charset="0"/>
                <a:ea typeface="Verdana" panose="020B0604030504040204" pitchFamily="34" charset="0"/>
                <a:cs typeface="Arial MT"/>
              </a:rPr>
              <a:t>en</a:t>
            </a:r>
            <a:r>
              <a:rPr sz="1000" spc="-20" dirty="0">
                <a:latin typeface="Verdana" panose="020B0604030504040204" pitchFamily="34" charset="0"/>
                <a:ea typeface="Verdana" panose="020B0604030504040204" pitchFamily="34" charset="0"/>
                <a:cs typeface="Arial MT"/>
              </a:rPr>
              <a:t>t</a:t>
            </a:r>
            <a:r>
              <a:rPr sz="1000" spc="-10" dirty="0">
                <a:latin typeface="Verdana" panose="020B0604030504040204" pitchFamily="34" charset="0"/>
                <a:ea typeface="Verdana" panose="020B0604030504040204" pitchFamily="34" charset="0"/>
                <a:cs typeface="Arial MT"/>
              </a:rPr>
              <a:t>a</a:t>
            </a:r>
            <a:r>
              <a:rPr sz="1000" dirty="0">
                <a:latin typeface="Verdana" panose="020B0604030504040204" pitchFamily="34" charset="0"/>
                <a:ea typeface="Verdana" panose="020B0604030504040204" pitchFamily="34" charset="0"/>
                <a:cs typeface="Arial MT"/>
              </a:rPr>
              <a:t>l</a:t>
            </a:r>
            <a:r>
              <a:rPr sz="1000" spc="-90"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A</a:t>
            </a:r>
            <a:r>
              <a:rPr sz="1000" spc="-10" dirty="0">
                <a:latin typeface="Verdana" panose="020B0604030504040204" pitchFamily="34" charset="0"/>
                <a:ea typeface="Verdana" panose="020B0604030504040204" pitchFamily="34" charset="0"/>
                <a:cs typeface="Arial MT"/>
              </a:rPr>
              <a:t>na</a:t>
            </a:r>
            <a:r>
              <a:rPr sz="1000" spc="15" dirty="0">
                <a:latin typeface="Verdana" panose="020B0604030504040204" pitchFamily="34" charset="0"/>
                <a:ea typeface="Verdana" panose="020B0604030504040204" pitchFamily="34" charset="0"/>
                <a:cs typeface="Arial MT"/>
              </a:rPr>
              <a:t>l</a:t>
            </a:r>
            <a:r>
              <a:rPr sz="1000" spc="5" dirty="0">
                <a:latin typeface="Verdana" panose="020B0604030504040204" pitchFamily="34" charset="0"/>
                <a:ea typeface="Verdana" panose="020B0604030504040204" pitchFamily="34" charset="0"/>
                <a:cs typeface="Arial MT"/>
              </a:rPr>
              <a:t>y</a:t>
            </a:r>
            <a:r>
              <a:rPr sz="1000" spc="-25" dirty="0">
                <a:latin typeface="Verdana" panose="020B0604030504040204" pitchFamily="34" charset="0"/>
                <a:ea typeface="Verdana" panose="020B0604030504040204" pitchFamily="34" charset="0"/>
                <a:cs typeface="Arial MT"/>
              </a:rPr>
              <a:t>s</a:t>
            </a:r>
            <a:r>
              <a:rPr sz="1000" spc="15" dirty="0">
                <a:latin typeface="Verdana" panose="020B0604030504040204" pitchFamily="34" charset="0"/>
                <a:ea typeface="Verdana" panose="020B0604030504040204" pitchFamily="34" charset="0"/>
                <a:cs typeface="Arial MT"/>
              </a:rPr>
              <a:t>i</a:t>
            </a:r>
            <a:r>
              <a:rPr sz="1000" spc="5" dirty="0">
                <a:latin typeface="Verdana" panose="020B0604030504040204" pitchFamily="34" charset="0"/>
                <a:ea typeface="Verdana" panose="020B0604030504040204" pitchFamily="34" charset="0"/>
                <a:cs typeface="Arial MT"/>
              </a:rPr>
              <a:t>s</a:t>
            </a:r>
            <a:endParaRPr sz="1000" dirty="0">
              <a:latin typeface="Verdana" panose="020B0604030504040204" pitchFamily="34" charset="0"/>
              <a:ea typeface="Verdana" panose="020B0604030504040204" pitchFamily="34" charset="0"/>
              <a:cs typeface="Arial MT"/>
            </a:endParaRPr>
          </a:p>
        </p:txBody>
      </p:sp>
      <p:graphicFrame>
        <p:nvGraphicFramePr>
          <p:cNvPr id="6" name="Table 6">
            <a:extLst>
              <a:ext uri="{FF2B5EF4-FFF2-40B4-BE49-F238E27FC236}">
                <a16:creationId xmlns:a16="http://schemas.microsoft.com/office/drawing/2014/main" id="{EAC36237-6EC4-4924-B470-748225F286BC}"/>
              </a:ext>
            </a:extLst>
          </p:cNvPr>
          <p:cNvGraphicFramePr>
            <a:graphicFrameLocks noGrp="1"/>
          </p:cNvGraphicFramePr>
          <p:nvPr>
            <p:extLst>
              <p:ext uri="{D42A27DB-BD31-4B8C-83A1-F6EECF244321}">
                <p14:modId xmlns:p14="http://schemas.microsoft.com/office/powerpoint/2010/main" val="2156600994"/>
              </p:ext>
            </p:extLst>
          </p:nvPr>
        </p:nvGraphicFramePr>
        <p:xfrm>
          <a:off x="1368830" y="1996946"/>
          <a:ext cx="6007560" cy="853440"/>
        </p:xfrm>
        <a:graphic>
          <a:graphicData uri="http://schemas.openxmlformats.org/drawingml/2006/table">
            <a:tbl>
              <a:tblPr firstRow="1" bandRow="1">
                <a:tableStyleId>{5C22544A-7EE6-4342-B048-85BDC9FD1C3A}</a:tableStyleId>
              </a:tblPr>
              <a:tblGrid>
                <a:gridCol w="1501890">
                  <a:extLst>
                    <a:ext uri="{9D8B030D-6E8A-4147-A177-3AD203B41FA5}">
                      <a16:colId xmlns:a16="http://schemas.microsoft.com/office/drawing/2014/main" val="3203087324"/>
                    </a:ext>
                  </a:extLst>
                </a:gridCol>
                <a:gridCol w="1501890">
                  <a:extLst>
                    <a:ext uri="{9D8B030D-6E8A-4147-A177-3AD203B41FA5}">
                      <a16:colId xmlns:a16="http://schemas.microsoft.com/office/drawing/2014/main" val="1507340232"/>
                    </a:ext>
                  </a:extLst>
                </a:gridCol>
                <a:gridCol w="1501890">
                  <a:extLst>
                    <a:ext uri="{9D8B030D-6E8A-4147-A177-3AD203B41FA5}">
                      <a16:colId xmlns:a16="http://schemas.microsoft.com/office/drawing/2014/main" val="2190013434"/>
                    </a:ext>
                  </a:extLst>
                </a:gridCol>
                <a:gridCol w="1501890">
                  <a:extLst>
                    <a:ext uri="{9D8B030D-6E8A-4147-A177-3AD203B41FA5}">
                      <a16:colId xmlns:a16="http://schemas.microsoft.com/office/drawing/2014/main" val="3333850993"/>
                    </a:ext>
                  </a:extLst>
                </a:gridCol>
              </a:tblGrid>
              <a:tr h="195990">
                <a:tc gridSpan="2">
                  <a:txBody>
                    <a:bodyPr/>
                    <a:lstStyle/>
                    <a:p>
                      <a:pPr algn="ctr"/>
                      <a:r>
                        <a:rPr lang="en-US" sz="1400" dirty="0"/>
                        <a:t>Research Contribution</a:t>
                      </a:r>
                      <a:endParaRPr lang="en-IN" sz="1400" dirty="0"/>
                    </a:p>
                  </a:txBody>
                  <a:tcPr/>
                </a:tc>
                <a:tc hMerge="1">
                  <a:txBody>
                    <a:bodyPr/>
                    <a:lstStyle/>
                    <a:p>
                      <a:endParaRPr lang="en-IN" dirty="0"/>
                    </a:p>
                  </a:txBody>
                  <a:tcPr/>
                </a:tc>
                <a:tc gridSpan="2">
                  <a:txBody>
                    <a:bodyPr/>
                    <a:lstStyle/>
                    <a:p>
                      <a:pPr marL="0" algn="ctr"/>
                      <a:r>
                        <a:rPr lang="en-US" sz="1400" b="1" dirty="0">
                          <a:solidFill>
                            <a:schemeClr val="lt1"/>
                          </a:solidFill>
                          <a:latin typeface="+mn-lt"/>
                          <a:ea typeface="+mn-ea"/>
                          <a:cs typeface="+mn-cs"/>
                        </a:rPr>
                        <a:t>Survey Mode</a:t>
                      </a:r>
                      <a:endParaRPr lang="en-IN" sz="1400" b="1" dirty="0">
                        <a:solidFill>
                          <a:schemeClr val="lt1"/>
                        </a:solidFill>
                        <a:latin typeface="+mn-lt"/>
                        <a:ea typeface="+mn-ea"/>
                        <a:cs typeface="+mn-cs"/>
                      </a:endParaRPr>
                    </a:p>
                  </a:txBody>
                  <a:tcPr/>
                </a:tc>
                <a:tc hMerge="1">
                  <a:txBody>
                    <a:bodyPr/>
                    <a:lstStyle/>
                    <a:p>
                      <a:endParaRPr lang="en-IN" dirty="0"/>
                    </a:p>
                  </a:txBody>
                  <a:tcPr/>
                </a:tc>
                <a:extLst>
                  <a:ext uri="{0D108BD9-81ED-4DB2-BD59-A6C34878D82A}">
                    <a16:rowId xmlns:a16="http://schemas.microsoft.com/office/drawing/2014/main" val="2222949107"/>
                  </a:ext>
                </a:extLst>
              </a:tr>
              <a:tr h="195954">
                <a:tc>
                  <a:txBody>
                    <a:bodyPr/>
                    <a:lstStyle/>
                    <a:p>
                      <a:r>
                        <a:rPr lang="en-US" sz="1200" dirty="0"/>
                        <a:t>Primary Research</a:t>
                      </a:r>
                      <a:endParaRPr lang="en-IN" sz="1200" dirty="0"/>
                    </a:p>
                  </a:txBody>
                  <a:tcPr/>
                </a:tc>
                <a:tc>
                  <a:txBody>
                    <a:bodyPr/>
                    <a:lstStyle/>
                    <a:p>
                      <a:r>
                        <a:rPr lang="en-US" sz="1200" dirty="0"/>
                        <a:t>55%</a:t>
                      </a:r>
                      <a:endParaRPr lang="en-IN" sz="1200" dirty="0"/>
                    </a:p>
                  </a:txBody>
                  <a:tcPr/>
                </a:tc>
                <a:tc>
                  <a:txBody>
                    <a:bodyPr/>
                    <a:lstStyle/>
                    <a:p>
                      <a:r>
                        <a:rPr lang="en-US" sz="1200" dirty="0"/>
                        <a:t>F2F Interviews</a:t>
                      </a:r>
                      <a:endParaRPr lang="en-IN" sz="1200" dirty="0"/>
                    </a:p>
                  </a:txBody>
                  <a:tcPr/>
                </a:tc>
                <a:tc>
                  <a:txBody>
                    <a:bodyPr/>
                    <a:lstStyle/>
                    <a:p>
                      <a:r>
                        <a:rPr lang="en-US" sz="1200" dirty="0"/>
                        <a:t>25%</a:t>
                      </a:r>
                      <a:endParaRPr lang="en-IN" sz="1200" dirty="0"/>
                    </a:p>
                  </a:txBody>
                  <a:tcPr/>
                </a:tc>
                <a:extLst>
                  <a:ext uri="{0D108BD9-81ED-4DB2-BD59-A6C34878D82A}">
                    <a16:rowId xmlns:a16="http://schemas.microsoft.com/office/drawing/2014/main" val="722170513"/>
                  </a:ext>
                </a:extLst>
              </a:tr>
              <a:tr h="195954">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t>Secondary Research</a:t>
                      </a:r>
                      <a:endParaRPr lang="en-IN" sz="1200" dirty="0"/>
                    </a:p>
                  </a:txBody>
                  <a:tcPr/>
                </a:tc>
                <a:tc>
                  <a:txBody>
                    <a:bodyPr/>
                    <a:lstStyle/>
                    <a:p>
                      <a:r>
                        <a:rPr lang="en-US" sz="1200" dirty="0"/>
                        <a:t>45%</a:t>
                      </a:r>
                      <a:endParaRPr lang="en-IN" sz="1200"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t>CATI, CAWI, Phone</a:t>
                      </a:r>
                      <a:endParaRPr lang="en-IN" sz="1200" dirty="0"/>
                    </a:p>
                  </a:txBody>
                  <a:tcPr/>
                </a:tc>
                <a:tc>
                  <a:txBody>
                    <a:bodyPr/>
                    <a:lstStyle/>
                    <a:p>
                      <a:r>
                        <a:rPr lang="en-US" sz="1200" dirty="0"/>
                        <a:t>75%</a:t>
                      </a:r>
                      <a:endParaRPr lang="en-IN" sz="1200" dirty="0"/>
                    </a:p>
                  </a:txBody>
                  <a:tcPr/>
                </a:tc>
                <a:extLst>
                  <a:ext uri="{0D108BD9-81ED-4DB2-BD59-A6C34878D82A}">
                    <a16:rowId xmlns:a16="http://schemas.microsoft.com/office/drawing/2014/main" val="2084298210"/>
                  </a:ext>
                </a:extLst>
              </a:tr>
            </a:tbl>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35E6746-044C-4CF4-ACF3-DDEEA56FAECA}"/>
              </a:ext>
            </a:extLst>
          </p:cNvPr>
          <p:cNvSpPr>
            <a:spLocks noGrp="1"/>
          </p:cNvSpPr>
          <p:nvPr>
            <p:ph type="body" sz="quarter" idx="4294967295"/>
          </p:nvPr>
        </p:nvSpPr>
        <p:spPr>
          <a:xfrm>
            <a:off x="312912" y="125428"/>
            <a:ext cx="7862888" cy="277813"/>
          </a:xfrm>
        </p:spPr>
        <p:txBody>
          <a:bodyPr>
            <a:normAutofit/>
          </a:bodyPr>
          <a:lstStyle/>
          <a:p>
            <a:r>
              <a:rPr lang="en-US" b="1" dirty="0">
                <a:latin typeface="Arial" panose="020B0604020202020204" pitchFamily="34" charset="0"/>
                <a:cs typeface="Arial" panose="020B0604020202020204" pitchFamily="34" charset="0"/>
              </a:rPr>
              <a:t>Challenges</a:t>
            </a:r>
            <a:endParaRPr lang="en-IN" b="1"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8499F509-D793-49CC-8FB7-66EA7DA04DD2}"/>
              </a:ext>
            </a:extLst>
          </p:cNvPr>
          <p:cNvSpPr/>
          <p:nvPr/>
        </p:nvSpPr>
        <p:spPr>
          <a:xfrm>
            <a:off x="132586" y="914400"/>
            <a:ext cx="8744129" cy="5641145"/>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0" indent="-171450" algn="just" defTabSz="444500">
              <a:lnSpc>
                <a:spcPct val="150000"/>
              </a:lnSpc>
              <a:spcBef>
                <a:spcPct val="0"/>
              </a:spcBef>
              <a:spcAft>
                <a:spcPct val="15000"/>
              </a:spcAft>
              <a:buFont typeface="Arial" panose="020B0604020202020204" pitchFamily="34" charset="0"/>
              <a:buChar char="•"/>
              <a:defRPr/>
            </a:pPr>
            <a:endParaRPr kumimoji="0" lang="en-US" sz="12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9C090535-E286-402B-BF38-232A05329125}"/>
              </a:ext>
            </a:extLst>
          </p:cNvPr>
          <p:cNvSpPr txBox="1"/>
          <p:nvPr/>
        </p:nvSpPr>
        <p:spPr>
          <a:xfrm>
            <a:off x="295423" y="1237957"/>
            <a:ext cx="8581292" cy="4788940"/>
          </a:xfrm>
          <a:prstGeom prst="rect">
            <a:avLst/>
          </a:prstGeom>
          <a:noFill/>
        </p:spPr>
        <p:txBody>
          <a:bodyPr wrap="square" rtlCol="0">
            <a:spAutoFit/>
          </a:bodyPr>
          <a:lstStyle/>
          <a:p>
            <a:pPr marL="171450" indent="-171450" algn="just" defTabSz="444500">
              <a:lnSpc>
                <a:spcPct val="150000"/>
              </a:lnSpc>
              <a:spcBef>
                <a:spcPct val="0"/>
              </a:spcBef>
              <a:spcAft>
                <a:spcPct val="15000"/>
              </a:spcAft>
              <a:buFont typeface="Arial" panose="020B0604020202020204" pitchFamily="34" charset="0"/>
              <a:buChar char="•"/>
              <a:defRPr/>
            </a:pPr>
            <a:r>
              <a:rPr lang="en-IN" sz="1100" b="1" dirty="0">
                <a:solidFill>
                  <a:schemeClr val="bg1"/>
                </a:solidFill>
                <a:latin typeface="Verdana" panose="020B0604030504040204" pitchFamily="34" charset="0"/>
                <a:ea typeface="Verdana" panose="020B0604030504040204" pitchFamily="34" charset="0"/>
                <a:cs typeface="Verdana" panose="020B0604030504040204" pitchFamily="34" charset="0"/>
              </a:rPr>
              <a:t>Increasing Use of Organic Fertilizers:</a:t>
            </a:r>
            <a:r>
              <a:rPr lang="en-US" sz="1100" b="1"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sz="1100" dirty="0">
                <a:solidFill>
                  <a:schemeClr val="bg1"/>
                </a:solidFill>
                <a:latin typeface="Verdana" panose="020B0604030504040204" pitchFamily="34" charset="0"/>
                <a:ea typeface="Verdana" panose="020B0604030504040204" pitchFamily="34" charset="0"/>
                <a:cs typeface="Verdana" panose="020B0604030504040204" pitchFamily="34" charset="0"/>
              </a:rPr>
              <a:t>Continuous usage of chemical fertilizers decreases soil fertility. As per the report by Parliamentary Standing Committee on Agriculture, unequal use of inorganic fertilizers and pesticides drastically decreases soil fertility. In India, 292 districts consume 85% of all the country’s chemical fertilizers. As per the report, lack of awareness about the negative impact of chemical fertilizers among farmers has led to such imbalance.</a:t>
            </a:r>
          </a:p>
          <a:p>
            <a:pPr marL="171450" lvl="0" indent="-171450" algn="just" defTabSz="444500">
              <a:lnSpc>
                <a:spcPct val="150000"/>
              </a:lnSpc>
              <a:spcBef>
                <a:spcPct val="0"/>
              </a:spcBef>
              <a:spcAft>
                <a:spcPct val="15000"/>
              </a:spcAft>
              <a:buFont typeface="Arial" panose="020B0604020202020204" pitchFamily="34" charset="0"/>
              <a:buChar char="•"/>
              <a:defRPr/>
            </a:pPr>
            <a:r>
              <a:rPr lang="en-US" sz="1100" dirty="0">
                <a:solidFill>
                  <a:schemeClr val="bg1"/>
                </a:solidFill>
                <a:latin typeface="Verdana" panose="020B0604030504040204" pitchFamily="34" charset="0"/>
                <a:ea typeface="Verdana" panose="020B0604030504040204" pitchFamily="34" charset="0"/>
              </a:rPr>
              <a:t>In order to combat nutrients imbalance in soil, usage of organic fertilizers is gaining traction among farmers. Under National Project on Organic Farming (NPOF), government is providing financial aid to farmers for using organic fertilizers. Thus, growing consumption of organic fertilizers along with government subsidy is likely to have negative impact on water soluble fertilizers.</a:t>
            </a:r>
          </a:p>
          <a:p>
            <a:pPr lvl="0" algn="just" defTabSz="444500">
              <a:lnSpc>
                <a:spcPct val="150000"/>
              </a:lnSpc>
              <a:spcBef>
                <a:spcPct val="0"/>
              </a:spcBef>
              <a:spcAft>
                <a:spcPct val="15000"/>
              </a:spcAft>
              <a:defRPr/>
            </a:pPr>
            <a:endParaRPr lang="en-US" sz="1100" dirty="0">
              <a:solidFill>
                <a:schemeClr val="bg1"/>
              </a:solidFill>
              <a:latin typeface="Verdana" panose="020B0604030504040204" pitchFamily="34" charset="0"/>
              <a:ea typeface="Verdana" panose="020B0604030504040204" pitchFamily="34" charset="0"/>
            </a:endParaRPr>
          </a:p>
          <a:p>
            <a:pPr marL="171450" lvl="0" indent="-171450" algn="just" defTabSz="444500">
              <a:lnSpc>
                <a:spcPct val="150000"/>
              </a:lnSpc>
              <a:spcBef>
                <a:spcPct val="0"/>
              </a:spcBef>
              <a:spcAft>
                <a:spcPct val="15000"/>
              </a:spcAft>
              <a:buFont typeface="Arial" panose="020B0604020202020204" pitchFamily="34" charset="0"/>
              <a:buChar char="•"/>
              <a:defRPr/>
            </a:pPr>
            <a:r>
              <a:rPr lang="en-IN" sz="1100" b="1" dirty="0">
                <a:solidFill>
                  <a:schemeClr val="bg1"/>
                </a:solidFill>
                <a:latin typeface="Verdana" panose="020B0604030504040204" pitchFamily="34" charset="0"/>
                <a:ea typeface="Verdana" panose="020B0604030504040204" pitchFamily="34" charset="0"/>
              </a:rPr>
              <a:t>High Price of Water-Soluble Fertilizers owing to Imports: </a:t>
            </a:r>
            <a:r>
              <a:rPr lang="en-IN" sz="1100" dirty="0">
                <a:solidFill>
                  <a:schemeClr val="bg1"/>
                </a:solidFill>
                <a:latin typeface="Verdana" panose="020B0604030504040204" pitchFamily="34" charset="0"/>
                <a:ea typeface="Verdana" panose="020B0604030504040204" pitchFamily="34" charset="0"/>
              </a:rPr>
              <a:t>India imports over 80% of WSF and produces 10-15% to meet its demand. China, Israel, Jordan and Norway are the major exporters of WSF to India. Imported WSFs are levied with import duty, which is added to the overall prices of WSF. Unaffordability of WSF by small farmers is the major restraining factor, however, increasing domestic production and government initiatives on promoting micro-irrigation are expected to bring down the prices in the future.</a:t>
            </a:r>
          </a:p>
          <a:p>
            <a:pPr marL="171450" lvl="0" indent="-171450" algn="just" defTabSz="444500">
              <a:lnSpc>
                <a:spcPct val="150000"/>
              </a:lnSpc>
              <a:spcBef>
                <a:spcPct val="0"/>
              </a:spcBef>
              <a:spcAft>
                <a:spcPct val="15000"/>
              </a:spcAft>
              <a:buFont typeface="Arial" panose="020B0604020202020204" pitchFamily="34" charset="0"/>
              <a:buChar char="•"/>
              <a:defRPr/>
            </a:pPr>
            <a:endParaRPr lang="en-IN" sz="1100" b="1" dirty="0">
              <a:solidFill>
                <a:schemeClr val="bg1"/>
              </a:solidFill>
              <a:latin typeface="Verdana" panose="020B0604030504040204" pitchFamily="34" charset="0"/>
              <a:ea typeface="Verdana" panose="020B0604030504040204" pitchFamily="34" charset="0"/>
            </a:endParaRPr>
          </a:p>
          <a:p>
            <a:pPr marL="171450" lvl="0" indent="-171450" algn="just" defTabSz="444500">
              <a:lnSpc>
                <a:spcPct val="150000"/>
              </a:lnSpc>
              <a:spcBef>
                <a:spcPct val="0"/>
              </a:spcBef>
              <a:spcAft>
                <a:spcPct val="15000"/>
              </a:spcAft>
              <a:buFont typeface="Arial" panose="020B0604020202020204" pitchFamily="34" charset="0"/>
              <a:buChar char="•"/>
              <a:defRPr/>
            </a:pPr>
            <a:endParaRPr lang="en-IN" sz="1100" b="1" dirty="0">
              <a:solidFill>
                <a:schemeClr val="bg1"/>
              </a:solidFill>
              <a:latin typeface="Verdana" panose="020B0604030504040204" pitchFamily="34" charset="0"/>
              <a:ea typeface="Verdana" panose="020B0604030504040204" pitchFamily="34" charset="0"/>
            </a:endParaRPr>
          </a:p>
          <a:p>
            <a:pPr marL="171450" lvl="0" indent="-171450" algn="just" defTabSz="444500">
              <a:lnSpc>
                <a:spcPct val="150000"/>
              </a:lnSpc>
              <a:spcBef>
                <a:spcPct val="0"/>
              </a:spcBef>
              <a:spcAft>
                <a:spcPct val="15000"/>
              </a:spcAft>
              <a:buFont typeface="Arial" panose="020B0604020202020204" pitchFamily="34" charset="0"/>
              <a:buChar char="•"/>
              <a:defRPr/>
            </a:pPr>
            <a:endParaRPr kumimoji="0" lang="en-US" sz="11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6" name="Slide Number Placeholder 7">
            <a:extLst>
              <a:ext uri="{FF2B5EF4-FFF2-40B4-BE49-F238E27FC236}">
                <a16:creationId xmlns:a16="http://schemas.microsoft.com/office/drawing/2014/main" id="{417404D9-EBD0-41C3-9A77-CB2D13E49479}"/>
              </a:ext>
            </a:extLst>
          </p:cNvPr>
          <p:cNvSpPr txBox="1">
            <a:spLocks/>
          </p:cNvSpPr>
          <p:nvPr/>
        </p:nvSpPr>
        <p:spPr>
          <a:xfrm>
            <a:off x="8698597" y="6565538"/>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70</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ABAA2E0C-32D7-4DC6-AD45-0A5C7B3C71AD}"/>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4" name="Slide Number Placeholder 3">
            <a:extLst>
              <a:ext uri="{FF2B5EF4-FFF2-40B4-BE49-F238E27FC236}">
                <a16:creationId xmlns:a16="http://schemas.microsoft.com/office/drawing/2014/main" id="{F3EF74BB-0F3E-45A0-B2A7-3497AE3EE461}"/>
              </a:ext>
            </a:extLst>
          </p:cNvPr>
          <p:cNvSpPr>
            <a:spLocks noGrp="1"/>
          </p:cNvSpPr>
          <p:nvPr>
            <p:ph type="sldNum" sz="quarter" idx="7"/>
          </p:nvPr>
        </p:nvSpPr>
        <p:spPr/>
        <p:txBody>
          <a:bodyPr/>
          <a:lstStyle/>
          <a:p>
            <a:pPr marL="38100">
              <a:lnSpc>
                <a:spcPts val="1150"/>
              </a:lnSpc>
            </a:pPr>
            <a:r>
              <a:rPr lang="en-IN" dirty="0"/>
              <a:t>76</a:t>
            </a:r>
          </a:p>
        </p:txBody>
      </p:sp>
    </p:spTree>
    <p:extLst>
      <p:ext uri="{BB962C8B-B14F-4D97-AF65-F5344CB8AC3E}">
        <p14:creationId xmlns:p14="http://schemas.microsoft.com/office/powerpoint/2010/main" val="14974648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35E6746-044C-4CF4-ACF3-DDEEA56FAECA}"/>
              </a:ext>
            </a:extLst>
          </p:cNvPr>
          <p:cNvSpPr>
            <a:spLocks noGrp="1"/>
          </p:cNvSpPr>
          <p:nvPr>
            <p:ph type="body" sz="quarter" idx="4294967295"/>
          </p:nvPr>
        </p:nvSpPr>
        <p:spPr>
          <a:xfrm>
            <a:off x="277278" y="153555"/>
            <a:ext cx="7862888" cy="277813"/>
          </a:xfrm>
        </p:spPr>
        <p:txBody>
          <a:bodyPr>
            <a:normAutofit/>
          </a:bodyPr>
          <a:lstStyle/>
          <a:p>
            <a:r>
              <a:rPr lang="en-US" b="1" dirty="0">
                <a:latin typeface="Arial" panose="020B0604020202020204" pitchFamily="34" charset="0"/>
                <a:cs typeface="Arial" panose="020B0604020202020204" pitchFamily="34" charset="0"/>
              </a:rPr>
              <a:t>Challenges: Presence of WSF Alternatives</a:t>
            </a:r>
          </a:p>
        </p:txBody>
      </p:sp>
      <p:sp>
        <p:nvSpPr>
          <p:cNvPr id="5" name="Rectangle 4">
            <a:extLst>
              <a:ext uri="{FF2B5EF4-FFF2-40B4-BE49-F238E27FC236}">
                <a16:creationId xmlns:a16="http://schemas.microsoft.com/office/drawing/2014/main" id="{8499F509-D793-49CC-8FB7-66EA7DA04DD2}"/>
              </a:ext>
            </a:extLst>
          </p:cNvPr>
          <p:cNvSpPr/>
          <p:nvPr/>
        </p:nvSpPr>
        <p:spPr>
          <a:xfrm>
            <a:off x="132586" y="914400"/>
            <a:ext cx="8744129" cy="5641145"/>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0" indent="-171450" algn="just" defTabSz="444500">
              <a:lnSpc>
                <a:spcPct val="150000"/>
              </a:lnSpc>
              <a:spcBef>
                <a:spcPct val="0"/>
              </a:spcBef>
              <a:spcAft>
                <a:spcPct val="15000"/>
              </a:spcAft>
              <a:buFont typeface="Arial" panose="020B0604020202020204" pitchFamily="34" charset="0"/>
              <a:buChar char="•"/>
              <a:defRPr/>
            </a:pPr>
            <a:endParaRPr kumimoji="0" lang="en-US" sz="12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9C090535-E286-402B-BF38-232A05329125}"/>
              </a:ext>
            </a:extLst>
          </p:cNvPr>
          <p:cNvSpPr txBox="1"/>
          <p:nvPr/>
        </p:nvSpPr>
        <p:spPr>
          <a:xfrm>
            <a:off x="267285" y="991127"/>
            <a:ext cx="8403174" cy="5574411"/>
          </a:xfrm>
          <a:prstGeom prst="rect">
            <a:avLst/>
          </a:prstGeom>
          <a:noFill/>
        </p:spPr>
        <p:txBody>
          <a:bodyPr wrap="square" rtlCol="0">
            <a:spAutoFit/>
          </a:bodyPr>
          <a:lstStyle/>
          <a:p>
            <a:pPr algn="just" defTabSz="444500">
              <a:lnSpc>
                <a:spcPct val="150000"/>
              </a:lnSpc>
              <a:spcBef>
                <a:spcPct val="0"/>
              </a:spcBef>
              <a:spcAft>
                <a:spcPct val="15000"/>
              </a:spcAft>
              <a:defRPr/>
            </a:pPr>
            <a:r>
              <a:rPr lang="en-IN" sz="1100" b="1" dirty="0">
                <a:solidFill>
                  <a:schemeClr val="bg1"/>
                </a:solidFill>
                <a:latin typeface="Verdana" panose="020B0604030504040204" pitchFamily="34" charset="0"/>
                <a:ea typeface="Verdana" panose="020B0604030504040204" pitchFamily="34" charset="0"/>
                <a:cs typeface="Verdana" panose="020B0604030504040204" pitchFamily="34" charset="0"/>
              </a:rPr>
              <a:t>Composted Manure</a:t>
            </a:r>
          </a:p>
          <a:p>
            <a:pPr marL="171450" indent="-171450" algn="just" defTabSz="444500">
              <a:lnSpc>
                <a:spcPct val="150000"/>
              </a:lnSpc>
              <a:spcBef>
                <a:spcPct val="0"/>
              </a:spcBef>
              <a:spcAft>
                <a:spcPct val="15000"/>
              </a:spcAft>
              <a:buFont typeface="Arial" panose="020B0604020202020204" pitchFamily="34" charset="0"/>
              <a:buChar char="•"/>
              <a:defRPr/>
            </a:pPr>
            <a:r>
              <a:rPr lang="en-IN" sz="1100" dirty="0">
                <a:solidFill>
                  <a:schemeClr val="bg1"/>
                </a:solidFill>
                <a:latin typeface="Verdana" panose="020B0604030504040204" pitchFamily="34" charset="0"/>
                <a:ea typeface="Verdana" panose="020B0604030504040204" pitchFamily="34" charset="0"/>
                <a:cs typeface="Verdana" panose="020B0604030504040204" pitchFamily="34" charset="0"/>
              </a:rPr>
              <a:t>Although manure is a complete fertiliser, the NPK ratio varies depending on the animal source. Fresh manures have a higher rate; however, they should not be applied to plant roots. Application rates differ a lot, therefore, double-check the label for the correct amounts. Some manure is applied at a rate of 500 pounds per 1,000 square feet, while others are applied at 70 pounds per 1,000 square feet. Dig manure into vegetable beds in the early spring or use it as a top dressing for flower beds and borders in the spring or late fall. With all these advantages, composted manure may prove to be one of the greatest alternatives to water-soluble fertilisers.</a:t>
            </a:r>
          </a:p>
          <a:p>
            <a:pPr algn="just" defTabSz="444500">
              <a:lnSpc>
                <a:spcPct val="150000"/>
              </a:lnSpc>
              <a:spcBef>
                <a:spcPct val="0"/>
              </a:spcBef>
              <a:spcAft>
                <a:spcPct val="15000"/>
              </a:spcAft>
              <a:defRPr/>
            </a:pPr>
            <a:endParaRPr lang="en-IN" sz="1100" b="1" dirty="0">
              <a:solidFill>
                <a:schemeClr val="bg1"/>
              </a:solidFill>
              <a:latin typeface="Verdana" panose="020B0604030504040204" pitchFamily="34" charset="0"/>
              <a:ea typeface="Verdana" panose="020B0604030504040204" pitchFamily="34" charset="0"/>
            </a:endParaRPr>
          </a:p>
          <a:p>
            <a:pPr algn="just" defTabSz="444500">
              <a:lnSpc>
                <a:spcPct val="150000"/>
              </a:lnSpc>
              <a:spcBef>
                <a:spcPct val="0"/>
              </a:spcBef>
              <a:spcAft>
                <a:spcPct val="15000"/>
              </a:spcAft>
              <a:defRPr/>
            </a:pPr>
            <a:r>
              <a:rPr lang="en-IN" sz="1100" b="1" dirty="0">
                <a:solidFill>
                  <a:schemeClr val="bg1"/>
                </a:solidFill>
                <a:latin typeface="Verdana" panose="020B0604030504040204" pitchFamily="34" charset="0"/>
                <a:ea typeface="Verdana" panose="020B0604030504040204" pitchFamily="34" charset="0"/>
              </a:rPr>
              <a:t>Guano</a:t>
            </a:r>
          </a:p>
          <a:p>
            <a:pPr marL="171450" lvl="0" indent="-171450" algn="just" defTabSz="444500">
              <a:lnSpc>
                <a:spcPct val="150000"/>
              </a:lnSpc>
              <a:spcBef>
                <a:spcPct val="0"/>
              </a:spcBef>
              <a:spcAft>
                <a:spcPct val="15000"/>
              </a:spcAft>
              <a:buFont typeface="Arial" panose="020B0604020202020204" pitchFamily="34" charset="0"/>
              <a:buChar char="•"/>
              <a:defRPr/>
            </a:pPr>
            <a:r>
              <a:rPr lang="en-IN" sz="1100" dirty="0">
                <a:solidFill>
                  <a:schemeClr val="bg1"/>
                </a:solidFill>
                <a:latin typeface="Verdana" panose="020B0604030504040204" pitchFamily="34" charset="0"/>
                <a:ea typeface="Verdana" panose="020B0604030504040204" pitchFamily="34" charset="0"/>
              </a:rPr>
              <a:t>The excrement of seabirds, bats, and seals is known as guano. Guano has significant levels of nitrates and contains ammonia, uric acid, phosphoric acid, oxalic acid, and carbonic acid. Because of the high phosphorus content, this is an excellent phosphorus fertiliser and a great alternative to water-soluble fertilisers.</a:t>
            </a:r>
          </a:p>
          <a:p>
            <a:pPr lvl="0" algn="just" defTabSz="444500">
              <a:lnSpc>
                <a:spcPct val="150000"/>
              </a:lnSpc>
              <a:spcBef>
                <a:spcPct val="0"/>
              </a:spcBef>
              <a:spcAft>
                <a:spcPct val="15000"/>
              </a:spcAft>
              <a:defRPr/>
            </a:pPr>
            <a:endParaRPr lang="en-US" sz="1100" b="1" dirty="0">
              <a:solidFill>
                <a:schemeClr val="bg1"/>
              </a:solidFill>
              <a:latin typeface="Verdana" panose="020B0604030504040204" pitchFamily="34" charset="0"/>
              <a:ea typeface="Verdana" panose="020B0604030504040204" pitchFamily="34" charset="0"/>
            </a:endParaRPr>
          </a:p>
          <a:p>
            <a:pPr lvl="0" algn="just" defTabSz="444500">
              <a:lnSpc>
                <a:spcPct val="150000"/>
              </a:lnSpc>
              <a:spcBef>
                <a:spcPct val="0"/>
              </a:spcBef>
              <a:spcAft>
                <a:spcPct val="15000"/>
              </a:spcAft>
              <a:defRPr/>
            </a:pPr>
            <a:r>
              <a:rPr lang="en-US" sz="1100" b="1" dirty="0">
                <a:solidFill>
                  <a:schemeClr val="bg1"/>
                </a:solidFill>
                <a:latin typeface="Verdana" panose="020B0604030504040204" pitchFamily="34" charset="0"/>
                <a:ea typeface="Verdana" panose="020B0604030504040204" pitchFamily="34" charset="0"/>
              </a:rPr>
              <a:t>Nano Urea</a:t>
            </a:r>
          </a:p>
          <a:p>
            <a:pPr marL="171450" indent="-171450" algn="just" defTabSz="444500">
              <a:lnSpc>
                <a:spcPct val="150000"/>
              </a:lnSpc>
              <a:spcBef>
                <a:spcPct val="0"/>
              </a:spcBef>
              <a:spcAft>
                <a:spcPct val="15000"/>
              </a:spcAft>
              <a:buFont typeface="Arial" panose="020B0604020202020204" pitchFamily="34" charset="0"/>
              <a:buChar char="•"/>
              <a:defRPr/>
            </a:pPr>
            <a:r>
              <a:rPr lang="en-IN" sz="1100" dirty="0">
                <a:solidFill>
                  <a:schemeClr val="bg1"/>
                </a:solidFill>
                <a:latin typeface="Verdana" panose="020B0604030504040204" pitchFamily="34" charset="0"/>
                <a:ea typeface="Verdana" panose="020B0604030504040204" pitchFamily="34" charset="0"/>
              </a:rPr>
              <a:t>This new product is anticipated to take the place of urea granules, which are one of the most used fertilisers on the planet. With a nitrogen concentration of 46%, conventional granular urea is one of the most significant nitrogenous fertilisers in the country, and it is available at one of the lowest market costs. The new nano urea liquid will boost crop yields while also improving nutritional quality. The novel product is projected to reduce environmental pollution caused by granular urea by minimising its excessive application, which exacerbates soil, water, and air pollution, as well as climate change problems, and can be used as a substitute for water soluble fertilisers, particularly in India.</a:t>
            </a:r>
            <a:endParaRPr kumimoji="0" lang="en-US" sz="11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6" name="Slide Number Placeholder 7">
            <a:extLst>
              <a:ext uri="{FF2B5EF4-FFF2-40B4-BE49-F238E27FC236}">
                <a16:creationId xmlns:a16="http://schemas.microsoft.com/office/drawing/2014/main" id="{417404D9-EBD0-41C3-9A77-CB2D13E49479}"/>
              </a:ext>
            </a:extLst>
          </p:cNvPr>
          <p:cNvSpPr txBox="1">
            <a:spLocks/>
          </p:cNvSpPr>
          <p:nvPr/>
        </p:nvSpPr>
        <p:spPr>
          <a:xfrm>
            <a:off x="8698597" y="6565538"/>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71</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F6655E8C-1919-4CBB-B4FD-6383762AA16B}"/>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4" name="Slide Number Placeholder 3">
            <a:extLst>
              <a:ext uri="{FF2B5EF4-FFF2-40B4-BE49-F238E27FC236}">
                <a16:creationId xmlns:a16="http://schemas.microsoft.com/office/drawing/2014/main" id="{2BF9A26B-007E-4AC3-8A5F-9E1FA2F7E53A}"/>
              </a:ext>
            </a:extLst>
          </p:cNvPr>
          <p:cNvSpPr>
            <a:spLocks noGrp="1"/>
          </p:cNvSpPr>
          <p:nvPr>
            <p:ph type="sldNum" sz="quarter" idx="7"/>
          </p:nvPr>
        </p:nvSpPr>
        <p:spPr/>
        <p:txBody>
          <a:bodyPr/>
          <a:lstStyle/>
          <a:p>
            <a:pPr marL="38100">
              <a:lnSpc>
                <a:spcPts val="1150"/>
              </a:lnSpc>
            </a:pPr>
            <a:r>
              <a:rPr lang="en-IN" dirty="0"/>
              <a:t>77</a:t>
            </a:r>
          </a:p>
        </p:txBody>
      </p:sp>
    </p:spTree>
    <p:extLst>
      <p:ext uri="{BB962C8B-B14F-4D97-AF65-F5344CB8AC3E}">
        <p14:creationId xmlns:p14="http://schemas.microsoft.com/office/powerpoint/2010/main" val="30173851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8BC460-19B5-4980-AA76-3B4B8FFE0F47}"/>
              </a:ext>
            </a:extLst>
          </p:cNvPr>
          <p:cNvSpPr>
            <a:spLocks noGrp="1"/>
          </p:cNvSpPr>
          <p:nvPr>
            <p:ph type="body" sz="quarter" idx="4294967295"/>
          </p:nvPr>
        </p:nvSpPr>
        <p:spPr>
          <a:xfrm>
            <a:off x="346854" y="133215"/>
            <a:ext cx="7862888" cy="276225"/>
          </a:xfrm>
        </p:spPr>
        <p:txBody>
          <a:bodyPr>
            <a:normAutofit/>
          </a:bodyPr>
          <a:lstStyle/>
          <a:p>
            <a:r>
              <a:rPr lang="en-US" b="1" dirty="0">
                <a:latin typeface="Arial" panose="020B0604020202020204" pitchFamily="34" charset="0"/>
                <a:cs typeface="Arial" panose="020B0604020202020204" pitchFamily="34" charset="0"/>
              </a:rPr>
              <a:t>Market Trends &amp; Developments</a:t>
            </a:r>
          </a:p>
        </p:txBody>
      </p:sp>
      <p:sp>
        <p:nvSpPr>
          <p:cNvPr id="4" name="TextBox 3">
            <a:extLst>
              <a:ext uri="{FF2B5EF4-FFF2-40B4-BE49-F238E27FC236}">
                <a16:creationId xmlns:a16="http://schemas.microsoft.com/office/drawing/2014/main" id="{E90A6BEC-D095-4D58-87CE-7920C1F57DA3}"/>
              </a:ext>
            </a:extLst>
          </p:cNvPr>
          <p:cNvSpPr txBox="1"/>
          <p:nvPr/>
        </p:nvSpPr>
        <p:spPr>
          <a:xfrm>
            <a:off x="2171202" y="1112116"/>
            <a:ext cx="6561765" cy="2677656"/>
          </a:xfrm>
          <a:prstGeom prst="rect">
            <a:avLst/>
          </a:prstGeom>
          <a:noFill/>
        </p:spPr>
        <p:txBody>
          <a:bodyPr wrap="square">
            <a:spAutoFit/>
          </a:bodyPr>
          <a:lstStyle/>
          <a:p>
            <a:pPr marL="171450" marR="0" lvl="0" indent="-1714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050" b="0" i="0" u="none" strike="noStrike" kern="1200" cap="none" spc="0" normalizeH="0" baseline="0" noProof="0" dirty="0">
                <a:ln>
                  <a:noFill/>
                </a:ln>
                <a:solidFill>
                  <a:schemeClr val="tx1">
                    <a:lumMod val="95000"/>
                    <a:lumOff val="5000"/>
                  </a:schemeClr>
                </a:solidFill>
                <a:effectLst/>
                <a:uLnTx/>
                <a:uFillTx/>
                <a:latin typeface="Verdana" panose="020B0604030504040204" pitchFamily="34" charset="0"/>
                <a:ea typeface="Verdana" panose="020B0604030504040204" pitchFamily="34" charset="0"/>
              </a:rPr>
              <a:t>The deficiencies of nutrient elements and inappropriate nutrient management practices in agricultural soils of the world is one of the reasons for low crop productivity, reduced nutritional quality of agricultural produce, and animal/human malnutrition.</a:t>
            </a:r>
          </a:p>
          <a:p>
            <a:pPr marL="171450" marR="0" lvl="0" indent="-1714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050" b="0" i="0" u="none" strike="noStrike" kern="1200" cap="none" spc="0" normalizeH="0" baseline="0" noProof="0" dirty="0">
                <a:ln>
                  <a:noFill/>
                </a:ln>
                <a:solidFill>
                  <a:schemeClr val="tx1">
                    <a:lumMod val="95000"/>
                    <a:lumOff val="5000"/>
                  </a:schemeClr>
                </a:solidFill>
                <a:effectLst/>
                <a:uLnTx/>
                <a:uFillTx/>
                <a:latin typeface="Verdana" panose="020B0604030504040204" pitchFamily="34" charset="0"/>
                <a:ea typeface="Verdana" panose="020B0604030504040204" pitchFamily="34" charset="0"/>
              </a:rPr>
              <a:t>Fertilizers that contain trace elements (such as boron, copper, manganese, zinc, and cobalt) that is, substances that plants require in small quantities. Micronutrients play a vital role in ensuring balanced nutrition to crops, and the lack of these may limit crop growth.</a:t>
            </a:r>
          </a:p>
          <a:p>
            <a:pPr marL="171450" marR="0" lvl="0" indent="-1714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050" b="0" i="0" u="none" strike="noStrike" kern="1200" cap="none" spc="0" normalizeH="0" baseline="0" noProof="0" dirty="0">
                <a:ln>
                  <a:noFill/>
                </a:ln>
                <a:solidFill>
                  <a:schemeClr val="tx1">
                    <a:lumMod val="95000"/>
                    <a:lumOff val="5000"/>
                  </a:schemeClr>
                </a:solidFill>
                <a:effectLst/>
                <a:uLnTx/>
                <a:uFillTx/>
                <a:latin typeface="Verdana" panose="020B0604030504040204" pitchFamily="34" charset="0"/>
                <a:ea typeface="Verdana" panose="020B0604030504040204" pitchFamily="34" charset="0"/>
              </a:rPr>
              <a:t>They are distinguished according to trace element;  there are also polymicronutrient fertilizers, which contain two or more trace elements. Salts of trace elements, industrial wastes (slag or slurry), frits (alloys of salts with glass), and chelates (compounds of organic substances with metals, such as zinc and copper) are used as micronutrient fertilizers.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noProof="0" dirty="0">
              <a:ln>
                <a:noFill/>
              </a:ln>
              <a:solidFill>
                <a:prstClr val="black"/>
              </a:solidFill>
              <a:effectLst/>
              <a:uLnTx/>
              <a:uFillTx/>
              <a:latin typeface="Verdhana"/>
              <a:ea typeface="Verdana" panose="020B0604030504040204" pitchFamily="34" charset="0"/>
              <a:cs typeface="+mn-cs"/>
            </a:endParaRPr>
          </a:p>
        </p:txBody>
      </p:sp>
      <p:sp>
        <p:nvSpPr>
          <p:cNvPr id="5" name="TextBox 4">
            <a:extLst>
              <a:ext uri="{FF2B5EF4-FFF2-40B4-BE49-F238E27FC236}">
                <a16:creationId xmlns:a16="http://schemas.microsoft.com/office/drawing/2014/main" id="{E96AFCBE-420B-425F-8D30-E465061CB436}"/>
              </a:ext>
            </a:extLst>
          </p:cNvPr>
          <p:cNvSpPr txBox="1"/>
          <p:nvPr/>
        </p:nvSpPr>
        <p:spPr>
          <a:xfrm>
            <a:off x="2286000" y="743780"/>
            <a:ext cx="5225644" cy="261610"/>
          </a:xfrm>
          <a:prstGeom prst="rect">
            <a:avLst/>
          </a:prstGeom>
          <a:ln w="25400"/>
          <a:scene3d>
            <a:camera prst="orthographicFront"/>
            <a:lightRig rig="threePt" dir="t"/>
          </a:scene3d>
          <a:sp3d>
            <a:bevelT/>
          </a:sp3d>
        </p:spPr>
        <p:style>
          <a:lnRef idx="2">
            <a:schemeClr val="accent2"/>
          </a:lnRef>
          <a:fillRef idx="1">
            <a:schemeClr val="lt1"/>
          </a:fillRef>
          <a:effectRef idx="0">
            <a:schemeClr val="accent2"/>
          </a:effectRef>
          <a:fontRef idx="minor">
            <a:schemeClr val="dk1"/>
          </a:fontRef>
        </p:style>
        <p:txBody>
          <a:bodyPr wrap="square" lIns="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ED7D31"/>
                </a:solidFill>
                <a:effectLst/>
                <a:uLnTx/>
                <a:uFillTx/>
                <a:latin typeface="Verdana" panose="020B0604030504040204" pitchFamily="34" charset="0"/>
                <a:ea typeface="Verdana" panose="020B0604030504040204" pitchFamily="34" charset="0"/>
                <a:cs typeface="Verdana" panose="020B0604030504040204" pitchFamily="34" charset="0"/>
              </a:rPr>
              <a:t>Increasing demand for Micronutrients based Fertilizers </a:t>
            </a:r>
          </a:p>
        </p:txBody>
      </p:sp>
      <p:sp>
        <p:nvSpPr>
          <p:cNvPr id="6" name="TextBox 5">
            <a:extLst>
              <a:ext uri="{FF2B5EF4-FFF2-40B4-BE49-F238E27FC236}">
                <a16:creationId xmlns:a16="http://schemas.microsoft.com/office/drawing/2014/main" id="{84BBF724-C141-4503-AEE5-7EEEAB208171}"/>
              </a:ext>
            </a:extLst>
          </p:cNvPr>
          <p:cNvSpPr txBox="1"/>
          <p:nvPr/>
        </p:nvSpPr>
        <p:spPr>
          <a:xfrm>
            <a:off x="2163707" y="4290198"/>
            <a:ext cx="6665008" cy="2483372"/>
          </a:xfrm>
          <a:prstGeom prst="rect">
            <a:avLst/>
          </a:prstGeom>
          <a:noFill/>
        </p:spPr>
        <p:txBody>
          <a:bodyPr wrap="square" rtlCol="0">
            <a:spAutoFit/>
          </a:bodyPr>
          <a:lstStyle/>
          <a:p>
            <a:pPr marL="171450" marR="0" lvl="0" indent="-1714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05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Nanoparticles have unique qualities that make them a potential plant growth enhancer, such as enhanced sorption capacity, a higher surface-to-volume ratio, and controlled-release kinetics to targeted areas. Nano-structured fertilizers can be employed as a smart delivery system of nutrients to plants because of these characteristics. Nano-fertilizers distribute their nutrients much more slowly than ordinary fertilizers. This strategy enhances nutritional management by enhancing nutrient use efficiency and reducing nutrient leakage into groundwater. Nano-fertilizers are made to release active components in response to biological and environmental demands. According to scientists, nano-fertilizers also boost agricultural output by enhancing photosynthetic activity, seedling growth, seed germination rate, nitrogen metabolism, carbohydrate and protein synthesis.</a:t>
            </a:r>
          </a:p>
        </p:txBody>
      </p:sp>
      <p:sp>
        <p:nvSpPr>
          <p:cNvPr id="7" name="TextBox 6">
            <a:extLst>
              <a:ext uri="{FF2B5EF4-FFF2-40B4-BE49-F238E27FC236}">
                <a16:creationId xmlns:a16="http://schemas.microsoft.com/office/drawing/2014/main" id="{9FD262D9-0F3F-4AE5-9DF2-F03495B6DB27}"/>
              </a:ext>
            </a:extLst>
          </p:cNvPr>
          <p:cNvSpPr txBox="1"/>
          <p:nvPr/>
        </p:nvSpPr>
        <p:spPr>
          <a:xfrm>
            <a:off x="2163707" y="3929873"/>
            <a:ext cx="5225644" cy="261610"/>
          </a:xfrm>
          <a:prstGeom prst="rect">
            <a:avLst/>
          </a:prstGeom>
          <a:ln w="25400">
            <a:solidFill>
              <a:srgbClr val="00B0F0"/>
            </a:solidFill>
          </a:ln>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wrap="square" lIns="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B0F0"/>
                </a:solidFill>
                <a:effectLst/>
                <a:uLnTx/>
                <a:uFillTx/>
                <a:latin typeface="Verdana" panose="020B0604030504040204" pitchFamily="34" charset="0"/>
                <a:ea typeface="Verdana" panose="020B0604030504040204" pitchFamily="34" charset="0"/>
                <a:cs typeface="Verdana" panose="020B0604030504040204" pitchFamily="34" charset="0"/>
              </a:rPr>
              <a:t>Advent of Nano Fertilizers</a:t>
            </a:r>
          </a:p>
        </p:txBody>
      </p:sp>
      <p:grpSp>
        <p:nvGrpSpPr>
          <p:cNvPr id="8" name="Group 7">
            <a:extLst>
              <a:ext uri="{FF2B5EF4-FFF2-40B4-BE49-F238E27FC236}">
                <a16:creationId xmlns:a16="http://schemas.microsoft.com/office/drawing/2014/main" id="{C22DBB18-6858-4964-895F-6C6C677496DE}"/>
              </a:ext>
            </a:extLst>
          </p:cNvPr>
          <p:cNvGrpSpPr/>
          <p:nvPr/>
        </p:nvGrpSpPr>
        <p:grpSpPr>
          <a:xfrm>
            <a:off x="346854" y="1644387"/>
            <a:ext cx="1816853" cy="1534634"/>
            <a:chOff x="490704" y="986393"/>
            <a:chExt cx="2214396" cy="2092882"/>
          </a:xfrm>
          <a:solidFill>
            <a:schemeClr val="accent2">
              <a:lumMod val="75000"/>
            </a:schemeClr>
          </a:solidFill>
        </p:grpSpPr>
        <p:sp>
          <p:nvSpPr>
            <p:cNvPr id="9" name="Freeform 541">
              <a:extLst>
                <a:ext uri="{FF2B5EF4-FFF2-40B4-BE49-F238E27FC236}">
                  <a16:creationId xmlns:a16="http://schemas.microsoft.com/office/drawing/2014/main" id="{EF8DD134-0740-4FC7-AB47-D038F13EC62A}"/>
                </a:ext>
              </a:extLst>
            </p:cNvPr>
            <p:cNvSpPr>
              <a:spLocks/>
            </p:cNvSpPr>
            <p:nvPr/>
          </p:nvSpPr>
          <p:spPr bwMode="auto">
            <a:xfrm>
              <a:off x="490704" y="986393"/>
              <a:ext cx="2214396" cy="2092882"/>
            </a:xfrm>
            <a:custGeom>
              <a:avLst/>
              <a:gdLst>
                <a:gd name="T0" fmla="*/ 1494 w 4467"/>
                <a:gd name="T1" fmla="*/ 5405 h 5451"/>
                <a:gd name="T2" fmla="*/ 1292 w 4467"/>
                <a:gd name="T3" fmla="*/ 5186 h 5451"/>
                <a:gd name="T4" fmla="*/ 1283 w 4467"/>
                <a:gd name="T5" fmla="*/ 5005 h 5451"/>
                <a:gd name="T6" fmla="*/ 1392 w 4467"/>
                <a:gd name="T7" fmla="*/ 4722 h 5451"/>
                <a:gd name="T8" fmla="*/ 1385 w 4467"/>
                <a:gd name="T9" fmla="*/ 4574 h 5451"/>
                <a:gd name="T10" fmla="*/ 1256 w 4467"/>
                <a:gd name="T11" fmla="*/ 4490 h 5451"/>
                <a:gd name="T12" fmla="*/ 1195 w 4467"/>
                <a:gd name="T13" fmla="*/ 4485 h 5451"/>
                <a:gd name="T14" fmla="*/ 0 w 4467"/>
                <a:gd name="T15" fmla="*/ 3172 h 5451"/>
                <a:gd name="T16" fmla="*/ 26 w 4467"/>
                <a:gd name="T17" fmla="*/ 3063 h 5451"/>
                <a:gd name="T18" fmla="*/ 128 w 4467"/>
                <a:gd name="T19" fmla="*/ 2995 h 5451"/>
                <a:gd name="T20" fmla="*/ 229 w 4467"/>
                <a:gd name="T21" fmla="*/ 3015 h 5451"/>
                <a:gd name="T22" fmla="*/ 544 w 4467"/>
                <a:gd name="T23" fmla="*/ 3124 h 5451"/>
                <a:gd name="T24" fmla="*/ 757 w 4467"/>
                <a:gd name="T25" fmla="*/ 3072 h 5451"/>
                <a:gd name="T26" fmla="*/ 947 w 4467"/>
                <a:gd name="T27" fmla="*/ 2813 h 5451"/>
                <a:gd name="T28" fmla="*/ 947 w 4467"/>
                <a:gd name="T29" fmla="*/ 2549 h 5451"/>
                <a:gd name="T30" fmla="*/ 757 w 4467"/>
                <a:gd name="T31" fmla="*/ 2291 h 5451"/>
                <a:gd name="T32" fmla="*/ 544 w 4467"/>
                <a:gd name="T33" fmla="*/ 2238 h 5451"/>
                <a:gd name="T34" fmla="*/ 229 w 4467"/>
                <a:gd name="T35" fmla="*/ 2346 h 5451"/>
                <a:gd name="T36" fmla="*/ 128 w 4467"/>
                <a:gd name="T37" fmla="*/ 2368 h 5451"/>
                <a:gd name="T38" fmla="*/ 26 w 4467"/>
                <a:gd name="T39" fmla="*/ 2300 h 5451"/>
                <a:gd name="T40" fmla="*/ 0 w 4467"/>
                <a:gd name="T41" fmla="*/ 966 h 5451"/>
                <a:gd name="T42" fmla="*/ 1296 w 4467"/>
                <a:gd name="T43" fmla="*/ 949 h 5451"/>
                <a:gd name="T44" fmla="*/ 1396 w 4467"/>
                <a:gd name="T45" fmla="*/ 858 h 5451"/>
                <a:gd name="T46" fmla="*/ 1381 w 4467"/>
                <a:gd name="T47" fmla="*/ 706 h 5451"/>
                <a:gd name="T48" fmla="*/ 1274 w 4467"/>
                <a:gd name="T49" fmla="*/ 398 h 5451"/>
                <a:gd name="T50" fmla="*/ 1324 w 4467"/>
                <a:gd name="T51" fmla="*/ 197 h 5451"/>
                <a:gd name="T52" fmla="*/ 1571 w 4467"/>
                <a:gd name="T53" fmla="*/ 17 h 5451"/>
                <a:gd name="T54" fmla="*/ 1822 w 4467"/>
                <a:gd name="T55" fmla="*/ 17 h 5451"/>
                <a:gd name="T56" fmla="*/ 2068 w 4467"/>
                <a:gd name="T57" fmla="*/ 197 h 5451"/>
                <a:gd name="T58" fmla="*/ 2118 w 4467"/>
                <a:gd name="T59" fmla="*/ 398 h 5451"/>
                <a:gd name="T60" fmla="*/ 2011 w 4467"/>
                <a:gd name="T61" fmla="*/ 706 h 5451"/>
                <a:gd name="T62" fmla="*/ 1997 w 4467"/>
                <a:gd name="T63" fmla="*/ 858 h 5451"/>
                <a:gd name="T64" fmla="*/ 2089 w 4467"/>
                <a:gd name="T65" fmla="*/ 947 h 5451"/>
                <a:gd name="T66" fmla="*/ 2176 w 4467"/>
                <a:gd name="T67" fmla="*/ 966 h 5451"/>
                <a:gd name="T68" fmla="*/ 3503 w 4467"/>
                <a:gd name="T69" fmla="*/ 966 h 5451"/>
                <a:gd name="T70" fmla="*/ 3526 w 4467"/>
                <a:gd name="T71" fmla="*/ 2296 h 5451"/>
                <a:gd name="T72" fmla="*/ 3618 w 4467"/>
                <a:gd name="T73" fmla="*/ 2383 h 5451"/>
                <a:gd name="T74" fmla="*/ 3739 w 4467"/>
                <a:gd name="T75" fmla="*/ 2378 h 5451"/>
                <a:gd name="T76" fmla="*/ 4022 w 4467"/>
                <a:gd name="T77" fmla="*/ 2269 h 5451"/>
                <a:gd name="T78" fmla="*/ 4203 w 4467"/>
                <a:gd name="T79" fmla="*/ 2276 h 5451"/>
                <a:gd name="T80" fmla="*/ 4423 w 4467"/>
                <a:gd name="T81" fmla="*/ 2480 h 5451"/>
                <a:gd name="T82" fmla="*/ 4466 w 4467"/>
                <a:gd name="T83" fmla="*/ 2725 h 5451"/>
                <a:gd name="T84" fmla="*/ 4331 w 4467"/>
                <a:gd name="T85" fmla="*/ 3007 h 5451"/>
                <a:gd name="T86" fmla="*/ 4092 w 4467"/>
                <a:gd name="T87" fmla="*/ 3103 h 5451"/>
                <a:gd name="T88" fmla="*/ 3792 w 4467"/>
                <a:gd name="T89" fmla="*/ 3010 h 5451"/>
                <a:gd name="T90" fmla="*/ 3668 w 4467"/>
                <a:gd name="T91" fmla="*/ 2972 h 5451"/>
                <a:gd name="T92" fmla="*/ 3568 w 4467"/>
                <a:gd name="T93" fmla="*/ 3009 h 5451"/>
                <a:gd name="T94" fmla="*/ 3503 w 4467"/>
                <a:gd name="T95" fmla="*/ 3150 h 5451"/>
                <a:gd name="T96" fmla="*/ 3359 w 4467"/>
                <a:gd name="T97" fmla="*/ 4486 h 5451"/>
                <a:gd name="T98" fmla="*/ 2202 w 4467"/>
                <a:gd name="T99" fmla="*/ 4485 h 5451"/>
                <a:gd name="T100" fmla="*/ 2053 w 4467"/>
                <a:gd name="T101" fmla="*/ 4525 h 5451"/>
                <a:gd name="T102" fmla="*/ 1988 w 4467"/>
                <a:gd name="T103" fmla="*/ 4634 h 5451"/>
                <a:gd name="T104" fmla="*/ 2026 w 4467"/>
                <a:gd name="T105" fmla="*/ 4775 h 5451"/>
                <a:gd name="T106" fmla="*/ 2119 w 4467"/>
                <a:gd name="T107" fmla="*/ 5074 h 5451"/>
                <a:gd name="T108" fmla="*/ 2023 w 4467"/>
                <a:gd name="T109" fmla="*/ 5313 h 5451"/>
                <a:gd name="T110" fmla="*/ 1739 w 4467"/>
                <a:gd name="T111" fmla="*/ 5449 h 5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67" h="5451">
                  <a:moveTo>
                    <a:pt x="1696" y="5451"/>
                  </a:moveTo>
                  <a:lnTo>
                    <a:pt x="1652" y="5449"/>
                  </a:lnTo>
                  <a:lnTo>
                    <a:pt x="1571" y="5434"/>
                  </a:lnTo>
                  <a:lnTo>
                    <a:pt x="1494" y="5405"/>
                  </a:lnTo>
                  <a:lnTo>
                    <a:pt x="1427" y="5365"/>
                  </a:lnTo>
                  <a:lnTo>
                    <a:pt x="1370" y="5313"/>
                  </a:lnTo>
                  <a:lnTo>
                    <a:pt x="1324" y="5254"/>
                  </a:lnTo>
                  <a:lnTo>
                    <a:pt x="1292" y="5186"/>
                  </a:lnTo>
                  <a:lnTo>
                    <a:pt x="1275" y="5112"/>
                  </a:lnTo>
                  <a:lnTo>
                    <a:pt x="1274" y="5074"/>
                  </a:lnTo>
                  <a:lnTo>
                    <a:pt x="1274" y="5053"/>
                  </a:lnTo>
                  <a:lnTo>
                    <a:pt x="1283" y="5005"/>
                  </a:lnTo>
                  <a:lnTo>
                    <a:pt x="1306" y="4923"/>
                  </a:lnTo>
                  <a:lnTo>
                    <a:pt x="1367" y="4775"/>
                  </a:lnTo>
                  <a:lnTo>
                    <a:pt x="1381" y="4746"/>
                  </a:lnTo>
                  <a:lnTo>
                    <a:pt x="1392" y="4722"/>
                  </a:lnTo>
                  <a:lnTo>
                    <a:pt x="1403" y="4677"/>
                  </a:lnTo>
                  <a:lnTo>
                    <a:pt x="1405" y="4634"/>
                  </a:lnTo>
                  <a:lnTo>
                    <a:pt x="1394" y="4593"/>
                  </a:lnTo>
                  <a:lnTo>
                    <a:pt x="1385" y="4574"/>
                  </a:lnTo>
                  <a:lnTo>
                    <a:pt x="1374" y="4556"/>
                  </a:lnTo>
                  <a:lnTo>
                    <a:pt x="1342" y="4527"/>
                  </a:lnTo>
                  <a:lnTo>
                    <a:pt x="1304" y="4505"/>
                  </a:lnTo>
                  <a:lnTo>
                    <a:pt x="1256" y="4490"/>
                  </a:lnTo>
                  <a:lnTo>
                    <a:pt x="1228" y="4486"/>
                  </a:lnTo>
                  <a:lnTo>
                    <a:pt x="1228" y="4485"/>
                  </a:lnTo>
                  <a:lnTo>
                    <a:pt x="1217" y="4485"/>
                  </a:lnTo>
                  <a:lnTo>
                    <a:pt x="1195" y="4485"/>
                  </a:lnTo>
                  <a:lnTo>
                    <a:pt x="185" y="4486"/>
                  </a:lnTo>
                  <a:lnTo>
                    <a:pt x="0" y="4486"/>
                  </a:lnTo>
                  <a:lnTo>
                    <a:pt x="0" y="3184"/>
                  </a:lnTo>
                  <a:lnTo>
                    <a:pt x="0" y="3172"/>
                  </a:lnTo>
                  <a:lnTo>
                    <a:pt x="0" y="3164"/>
                  </a:lnTo>
                  <a:lnTo>
                    <a:pt x="0" y="3164"/>
                  </a:lnTo>
                  <a:lnTo>
                    <a:pt x="4" y="3125"/>
                  </a:lnTo>
                  <a:lnTo>
                    <a:pt x="26" y="3063"/>
                  </a:lnTo>
                  <a:lnTo>
                    <a:pt x="53" y="3028"/>
                  </a:lnTo>
                  <a:lnTo>
                    <a:pt x="75" y="3011"/>
                  </a:lnTo>
                  <a:lnTo>
                    <a:pt x="99" y="3000"/>
                  </a:lnTo>
                  <a:lnTo>
                    <a:pt x="128" y="2995"/>
                  </a:lnTo>
                  <a:lnTo>
                    <a:pt x="144" y="2993"/>
                  </a:lnTo>
                  <a:lnTo>
                    <a:pt x="164" y="2995"/>
                  </a:lnTo>
                  <a:lnTo>
                    <a:pt x="207" y="3006"/>
                  </a:lnTo>
                  <a:lnTo>
                    <a:pt x="229" y="3015"/>
                  </a:lnTo>
                  <a:lnTo>
                    <a:pt x="262" y="3032"/>
                  </a:lnTo>
                  <a:lnTo>
                    <a:pt x="413" y="3093"/>
                  </a:lnTo>
                  <a:lnTo>
                    <a:pt x="495" y="3116"/>
                  </a:lnTo>
                  <a:lnTo>
                    <a:pt x="544" y="3124"/>
                  </a:lnTo>
                  <a:lnTo>
                    <a:pt x="566" y="3125"/>
                  </a:lnTo>
                  <a:lnTo>
                    <a:pt x="608" y="3124"/>
                  </a:lnTo>
                  <a:lnTo>
                    <a:pt x="685" y="3106"/>
                  </a:lnTo>
                  <a:lnTo>
                    <a:pt x="757" y="3072"/>
                  </a:lnTo>
                  <a:lnTo>
                    <a:pt x="820" y="3024"/>
                  </a:lnTo>
                  <a:lnTo>
                    <a:pt x="875" y="2965"/>
                  </a:lnTo>
                  <a:lnTo>
                    <a:pt x="917" y="2893"/>
                  </a:lnTo>
                  <a:lnTo>
                    <a:pt x="947" y="2813"/>
                  </a:lnTo>
                  <a:lnTo>
                    <a:pt x="963" y="2728"/>
                  </a:lnTo>
                  <a:lnTo>
                    <a:pt x="965" y="2681"/>
                  </a:lnTo>
                  <a:lnTo>
                    <a:pt x="963" y="2635"/>
                  </a:lnTo>
                  <a:lnTo>
                    <a:pt x="947" y="2549"/>
                  </a:lnTo>
                  <a:lnTo>
                    <a:pt x="917" y="2470"/>
                  </a:lnTo>
                  <a:lnTo>
                    <a:pt x="875" y="2398"/>
                  </a:lnTo>
                  <a:lnTo>
                    <a:pt x="820" y="2339"/>
                  </a:lnTo>
                  <a:lnTo>
                    <a:pt x="757" y="2291"/>
                  </a:lnTo>
                  <a:lnTo>
                    <a:pt x="685" y="2256"/>
                  </a:lnTo>
                  <a:lnTo>
                    <a:pt x="608" y="2239"/>
                  </a:lnTo>
                  <a:lnTo>
                    <a:pt x="566" y="2238"/>
                  </a:lnTo>
                  <a:lnTo>
                    <a:pt x="544" y="2238"/>
                  </a:lnTo>
                  <a:lnTo>
                    <a:pt x="495" y="2247"/>
                  </a:lnTo>
                  <a:lnTo>
                    <a:pt x="413" y="2270"/>
                  </a:lnTo>
                  <a:lnTo>
                    <a:pt x="262" y="2331"/>
                  </a:lnTo>
                  <a:lnTo>
                    <a:pt x="229" y="2346"/>
                  </a:lnTo>
                  <a:lnTo>
                    <a:pt x="207" y="2357"/>
                  </a:lnTo>
                  <a:lnTo>
                    <a:pt x="164" y="2368"/>
                  </a:lnTo>
                  <a:lnTo>
                    <a:pt x="144" y="2368"/>
                  </a:lnTo>
                  <a:lnTo>
                    <a:pt x="128" y="2368"/>
                  </a:lnTo>
                  <a:lnTo>
                    <a:pt x="99" y="2362"/>
                  </a:lnTo>
                  <a:lnTo>
                    <a:pt x="75" y="2350"/>
                  </a:lnTo>
                  <a:lnTo>
                    <a:pt x="53" y="2333"/>
                  </a:lnTo>
                  <a:lnTo>
                    <a:pt x="26" y="2300"/>
                  </a:lnTo>
                  <a:lnTo>
                    <a:pt x="4" y="2238"/>
                  </a:lnTo>
                  <a:lnTo>
                    <a:pt x="0" y="2199"/>
                  </a:lnTo>
                  <a:lnTo>
                    <a:pt x="0" y="2175"/>
                  </a:lnTo>
                  <a:lnTo>
                    <a:pt x="0" y="966"/>
                  </a:lnTo>
                  <a:lnTo>
                    <a:pt x="1191" y="966"/>
                  </a:lnTo>
                  <a:lnTo>
                    <a:pt x="1214" y="966"/>
                  </a:lnTo>
                  <a:lnTo>
                    <a:pt x="1244" y="963"/>
                  </a:lnTo>
                  <a:lnTo>
                    <a:pt x="1296" y="949"/>
                  </a:lnTo>
                  <a:lnTo>
                    <a:pt x="1340" y="927"/>
                  </a:lnTo>
                  <a:lnTo>
                    <a:pt x="1374" y="896"/>
                  </a:lnTo>
                  <a:lnTo>
                    <a:pt x="1385" y="877"/>
                  </a:lnTo>
                  <a:lnTo>
                    <a:pt x="1396" y="858"/>
                  </a:lnTo>
                  <a:lnTo>
                    <a:pt x="1405" y="818"/>
                  </a:lnTo>
                  <a:lnTo>
                    <a:pt x="1403" y="774"/>
                  </a:lnTo>
                  <a:lnTo>
                    <a:pt x="1392" y="729"/>
                  </a:lnTo>
                  <a:lnTo>
                    <a:pt x="1381" y="706"/>
                  </a:lnTo>
                  <a:lnTo>
                    <a:pt x="1367" y="677"/>
                  </a:lnTo>
                  <a:lnTo>
                    <a:pt x="1306" y="528"/>
                  </a:lnTo>
                  <a:lnTo>
                    <a:pt x="1283" y="448"/>
                  </a:lnTo>
                  <a:lnTo>
                    <a:pt x="1274" y="398"/>
                  </a:lnTo>
                  <a:lnTo>
                    <a:pt x="1274" y="378"/>
                  </a:lnTo>
                  <a:lnTo>
                    <a:pt x="1275" y="339"/>
                  </a:lnTo>
                  <a:lnTo>
                    <a:pt x="1292" y="265"/>
                  </a:lnTo>
                  <a:lnTo>
                    <a:pt x="1324" y="197"/>
                  </a:lnTo>
                  <a:lnTo>
                    <a:pt x="1370" y="138"/>
                  </a:lnTo>
                  <a:lnTo>
                    <a:pt x="1427" y="86"/>
                  </a:lnTo>
                  <a:lnTo>
                    <a:pt x="1494" y="46"/>
                  </a:lnTo>
                  <a:lnTo>
                    <a:pt x="1571" y="17"/>
                  </a:lnTo>
                  <a:lnTo>
                    <a:pt x="1652" y="2"/>
                  </a:lnTo>
                  <a:lnTo>
                    <a:pt x="1696" y="0"/>
                  </a:lnTo>
                  <a:lnTo>
                    <a:pt x="1739" y="2"/>
                  </a:lnTo>
                  <a:lnTo>
                    <a:pt x="1822" y="17"/>
                  </a:lnTo>
                  <a:lnTo>
                    <a:pt x="1897" y="46"/>
                  </a:lnTo>
                  <a:lnTo>
                    <a:pt x="1965" y="86"/>
                  </a:lnTo>
                  <a:lnTo>
                    <a:pt x="2023" y="138"/>
                  </a:lnTo>
                  <a:lnTo>
                    <a:pt x="2068" y="197"/>
                  </a:lnTo>
                  <a:lnTo>
                    <a:pt x="2101" y="265"/>
                  </a:lnTo>
                  <a:lnTo>
                    <a:pt x="2118" y="339"/>
                  </a:lnTo>
                  <a:lnTo>
                    <a:pt x="2119" y="378"/>
                  </a:lnTo>
                  <a:lnTo>
                    <a:pt x="2118" y="398"/>
                  </a:lnTo>
                  <a:lnTo>
                    <a:pt x="2110" y="448"/>
                  </a:lnTo>
                  <a:lnTo>
                    <a:pt x="2085" y="528"/>
                  </a:lnTo>
                  <a:lnTo>
                    <a:pt x="2026" y="677"/>
                  </a:lnTo>
                  <a:lnTo>
                    <a:pt x="2011" y="706"/>
                  </a:lnTo>
                  <a:lnTo>
                    <a:pt x="2001" y="729"/>
                  </a:lnTo>
                  <a:lnTo>
                    <a:pt x="1988" y="774"/>
                  </a:lnTo>
                  <a:lnTo>
                    <a:pt x="1988" y="818"/>
                  </a:lnTo>
                  <a:lnTo>
                    <a:pt x="1997" y="858"/>
                  </a:lnTo>
                  <a:lnTo>
                    <a:pt x="2007" y="877"/>
                  </a:lnTo>
                  <a:lnTo>
                    <a:pt x="2018" y="895"/>
                  </a:lnTo>
                  <a:lnTo>
                    <a:pt x="2049" y="925"/>
                  </a:lnTo>
                  <a:lnTo>
                    <a:pt x="2089" y="947"/>
                  </a:lnTo>
                  <a:lnTo>
                    <a:pt x="2137" y="961"/>
                  </a:lnTo>
                  <a:lnTo>
                    <a:pt x="2164" y="965"/>
                  </a:lnTo>
                  <a:lnTo>
                    <a:pt x="2164" y="966"/>
                  </a:lnTo>
                  <a:lnTo>
                    <a:pt x="2176" y="966"/>
                  </a:lnTo>
                  <a:lnTo>
                    <a:pt x="2198" y="966"/>
                  </a:lnTo>
                  <a:lnTo>
                    <a:pt x="3270" y="966"/>
                  </a:lnTo>
                  <a:lnTo>
                    <a:pt x="3281" y="966"/>
                  </a:lnTo>
                  <a:lnTo>
                    <a:pt x="3503" y="966"/>
                  </a:lnTo>
                  <a:lnTo>
                    <a:pt x="3503" y="2175"/>
                  </a:lnTo>
                  <a:lnTo>
                    <a:pt x="3503" y="2200"/>
                  </a:lnTo>
                  <a:lnTo>
                    <a:pt x="3508" y="2241"/>
                  </a:lnTo>
                  <a:lnTo>
                    <a:pt x="3526" y="2296"/>
                  </a:lnTo>
                  <a:lnTo>
                    <a:pt x="3543" y="2326"/>
                  </a:lnTo>
                  <a:lnTo>
                    <a:pt x="3565" y="2350"/>
                  </a:lnTo>
                  <a:lnTo>
                    <a:pt x="3590" y="2370"/>
                  </a:lnTo>
                  <a:lnTo>
                    <a:pt x="3618" y="2383"/>
                  </a:lnTo>
                  <a:lnTo>
                    <a:pt x="3651" y="2389"/>
                  </a:lnTo>
                  <a:lnTo>
                    <a:pt x="3668" y="2391"/>
                  </a:lnTo>
                  <a:lnTo>
                    <a:pt x="3691" y="2389"/>
                  </a:lnTo>
                  <a:lnTo>
                    <a:pt x="3739" y="2378"/>
                  </a:lnTo>
                  <a:lnTo>
                    <a:pt x="3764" y="2366"/>
                  </a:lnTo>
                  <a:lnTo>
                    <a:pt x="3792" y="2352"/>
                  </a:lnTo>
                  <a:lnTo>
                    <a:pt x="3941" y="2292"/>
                  </a:lnTo>
                  <a:lnTo>
                    <a:pt x="4022" y="2269"/>
                  </a:lnTo>
                  <a:lnTo>
                    <a:pt x="4071" y="2260"/>
                  </a:lnTo>
                  <a:lnTo>
                    <a:pt x="4092" y="2258"/>
                  </a:lnTo>
                  <a:lnTo>
                    <a:pt x="4130" y="2260"/>
                  </a:lnTo>
                  <a:lnTo>
                    <a:pt x="4203" y="2276"/>
                  </a:lnTo>
                  <a:lnTo>
                    <a:pt x="4272" y="2309"/>
                  </a:lnTo>
                  <a:lnTo>
                    <a:pt x="4331" y="2354"/>
                  </a:lnTo>
                  <a:lnTo>
                    <a:pt x="4382" y="2413"/>
                  </a:lnTo>
                  <a:lnTo>
                    <a:pt x="4423" y="2480"/>
                  </a:lnTo>
                  <a:lnTo>
                    <a:pt x="4452" y="2555"/>
                  </a:lnTo>
                  <a:lnTo>
                    <a:pt x="4466" y="2638"/>
                  </a:lnTo>
                  <a:lnTo>
                    <a:pt x="4467" y="2681"/>
                  </a:lnTo>
                  <a:lnTo>
                    <a:pt x="4466" y="2725"/>
                  </a:lnTo>
                  <a:lnTo>
                    <a:pt x="4452" y="2807"/>
                  </a:lnTo>
                  <a:lnTo>
                    <a:pt x="4423" y="2883"/>
                  </a:lnTo>
                  <a:lnTo>
                    <a:pt x="4382" y="2950"/>
                  </a:lnTo>
                  <a:lnTo>
                    <a:pt x="4331" y="3007"/>
                  </a:lnTo>
                  <a:lnTo>
                    <a:pt x="4272" y="3053"/>
                  </a:lnTo>
                  <a:lnTo>
                    <a:pt x="4203" y="3085"/>
                  </a:lnTo>
                  <a:lnTo>
                    <a:pt x="4130" y="3102"/>
                  </a:lnTo>
                  <a:lnTo>
                    <a:pt x="4092" y="3103"/>
                  </a:lnTo>
                  <a:lnTo>
                    <a:pt x="4071" y="3103"/>
                  </a:lnTo>
                  <a:lnTo>
                    <a:pt x="4022" y="3094"/>
                  </a:lnTo>
                  <a:lnTo>
                    <a:pt x="3941" y="3071"/>
                  </a:lnTo>
                  <a:lnTo>
                    <a:pt x="3792" y="3010"/>
                  </a:lnTo>
                  <a:lnTo>
                    <a:pt x="3764" y="2996"/>
                  </a:lnTo>
                  <a:lnTo>
                    <a:pt x="3739" y="2985"/>
                  </a:lnTo>
                  <a:lnTo>
                    <a:pt x="3691" y="2972"/>
                  </a:lnTo>
                  <a:lnTo>
                    <a:pt x="3668" y="2972"/>
                  </a:lnTo>
                  <a:lnTo>
                    <a:pt x="3652" y="2972"/>
                  </a:lnTo>
                  <a:lnTo>
                    <a:pt x="3621" y="2979"/>
                  </a:lnTo>
                  <a:lnTo>
                    <a:pt x="3593" y="2991"/>
                  </a:lnTo>
                  <a:lnTo>
                    <a:pt x="3568" y="3009"/>
                  </a:lnTo>
                  <a:lnTo>
                    <a:pt x="3537" y="3045"/>
                  </a:lnTo>
                  <a:lnTo>
                    <a:pt x="3510" y="3110"/>
                  </a:lnTo>
                  <a:lnTo>
                    <a:pt x="3504" y="3150"/>
                  </a:lnTo>
                  <a:lnTo>
                    <a:pt x="3503" y="3150"/>
                  </a:lnTo>
                  <a:lnTo>
                    <a:pt x="3503" y="3162"/>
                  </a:lnTo>
                  <a:lnTo>
                    <a:pt x="3503" y="3184"/>
                  </a:lnTo>
                  <a:lnTo>
                    <a:pt x="3503" y="4488"/>
                  </a:lnTo>
                  <a:lnTo>
                    <a:pt x="3359" y="4486"/>
                  </a:lnTo>
                  <a:lnTo>
                    <a:pt x="3245" y="4486"/>
                  </a:lnTo>
                  <a:lnTo>
                    <a:pt x="2745" y="4486"/>
                  </a:lnTo>
                  <a:lnTo>
                    <a:pt x="2735" y="4486"/>
                  </a:lnTo>
                  <a:lnTo>
                    <a:pt x="2202" y="4485"/>
                  </a:lnTo>
                  <a:lnTo>
                    <a:pt x="2177" y="4486"/>
                  </a:lnTo>
                  <a:lnTo>
                    <a:pt x="2149" y="4489"/>
                  </a:lnTo>
                  <a:lnTo>
                    <a:pt x="2096" y="4502"/>
                  </a:lnTo>
                  <a:lnTo>
                    <a:pt x="2053" y="4525"/>
                  </a:lnTo>
                  <a:lnTo>
                    <a:pt x="2019" y="4556"/>
                  </a:lnTo>
                  <a:lnTo>
                    <a:pt x="2006" y="4574"/>
                  </a:lnTo>
                  <a:lnTo>
                    <a:pt x="1997" y="4593"/>
                  </a:lnTo>
                  <a:lnTo>
                    <a:pt x="1988" y="4634"/>
                  </a:lnTo>
                  <a:lnTo>
                    <a:pt x="1988" y="4677"/>
                  </a:lnTo>
                  <a:lnTo>
                    <a:pt x="2001" y="4722"/>
                  </a:lnTo>
                  <a:lnTo>
                    <a:pt x="2011" y="4746"/>
                  </a:lnTo>
                  <a:lnTo>
                    <a:pt x="2026" y="4775"/>
                  </a:lnTo>
                  <a:lnTo>
                    <a:pt x="2085" y="4923"/>
                  </a:lnTo>
                  <a:lnTo>
                    <a:pt x="2110" y="5005"/>
                  </a:lnTo>
                  <a:lnTo>
                    <a:pt x="2118" y="5053"/>
                  </a:lnTo>
                  <a:lnTo>
                    <a:pt x="2119" y="5074"/>
                  </a:lnTo>
                  <a:lnTo>
                    <a:pt x="2118" y="5112"/>
                  </a:lnTo>
                  <a:lnTo>
                    <a:pt x="2101" y="5186"/>
                  </a:lnTo>
                  <a:lnTo>
                    <a:pt x="2068" y="5254"/>
                  </a:lnTo>
                  <a:lnTo>
                    <a:pt x="2023" y="5313"/>
                  </a:lnTo>
                  <a:lnTo>
                    <a:pt x="1965" y="5365"/>
                  </a:lnTo>
                  <a:lnTo>
                    <a:pt x="1897" y="5405"/>
                  </a:lnTo>
                  <a:lnTo>
                    <a:pt x="1822" y="5434"/>
                  </a:lnTo>
                  <a:lnTo>
                    <a:pt x="1739" y="5449"/>
                  </a:lnTo>
                  <a:lnTo>
                    <a:pt x="1696" y="5451"/>
                  </a:lnTo>
                  <a:close/>
                </a:path>
              </a:pathLst>
            </a:custGeom>
            <a:grpFill/>
            <a:ln>
              <a:noFill/>
            </a:ln>
            <a:scene3d>
              <a:camera prst="orthographicFront"/>
              <a:lightRig rig="threePt" dir="t"/>
            </a:scene3d>
            <a:sp3d>
              <a:bevelT w="114300" prst="artDeco"/>
            </a:sp3d>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4388445E-3C85-4633-9121-1C8FCF1D8144}"/>
                </a:ext>
              </a:extLst>
            </p:cNvPr>
            <p:cNvSpPr txBox="1"/>
            <p:nvPr/>
          </p:nvSpPr>
          <p:spPr>
            <a:xfrm>
              <a:off x="917945" y="1303525"/>
              <a:ext cx="1025638" cy="1415567"/>
            </a:xfrm>
            <a:prstGeom prst="rect">
              <a:avLst/>
            </a:prstGeom>
            <a:grpFill/>
            <a:scene3d>
              <a:camera prst="orthographicFront"/>
              <a:lightRig rig="threePt" dir="t"/>
            </a:scene3d>
            <a:sp3d>
              <a:bevelT w="114300" prst="artDeco"/>
            </a:sp3d>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0EEEF"/>
                  </a:solidFill>
                  <a:effectLst>
                    <a:outerShdw blurRad="38100" dist="38100" dir="2700000" algn="tl">
                      <a:srgbClr val="000000">
                        <a:alpha val="43137"/>
                      </a:srgbClr>
                    </a:outerShdw>
                  </a:effectLst>
                  <a:uLnTx/>
                  <a:uFillTx/>
                  <a:latin typeface="Calibri" panose="020F0502020204030204"/>
                  <a:ea typeface="+mn-ea"/>
                  <a:cs typeface="+mn-cs"/>
                </a:rPr>
                <a:t>01</a:t>
              </a:r>
            </a:p>
          </p:txBody>
        </p:sp>
      </p:grpSp>
      <p:grpSp>
        <p:nvGrpSpPr>
          <p:cNvPr id="11" name="Group 10">
            <a:extLst>
              <a:ext uri="{FF2B5EF4-FFF2-40B4-BE49-F238E27FC236}">
                <a16:creationId xmlns:a16="http://schemas.microsoft.com/office/drawing/2014/main" id="{E36E659D-7C13-4E71-B4BA-441AC590D5B5}"/>
              </a:ext>
            </a:extLst>
          </p:cNvPr>
          <p:cNvGrpSpPr/>
          <p:nvPr/>
        </p:nvGrpSpPr>
        <p:grpSpPr>
          <a:xfrm>
            <a:off x="200025" y="4533900"/>
            <a:ext cx="1963682" cy="1695450"/>
            <a:chOff x="490704" y="986393"/>
            <a:chExt cx="2214396" cy="2092882"/>
          </a:xfrm>
          <a:solidFill>
            <a:srgbClr val="00B0F0"/>
          </a:solidFill>
        </p:grpSpPr>
        <p:sp>
          <p:nvSpPr>
            <p:cNvPr id="12" name="Freeform 541">
              <a:extLst>
                <a:ext uri="{FF2B5EF4-FFF2-40B4-BE49-F238E27FC236}">
                  <a16:creationId xmlns:a16="http://schemas.microsoft.com/office/drawing/2014/main" id="{060DD4EA-4AB1-48AD-A860-0DBCE4C35E50}"/>
                </a:ext>
              </a:extLst>
            </p:cNvPr>
            <p:cNvSpPr>
              <a:spLocks/>
            </p:cNvSpPr>
            <p:nvPr/>
          </p:nvSpPr>
          <p:spPr bwMode="auto">
            <a:xfrm>
              <a:off x="490704" y="986393"/>
              <a:ext cx="2214396" cy="2092882"/>
            </a:xfrm>
            <a:custGeom>
              <a:avLst/>
              <a:gdLst>
                <a:gd name="T0" fmla="*/ 1494 w 4467"/>
                <a:gd name="T1" fmla="*/ 5405 h 5451"/>
                <a:gd name="T2" fmla="*/ 1292 w 4467"/>
                <a:gd name="T3" fmla="*/ 5186 h 5451"/>
                <a:gd name="T4" fmla="*/ 1283 w 4467"/>
                <a:gd name="T5" fmla="*/ 5005 h 5451"/>
                <a:gd name="T6" fmla="*/ 1392 w 4467"/>
                <a:gd name="T7" fmla="*/ 4722 h 5451"/>
                <a:gd name="T8" fmla="*/ 1385 w 4467"/>
                <a:gd name="T9" fmla="*/ 4574 h 5451"/>
                <a:gd name="T10" fmla="*/ 1256 w 4467"/>
                <a:gd name="T11" fmla="*/ 4490 h 5451"/>
                <a:gd name="T12" fmla="*/ 1195 w 4467"/>
                <a:gd name="T13" fmla="*/ 4485 h 5451"/>
                <a:gd name="T14" fmla="*/ 0 w 4467"/>
                <a:gd name="T15" fmla="*/ 3172 h 5451"/>
                <a:gd name="T16" fmla="*/ 26 w 4467"/>
                <a:gd name="T17" fmla="*/ 3063 h 5451"/>
                <a:gd name="T18" fmla="*/ 128 w 4467"/>
                <a:gd name="T19" fmla="*/ 2995 h 5451"/>
                <a:gd name="T20" fmla="*/ 229 w 4467"/>
                <a:gd name="T21" fmla="*/ 3015 h 5451"/>
                <a:gd name="T22" fmla="*/ 544 w 4467"/>
                <a:gd name="T23" fmla="*/ 3124 h 5451"/>
                <a:gd name="T24" fmla="*/ 757 w 4467"/>
                <a:gd name="T25" fmla="*/ 3072 h 5451"/>
                <a:gd name="T26" fmla="*/ 947 w 4467"/>
                <a:gd name="T27" fmla="*/ 2813 h 5451"/>
                <a:gd name="T28" fmla="*/ 947 w 4467"/>
                <a:gd name="T29" fmla="*/ 2549 h 5451"/>
                <a:gd name="T30" fmla="*/ 757 w 4467"/>
                <a:gd name="T31" fmla="*/ 2291 h 5451"/>
                <a:gd name="T32" fmla="*/ 544 w 4467"/>
                <a:gd name="T33" fmla="*/ 2238 h 5451"/>
                <a:gd name="T34" fmla="*/ 229 w 4467"/>
                <a:gd name="T35" fmla="*/ 2346 h 5451"/>
                <a:gd name="T36" fmla="*/ 128 w 4467"/>
                <a:gd name="T37" fmla="*/ 2368 h 5451"/>
                <a:gd name="T38" fmla="*/ 26 w 4467"/>
                <a:gd name="T39" fmla="*/ 2300 h 5451"/>
                <a:gd name="T40" fmla="*/ 0 w 4467"/>
                <a:gd name="T41" fmla="*/ 966 h 5451"/>
                <a:gd name="T42" fmla="*/ 1296 w 4467"/>
                <a:gd name="T43" fmla="*/ 949 h 5451"/>
                <a:gd name="T44" fmla="*/ 1396 w 4467"/>
                <a:gd name="T45" fmla="*/ 858 h 5451"/>
                <a:gd name="T46" fmla="*/ 1381 w 4467"/>
                <a:gd name="T47" fmla="*/ 706 h 5451"/>
                <a:gd name="T48" fmla="*/ 1274 w 4467"/>
                <a:gd name="T49" fmla="*/ 398 h 5451"/>
                <a:gd name="T50" fmla="*/ 1324 w 4467"/>
                <a:gd name="T51" fmla="*/ 197 h 5451"/>
                <a:gd name="T52" fmla="*/ 1571 w 4467"/>
                <a:gd name="T53" fmla="*/ 17 h 5451"/>
                <a:gd name="T54" fmla="*/ 1822 w 4467"/>
                <a:gd name="T55" fmla="*/ 17 h 5451"/>
                <a:gd name="T56" fmla="*/ 2068 w 4467"/>
                <a:gd name="T57" fmla="*/ 197 h 5451"/>
                <a:gd name="T58" fmla="*/ 2118 w 4467"/>
                <a:gd name="T59" fmla="*/ 398 h 5451"/>
                <a:gd name="T60" fmla="*/ 2011 w 4467"/>
                <a:gd name="T61" fmla="*/ 706 h 5451"/>
                <a:gd name="T62" fmla="*/ 1997 w 4467"/>
                <a:gd name="T63" fmla="*/ 858 h 5451"/>
                <a:gd name="T64" fmla="*/ 2089 w 4467"/>
                <a:gd name="T65" fmla="*/ 947 h 5451"/>
                <a:gd name="T66" fmla="*/ 2176 w 4467"/>
                <a:gd name="T67" fmla="*/ 966 h 5451"/>
                <a:gd name="T68" fmla="*/ 3503 w 4467"/>
                <a:gd name="T69" fmla="*/ 966 h 5451"/>
                <a:gd name="T70" fmla="*/ 3526 w 4467"/>
                <a:gd name="T71" fmla="*/ 2296 h 5451"/>
                <a:gd name="T72" fmla="*/ 3618 w 4467"/>
                <a:gd name="T73" fmla="*/ 2383 h 5451"/>
                <a:gd name="T74" fmla="*/ 3739 w 4467"/>
                <a:gd name="T75" fmla="*/ 2378 h 5451"/>
                <a:gd name="T76" fmla="*/ 4022 w 4467"/>
                <a:gd name="T77" fmla="*/ 2269 h 5451"/>
                <a:gd name="T78" fmla="*/ 4203 w 4467"/>
                <a:gd name="T79" fmla="*/ 2276 h 5451"/>
                <a:gd name="T80" fmla="*/ 4423 w 4467"/>
                <a:gd name="T81" fmla="*/ 2480 h 5451"/>
                <a:gd name="T82" fmla="*/ 4466 w 4467"/>
                <a:gd name="T83" fmla="*/ 2725 h 5451"/>
                <a:gd name="T84" fmla="*/ 4331 w 4467"/>
                <a:gd name="T85" fmla="*/ 3007 h 5451"/>
                <a:gd name="T86" fmla="*/ 4092 w 4467"/>
                <a:gd name="T87" fmla="*/ 3103 h 5451"/>
                <a:gd name="T88" fmla="*/ 3792 w 4467"/>
                <a:gd name="T89" fmla="*/ 3010 h 5451"/>
                <a:gd name="T90" fmla="*/ 3668 w 4467"/>
                <a:gd name="T91" fmla="*/ 2972 h 5451"/>
                <a:gd name="T92" fmla="*/ 3568 w 4467"/>
                <a:gd name="T93" fmla="*/ 3009 h 5451"/>
                <a:gd name="T94" fmla="*/ 3503 w 4467"/>
                <a:gd name="T95" fmla="*/ 3150 h 5451"/>
                <a:gd name="T96" fmla="*/ 3359 w 4467"/>
                <a:gd name="T97" fmla="*/ 4486 h 5451"/>
                <a:gd name="T98" fmla="*/ 2202 w 4467"/>
                <a:gd name="T99" fmla="*/ 4485 h 5451"/>
                <a:gd name="T100" fmla="*/ 2053 w 4467"/>
                <a:gd name="T101" fmla="*/ 4525 h 5451"/>
                <a:gd name="T102" fmla="*/ 1988 w 4467"/>
                <a:gd name="T103" fmla="*/ 4634 h 5451"/>
                <a:gd name="T104" fmla="*/ 2026 w 4467"/>
                <a:gd name="T105" fmla="*/ 4775 h 5451"/>
                <a:gd name="T106" fmla="*/ 2119 w 4467"/>
                <a:gd name="T107" fmla="*/ 5074 h 5451"/>
                <a:gd name="T108" fmla="*/ 2023 w 4467"/>
                <a:gd name="T109" fmla="*/ 5313 h 5451"/>
                <a:gd name="T110" fmla="*/ 1739 w 4467"/>
                <a:gd name="T111" fmla="*/ 5449 h 5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67" h="5451">
                  <a:moveTo>
                    <a:pt x="1696" y="5451"/>
                  </a:moveTo>
                  <a:lnTo>
                    <a:pt x="1652" y="5449"/>
                  </a:lnTo>
                  <a:lnTo>
                    <a:pt x="1571" y="5434"/>
                  </a:lnTo>
                  <a:lnTo>
                    <a:pt x="1494" y="5405"/>
                  </a:lnTo>
                  <a:lnTo>
                    <a:pt x="1427" y="5365"/>
                  </a:lnTo>
                  <a:lnTo>
                    <a:pt x="1370" y="5313"/>
                  </a:lnTo>
                  <a:lnTo>
                    <a:pt x="1324" y="5254"/>
                  </a:lnTo>
                  <a:lnTo>
                    <a:pt x="1292" y="5186"/>
                  </a:lnTo>
                  <a:lnTo>
                    <a:pt x="1275" y="5112"/>
                  </a:lnTo>
                  <a:lnTo>
                    <a:pt x="1274" y="5074"/>
                  </a:lnTo>
                  <a:lnTo>
                    <a:pt x="1274" y="5053"/>
                  </a:lnTo>
                  <a:lnTo>
                    <a:pt x="1283" y="5005"/>
                  </a:lnTo>
                  <a:lnTo>
                    <a:pt x="1306" y="4923"/>
                  </a:lnTo>
                  <a:lnTo>
                    <a:pt x="1367" y="4775"/>
                  </a:lnTo>
                  <a:lnTo>
                    <a:pt x="1381" y="4746"/>
                  </a:lnTo>
                  <a:lnTo>
                    <a:pt x="1392" y="4722"/>
                  </a:lnTo>
                  <a:lnTo>
                    <a:pt x="1403" y="4677"/>
                  </a:lnTo>
                  <a:lnTo>
                    <a:pt x="1405" y="4634"/>
                  </a:lnTo>
                  <a:lnTo>
                    <a:pt x="1394" y="4593"/>
                  </a:lnTo>
                  <a:lnTo>
                    <a:pt x="1385" y="4574"/>
                  </a:lnTo>
                  <a:lnTo>
                    <a:pt x="1374" y="4556"/>
                  </a:lnTo>
                  <a:lnTo>
                    <a:pt x="1342" y="4527"/>
                  </a:lnTo>
                  <a:lnTo>
                    <a:pt x="1304" y="4505"/>
                  </a:lnTo>
                  <a:lnTo>
                    <a:pt x="1256" y="4490"/>
                  </a:lnTo>
                  <a:lnTo>
                    <a:pt x="1228" y="4486"/>
                  </a:lnTo>
                  <a:lnTo>
                    <a:pt x="1228" y="4485"/>
                  </a:lnTo>
                  <a:lnTo>
                    <a:pt x="1217" y="4485"/>
                  </a:lnTo>
                  <a:lnTo>
                    <a:pt x="1195" y="4485"/>
                  </a:lnTo>
                  <a:lnTo>
                    <a:pt x="185" y="4486"/>
                  </a:lnTo>
                  <a:lnTo>
                    <a:pt x="0" y="4486"/>
                  </a:lnTo>
                  <a:lnTo>
                    <a:pt x="0" y="3184"/>
                  </a:lnTo>
                  <a:lnTo>
                    <a:pt x="0" y="3172"/>
                  </a:lnTo>
                  <a:lnTo>
                    <a:pt x="0" y="3164"/>
                  </a:lnTo>
                  <a:lnTo>
                    <a:pt x="0" y="3164"/>
                  </a:lnTo>
                  <a:lnTo>
                    <a:pt x="4" y="3125"/>
                  </a:lnTo>
                  <a:lnTo>
                    <a:pt x="26" y="3063"/>
                  </a:lnTo>
                  <a:lnTo>
                    <a:pt x="53" y="3028"/>
                  </a:lnTo>
                  <a:lnTo>
                    <a:pt x="75" y="3011"/>
                  </a:lnTo>
                  <a:lnTo>
                    <a:pt x="99" y="3000"/>
                  </a:lnTo>
                  <a:lnTo>
                    <a:pt x="128" y="2995"/>
                  </a:lnTo>
                  <a:lnTo>
                    <a:pt x="144" y="2993"/>
                  </a:lnTo>
                  <a:lnTo>
                    <a:pt x="164" y="2995"/>
                  </a:lnTo>
                  <a:lnTo>
                    <a:pt x="207" y="3006"/>
                  </a:lnTo>
                  <a:lnTo>
                    <a:pt x="229" y="3015"/>
                  </a:lnTo>
                  <a:lnTo>
                    <a:pt x="262" y="3032"/>
                  </a:lnTo>
                  <a:lnTo>
                    <a:pt x="413" y="3093"/>
                  </a:lnTo>
                  <a:lnTo>
                    <a:pt x="495" y="3116"/>
                  </a:lnTo>
                  <a:lnTo>
                    <a:pt x="544" y="3124"/>
                  </a:lnTo>
                  <a:lnTo>
                    <a:pt x="566" y="3125"/>
                  </a:lnTo>
                  <a:lnTo>
                    <a:pt x="608" y="3124"/>
                  </a:lnTo>
                  <a:lnTo>
                    <a:pt x="685" y="3106"/>
                  </a:lnTo>
                  <a:lnTo>
                    <a:pt x="757" y="3072"/>
                  </a:lnTo>
                  <a:lnTo>
                    <a:pt x="820" y="3024"/>
                  </a:lnTo>
                  <a:lnTo>
                    <a:pt x="875" y="2965"/>
                  </a:lnTo>
                  <a:lnTo>
                    <a:pt x="917" y="2893"/>
                  </a:lnTo>
                  <a:lnTo>
                    <a:pt x="947" y="2813"/>
                  </a:lnTo>
                  <a:lnTo>
                    <a:pt x="963" y="2728"/>
                  </a:lnTo>
                  <a:lnTo>
                    <a:pt x="965" y="2681"/>
                  </a:lnTo>
                  <a:lnTo>
                    <a:pt x="963" y="2635"/>
                  </a:lnTo>
                  <a:lnTo>
                    <a:pt x="947" y="2549"/>
                  </a:lnTo>
                  <a:lnTo>
                    <a:pt x="917" y="2470"/>
                  </a:lnTo>
                  <a:lnTo>
                    <a:pt x="875" y="2398"/>
                  </a:lnTo>
                  <a:lnTo>
                    <a:pt x="820" y="2339"/>
                  </a:lnTo>
                  <a:lnTo>
                    <a:pt x="757" y="2291"/>
                  </a:lnTo>
                  <a:lnTo>
                    <a:pt x="685" y="2256"/>
                  </a:lnTo>
                  <a:lnTo>
                    <a:pt x="608" y="2239"/>
                  </a:lnTo>
                  <a:lnTo>
                    <a:pt x="566" y="2238"/>
                  </a:lnTo>
                  <a:lnTo>
                    <a:pt x="544" y="2238"/>
                  </a:lnTo>
                  <a:lnTo>
                    <a:pt x="495" y="2247"/>
                  </a:lnTo>
                  <a:lnTo>
                    <a:pt x="413" y="2270"/>
                  </a:lnTo>
                  <a:lnTo>
                    <a:pt x="262" y="2331"/>
                  </a:lnTo>
                  <a:lnTo>
                    <a:pt x="229" y="2346"/>
                  </a:lnTo>
                  <a:lnTo>
                    <a:pt x="207" y="2357"/>
                  </a:lnTo>
                  <a:lnTo>
                    <a:pt x="164" y="2368"/>
                  </a:lnTo>
                  <a:lnTo>
                    <a:pt x="144" y="2368"/>
                  </a:lnTo>
                  <a:lnTo>
                    <a:pt x="128" y="2368"/>
                  </a:lnTo>
                  <a:lnTo>
                    <a:pt x="99" y="2362"/>
                  </a:lnTo>
                  <a:lnTo>
                    <a:pt x="75" y="2350"/>
                  </a:lnTo>
                  <a:lnTo>
                    <a:pt x="53" y="2333"/>
                  </a:lnTo>
                  <a:lnTo>
                    <a:pt x="26" y="2300"/>
                  </a:lnTo>
                  <a:lnTo>
                    <a:pt x="4" y="2238"/>
                  </a:lnTo>
                  <a:lnTo>
                    <a:pt x="0" y="2199"/>
                  </a:lnTo>
                  <a:lnTo>
                    <a:pt x="0" y="2175"/>
                  </a:lnTo>
                  <a:lnTo>
                    <a:pt x="0" y="966"/>
                  </a:lnTo>
                  <a:lnTo>
                    <a:pt x="1191" y="966"/>
                  </a:lnTo>
                  <a:lnTo>
                    <a:pt x="1214" y="966"/>
                  </a:lnTo>
                  <a:lnTo>
                    <a:pt x="1244" y="963"/>
                  </a:lnTo>
                  <a:lnTo>
                    <a:pt x="1296" y="949"/>
                  </a:lnTo>
                  <a:lnTo>
                    <a:pt x="1340" y="927"/>
                  </a:lnTo>
                  <a:lnTo>
                    <a:pt x="1374" y="896"/>
                  </a:lnTo>
                  <a:lnTo>
                    <a:pt x="1385" y="877"/>
                  </a:lnTo>
                  <a:lnTo>
                    <a:pt x="1396" y="858"/>
                  </a:lnTo>
                  <a:lnTo>
                    <a:pt x="1405" y="818"/>
                  </a:lnTo>
                  <a:lnTo>
                    <a:pt x="1403" y="774"/>
                  </a:lnTo>
                  <a:lnTo>
                    <a:pt x="1392" y="729"/>
                  </a:lnTo>
                  <a:lnTo>
                    <a:pt x="1381" y="706"/>
                  </a:lnTo>
                  <a:lnTo>
                    <a:pt x="1367" y="677"/>
                  </a:lnTo>
                  <a:lnTo>
                    <a:pt x="1306" y="528"/>
                  </a:lnTo>
                  <a:lnTo>
                    <a:pt x="1283" y="448"/>
                  </a:lnTo>
                  <a:lnTo>
                    <a:pt x="1274" y="398"/>
                  </a:lnTo>
                  <a:lnTo>
                    <a:pt x="1274" y="378"/>
                  </a:lnTo>
                  <a:lnTo>
                    <a:pt x="1275" y="339"/>
                  </a:lnTo>
                  <a:lnTo>
                    <a:pt x="1292" y="265"/>
                  </a:lnTo>
                  <a:lnTo>
                    <a:pt x="1324" y="197"/>
                  </a:lnTo>
                  <a:lnTo>
                    <a:pt x="1370" y="138"/>
                  </a:lnTo>
                  <a:lnTo>
                    <a:pt x="1427" y="86"/>
                  </a:lnTo>
                  <a:lnTo>
                    <a:pt x="1494" y="46"/>
                  </a:lnTo>
                  <a:lnTo>
                    <a:pt x="1571" y="17"/>
                  </a:lnTo>
                  <a:lnTo>
                    <a:pt x="1652" y="2"/>
                  </a:lnTo>
                  <a:lnTo>
                    <a:pt x="1696" y="0"/>
                  </a:lnTo>
                  <a:lnTo>
                    <a:pt x="1739" y="2"/>
                  </a:lnTo>
                  <a:lnTo>
                    <a:pt x="1822" y="17"/>
                  </a:lnTo>
                  <a:lnTo>
                    <a:pt x="1897" y="46"/>
                  </a:lnTo>
                  <a:lnTo>
                    <a:pt x="1965" y="86"/>
                  </a:lnTo>
                  <a:lnTo>
                    <a:pt x="2023" y="138"/>
                  </a:lnTo>
                  <a:lnTo>
                    <a:pt x="2068" y="197"/>
                  </a:lnTo>
                  <a:lnTo>
                    <a:pt x="2101" y="265"/>
                  </a:lnTo>
                  <a:lnTo>
                    <a:pt x="2118" y="339"/>
                  </a:lnTo>
                  <a:lnTo>
                    <a:pt x="2119" y="378"/>
                  </a:lnTo>
                  <a:lnTo>
                    <a:pt x="2118" y="398"/>
                  </a:lnTo>
                  <a:lnTo>
                    <a:pt x="2110" y="448"/>
                  </a:lnTo>
                  <a:lnTo>
                    <a:pt x="2085" y="528"/>
                  </a:lnTo>
                  <a:lnTo>
                    <a:pt x="2026" y="677"/>
                  </a:lnTo>
                  <a:lnTo>
                    <a:pt x="2011" y="706"/>
                  </a:lnTo>
                  <a:lnTo>
                    <a:pt x="2001" y="729"/>
                  </a:lnTo>
                  <a:lnTo>
                    <a:pt x="1988" y="774"/>
                  </a:lnTo>
                  <a:lnTo>
                    <a:pt x="1988" y="818"/>
                  </a:lnTo>
                  <a:lnTo>
                    <a:pt x="1997" y="858"/>
                  </a:lnTo>
                  <a:lnTo>
                    <a:pt x="2007" y="877"/>
                  </a:lnTo>
                  <a:lnTo>
                    <a:pt x="2018" y="895"/>
                  </a:lnTo>
                  <a:lnTo>
                    <a:pt x="2049" y="925"/>
                  </a:lnTo>
                  <a:lnTo>
                    <a:pt x="2089" y="947"/>
                  </a:lnTo>
                  <a:lnTo>
                    <a:pt x="2137" y="961"/>
                  </a:lnTo>
                  <a:lnTo>
                    <a:pt x="2164" y="965"/>
                  </a:lnTo>
                  <a:lnTo>
                    <a:pt x="2164" y="966"/>
                  </a:lnTo>
                  <a:lnTo>
                    <a:pt x="2176" y="966"/>
                  </a:lnTo>
                  <a:lnTo>
                    <a:pt x="2198" y="966"/>
                  </a:lnTo>
                  <a:lnTo>
                    <a:pt x="3270" y="966"/>
                  </a:lnTo>
                  <a:lnTo>
                    <a:pt x="3281" y="966"/>
                  </a:lnTo>
                  <a:lnTo>
                    <a:pt x="3503" y="966"/>
                  </a:lnTo>
                  <a:lnTo>
                    <a:pt x="3503" y="2175"/>
                  </a:lnTo>
                  <a:lnTo>
                    <a:pt x="3503" y="2200"/>
                  </a:lnTo>
                  <a:lnTo>
                    <a:pt x="3508" y="2241"/>
                  </a:lnTo>
                  <a:lnTo>
                    <a:pt x="3526" y="2296"/>
                  </a:lnTo>
                  <a:lnTo>
                    <a:pt x="3543" y="2326"/>
                  </a:lnTo>
                  <a:lnTo>
                    <a:pt x="3565" y="2350"/>
                  </a:lnTo>
                  <a:lnTo>
                    <a:pt x="3590" y="2370"/>
                  </a:lnTo>
                  <a:lnTo>
                    <a:pt x="3618" y="2383"/>
                  </a:lnTo>
                  <a:lnTo>
                    <a:pt x="3651" y="2389"/>
                  </a:lnTo>
                  <a:lnTo>
                    <a:pt x="3668" y="2391"/>
                  </a:lnTo>
                  <a:lnTo>
                    <a:pt x="3691" y="2389"/>
                  </a:lnTo>
                  <a:lnTo>
                    <a:pt x="3739" y="2378"/>
                  </a:lnTo>
                  <a:lnTo>
                    <a:pt x="3764" y="2366"/>
                  </a:lnTo>
                  <a:lnTo>
                    <a:pt x="3792" y="2352"/>
                  </a:lnTo>
                  <a:lnTo>
                    <a:pt x="3941" y="2292"/>
                  </a:lnTo>
                  <a:lnTo>
                    <a:pt x="4022" y="2269"/>
                  </a:lnTo>
                  <a:lnTo>
                    <a:pt x="4071" y="2260"/>
                  </a:lnTo>
                  <a:lnTo>
                    <a:pt x="4092" y="2258"/>
                  </a:lnTo>
                  <a:lnTo>
                    <a:pt x="4130" y="2260"/>
                  </a:lnTo>
                  <a:lnTo>
                    <a:pt x="4203" y="2276"/>
                  </a:lnTo>
                  <a:lnTo>
                    <a:pt x="4272" y="2309"/>
                  </a:lnTo>
                  <a:lnTo>
                    <a:pt x="4331" y="2354"/>
                  </a:lnTo>
                  <a:lnTo>
                    <a:pt x="4382" y="2413"/>
                  </a:lnTo>
                  <a:lnTo>
                    <a:pt x="4423" y="2480"/>
                  </a:lnTo>
                  <a:lnTo>
                    <a:pt x="4452" y="2555"/>
                  </a:lnTo>
                  <a:lnTo>
                    <a:pt x="4466" y="2638"/>
                  </a:lnTo>
                  <a:lnTo>
                    <a:pt x="4467" y="2681"/>
                  </a:lnTo>
                  <a:lnTo>
                    <a:pt x="4466" y="2725"/>
                  </a:lnTo>
                  <a:lnTo>
                    <a:pt x="4452" y="2807"/>
                  </a:lnTo>
                  <a:lnTo>
                    <a:pt x="4423" y="2883"/>
                  </a:lnTo>
                  <a:lnTo>
                    <a:pt x="4382" y="2950"/>
                  </a:lnTo>
                  <a:lnTo>
                    <a:pt x="4331" y="3007"/>
                  </a:lnTo>
                  <a:lnTo>
                    <a:pt x="4272" y="3053"/>
                  </a:lnTo>
                  <a:lnTo>
                    <a:pt x="4203" y="3085"/>
                  </a:lnTo>
                  <a:lnTo>
                    <a:pt x="4130" y="3102"/>
                  </a:lnTo>
                  <a:lnTo>
                    <a:pt x="4092" y="3103"/>
                  </a:lnTo>
                  <a:lnTo>
                    <a:pt x="4071" y="3103"/>
                  </a:lnTo>
                  <a:lnTo>
                    <a:pt x="4022" y="3094"/>
                  </a:lnTo>
                  <a:lnTo>
                    <a:pt x="3941" y="3071"/>
                  </a:lnTo>
                  <a:lnTo>
                    <a:pt x="3792" y="3010"/>
                  </a:lnTo>
                  <a:lnTo>
                    <a:pt x="3764" y="2996"/>
                  </a:lnTo>
                  <a:lnTo>
                    <a:pt x="3739" y="2985"/>
                  </a:lnTo>
                  <a:lnTo>
                    <a:pt x="3691" y="2972"/>
                  </a:lnTo>
                  <a:lnTo>
                    <a:pt x="3668" y="2972"/>
                  </a:lnTo>
                  <a:lnTo>
                    <a:pt x="3652" y="2972"/>
                  </a:lnTo>
                  <a:lnTo>
                    <a:pt x="3621" y="2979"/>
                  </a:lnTo>
                  <a:lnTo>
                    <a:pt x="3593" y="2991"/>
                  </a:lnTo>
                  <a:lnTo>
                    <a:pt x="3568" y="3009"/>
                  </a:lnTo>
                  <a:lnTo>
                    <a:pt x="3537" y="3045"/>
                  </a:lnTo>
                  <a:lnTo>
                    <a:pt x="3510" y="3110"/>
                  </a:lnTo>
                  <a:lnTo>
                    <a:pt x="3504" y="3150"/>
                  </a:lnTo>
                  <a:lnTo>
                    <a:pt x="3503" y="3150"/>
                  </a:lnTo>
                  <a:lnTo>
                    <a:pt x="3503" y="3162"/>
                  </a:lnTo>
                  <a:lnTo>
                    <a:pt x="3503" y="3184"/>
                  </a:lnTo>
                  <a:lnTo>
                    <a:pt x="3503" y="4488"/>
                  </a:lnTo>
                  <a:lnTo>
                    <a:pt x="3359" y="4486"/>
                  </a:lnTo>
                  <a:lnTo>
                    <a:pt x="3245" y="4486"/>
                  </a:lnTo>
                  <a:lnTo>
                    <a:pt x="2745" y="4486"/>
                  </a:lnTo>
                  <a:lnTo>
                    <a:pt x="2735" y="4486"/>
                  </a:lnTo>
                  <a:lnTo>
                    <a:pt x="2202" y="4485"/>
                  </a:lnTo>
                  <a:lnTo>
                    <a:pt x="2177" y="4486"/>
                  </a:lnTo>
                  <a:lnTo>
                    <a:pt x="2149" y="4489"/>
                  </a:lnTo>
                  <a:lnTo>
                    <a:pt x="2096" y="4502"/>
                  </a:lnTo>
                  <a:lnTo>
                    <a:pt x="2053" y="4525"/>
                  </a:lnTo>
                  <a:lnTo>
                    <a:pt x="2019" y="4556"/>
                  </a:lnTo>
                  <a:lnTo>
                    <a:pt x="2006" y="4574"/>
                  </a:lnTo>
                  <a:lnTo>
                    <a:pt x="1997" y="4593"/>
                  </a:lnTo>
                  <a:lnTo>
                    <a:pt x="1988" y="4634"/>
                  </a:lnTo>
                  <a:lnTo>
                    <a:pt x="1988" y="4677"/>
                  </a:lnTo>
                  <a:lnTo>
                    <a:pt x="2001" y="4722"/>
                  </a:lnTo>
                  <a:lnTo>
                    <a:pt x="2011" y="4746"/>
                  </a:lnTo>
                  <a:lnTo>
                    <a:pt x="2026" y="4775"/>
                  </a:lnTo>
                  <a:lnTo>
                    <a:pt x="2085" y="4923"/>
                  </a:lnTo>
                  <a:lnTo>
                    <a:pt x="2110" y="5005"/>
                  </a:lnTo>
                  <a:lnTo>
                    <a:pt x="2118" y="5053"/>
                  </a:lnTo>
                  <a:lnTo>
                    <a:pt x="2119" y="5074"/>
                  </a:lnTo>
                  <a:lnTo>
                    <a:pt x="2118" y="5112"/>
                  </a:lnTo>
                  <a:lnTo>
                    <a:pt x="2101" y="5186"/>
                  </a:lnTo>
                  <a:lnTo>
                    <a:pt x="2068" y="5254"/>
                  </a:lnTo>
                  <a:lnTo>
                    <a:pt x="2023" y="5313"/>
                  </a:lnTo>
                  <a:lnTo>
                    <a:pt x="1965" y="5365"/>
                  </a:lnTo>
                  <a:lnTo>
                    <a:pt x="1897" y="5405"/>
                  </a:lnTo>
                  <a:lnTo>
                    <a:pt x="1822" y="5434"/>
                  </a:lnTo>
                  <a:lnTo>
                    <a:pt x="1739" y="5449"/>
                  </a:lnTo>
                  <a:lnTo>
                    <a:pt x="1696" y="5451"/>
                  </a:lnTo>
                  <a:close/>
                </a:path>
              </a:pathLst>
            </a:custGeom>
            <a:grpFill/>
            <a:ln>
              <a:noFill/>
            </a:ln>
            <a:scene3d>
              <a:camera prst="orthographicFront"/>
              <a:lightRig rig="threePt" dir="t"/>
            </a:scene3d>
            <a:sp3d>
              <a:bevelT w="114300" prst="artDeco"/>
            </a:sp3d>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36CECB7E-F7D1-4D88-BC8F-42325DAD54CD}"/>
                </a:ext>
              </a:extLst>
            </p:cNvPr>
            <p:cNvSpPr txBox="1"/>
            <p:nvPr/>
          </p:nvSpPr>
          <p:spPr>
            <a:xfrm>
              <a:off x="1062920" y="1566613"/>
              <a:ext cx="851773" cy="949806"/>
            </a:xfrm>
            <a:prstGeom prst="rect">
              <a:avLst/>
            </a:prstGeom>
            <a:grpFill/>
            <a:scene3d>
              <a:camera prst="orthographicFront"/>
              <a:lightRig rig="threePt" dir="t"/>
            </a:scene3d>
            <a:sp3d>
              <a:bevelT w="114300" prst="artDeco"/>
            </a:sp3d>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0EEEF"/>
                  </a:solidFill>
                  <a:effectLst>
                    <a:outerShdw blurRad="38100" dist="38100" dir="2700000" algn="tl">
                      <a:srgbClr val="000000">
                        <a:alpha val="43137"/>
                      </a:srgbClr>
                    </a:outerShdw>
                  </a:effectLst>
                  <a:uLnTx/>
                  <a:uFillTx/>
                  <a:latin typeface="Calibri" panose="020F0502020204030204"/>
                  <a:ea typeface="+mn-ea"/>
                  <a:cs typeface="+mn-cs"/>
                </a:rPr>
                <a:t>02</a:t>
              </a:r>
            </a:p>
          </p:txBody>
        </p:sp>
      </p:grpSp>
      <p:sp>
        <p:nvSpPr>
          <p:cNvPr id="14" name="Slide Number Placeholder 7">
            <a:extLst>
              <a:ext uri="{FF2B5EF4-FFF2-40B4-BE49-F238E27FC236}">
                <a16:creationId xmlns:a16="http://schemas.microsoft.com/office/drawing/2014/main" id="{9950AF7C-FB90-4DFB-8E25-D68D0ED6A388}"/>
              </a:ext>
            </a:extLst>
          </p:cNvPr>
          <p:cNvSpPr txBox="1">
            <a:spLocks/>
          </p:cNvSpPr>
          <p:nvPr/>
        </p:nvSpPr>
        <p:spPr>
          <a:xfrm>
            <a:off x="8698597" y="6565538"/>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72</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FD06DF49-D12D-45C2-A831-5D1B568265E4}"/>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15" name="Slide Number Placeholder 14">
            <a:extLst>
              <a:ext uri="{FF2B5EF4-FFF2-40B4-BE49-F238E27FC236}">
                <a16:creationId xmlns:a16="http://schemas.microsoft.com/office/drawing/2014/main" id="{A75BA6B5-24C8-4C80-A077-158CF523AD78}"/>
              </a:ext>
            </a:extLst>
          </p:cNvPr>
          <p:cNvSpPr>
            <a:spLocks noGrp="1"/>
          </p:cNvSpPr>
          <p:nvPr>
            <p:ph type="sldNum" sz="quarter" idx="7"/>
          </p:nvPr>
        </p:nvSpPr>
        <p:spPr/>
        <p:txBody>
          <a:bodyPr/>
          <a:lstStyle/>
          <a:p>
            <a:pPr marL="38100">
              <a:lnSpc>
                <a:spcPts val="1150"/>
              </a:lnSpc>
            </a:pPr>
            <a:r>
              <a:rPr lang="en-IN" dirty="0"/>
              <a:t>78</a:t>
            </a:r>
          </a:p>
        </p:txBody>
      </p:sp>
    </p:spTree>
    <p:extLst>
      <p:ext uri="{BB962C8B-B14F-4D97-AF65-F5344CB8AC3E}">
        <p14:creationId xmlns:p14="http://schemas.microsoft.com/office/powerpoint/2010/main" val="23605892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8BC460-19B5-4980-AA76-3B4B8FFE0F47}"/>
              </a:ext>
            </a:extLst>
          </p:cNvPr>
          <p:cNvSpPr>
            <a:spLocks noGrp="1"/>
          </p:cNvSpPr>
          <p:nvPr>
            <p:ph type="body" sz="quarter" idx="4294967295"/>
          </p:nvPr>
        </p:nvSpPr>
        <p:spPr>
          <a:xfrm>
            <a:off x="309622" y="182805"/>
            <a:ext cx="7862888" cy="276225"/>
          </a:xfrm>
        </p:spPr>
        <p:txBody>
          <a:bodyPr>
            <a:normAutofit/>
          </a:bodyPr>
          <a:lstStyle/>
          <a:p>
            <a:r>
              <a:rPr lang="en-US" b="1" dirty="0">
                <a:latin typeface="Arial" panose="020B0604020202020204" pitchFamily="34" charset="0"/>
                <a:cs typeface="Arial" panose="020B0604020202020204" pitchFamily="34" charset="0"/>
              </a:rPr>
              <a:t>Market Trends &amp; Developments</a:t>
            </a:r>
          </a:p>
        </p:txBody>
      </p:sp>
      <p:sp>
        <p:nvSpPr>
          <p:cNvPr id="4" name="TextBox 3">
            <a:extLst>
              <a:ext uri="{FF2B5EF4-FFF2-40B4-BE49-F238E27FC236}">
                <a16:creationId xmlns:a16="http://schemas.microsoft.com/office/drawing/2014/main" id="{E90A6BEC-D095-4D58-87CE-7920C1F57DA3}"/>
              </a:ext>
            </a:extLst>
          </p:cNvPr>
          <p:cNvSpPr txBox="1"/>
          <p:nvPr/>
        </p:nvSpPr>
        <p:spPr>
          <a:xfrm>
            <a:off x="1996017" y="1118291"/>
            <a:ext cx="6702580" cy="2725746"/>
          </a:xfrm>
          <a:prstGeom prst="rect">
            <a:avLst/>
          </a:prstGeom>
          <a:noFill/>
        </p:spPr>
        <p:txBody>
          <a:bodyPr wrap="square">
            <a:spAutoFit/>
          </a:bodyPr>
          <a:lstStyle/>
          <a:p>
            <a:pPr marL="171450" marR="0" lvl="0" indent="-1714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050" b="0" i="0" u="none" strike="noStrike" kern="1200" cap="none" spc="0" normalizeH="0" baseline="0" noProof="0" dirty="0">
                <a:ln>
                  <a:noFill/>
                </a:ln>
                <a:solidFill>
                  <a:schemeClr val="tx1">
                    <a:lumMod val="95000"/>
                    <a:lumOff val="5000"/>
                  </a:schemeClr>
                </a:solidFill>
                <a:effectLst/>
                <a:uLnTx/>
                <a:uFillTx/>
                <a:latin typeface="Verdana" panose="020B0604030504040204" pitchFamily="34" charset="0"/>
                <a:ea typeface="Verdana" panose="020B0604030504040204" pitchFamily="34" charset="0"/>
              </a:rPr>
              <a:t>Fertilisers contain some of the most important nutrients, such as nitrogen and phosphates. Phosphorus is a scarce resource, and Europe's phosphorus supply is insignificant. The nitrogen recovery cycle consumes a lot of energy and has an impact on food output. Traditional fertilisers have a number of drawbacks that bio-based fertilisers can help to overcome. It can also overcome hazards linked with diminishing effectiveness of soil nutritional management through natural processes, in addition to its evident benefit to sustainability. It stimulates innovation, research, and even investment not only in technology and product development but also in the circular economy from an innovation aspect.</a:t>
            </a:r>
          </a:p>
          <a:p>
            <a:pPr marL="171450" marR="0" lvl="0" indent="-1714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050" b="0" i="0" u="none" strike="noStrike" kern="1200" cap="none" spc="0" normalizeH="0" baseline="0" noProof="0" dirty="0">
                <a:ln>
                  <a:noFill/>
                </a:ln>
                <a:solidFill>
                  <a:schemeClr val="tx1">
                    <a:lumMod val="95000"/>
                    <a:lumOff val="5000"/>
                  </a:schemeClr>
                </a:solidFill>
                <a:effectLst/>
                <a:uLnTx/>
                <a:uFillTx/>
                <a:latin typeface="Verdana" panose="020B0604030504040204" pitchFamily="34" charset="0"/>
                <a:ea typeface="Verdana" panose="020B0604030504040204" pitchFamily="34" charset="0"/>
              </a:rPr>
              <a:t>Bio-based fertilisers (BBF) are an alternative to mineral fertilisers for farmers. However, a lack of knowledge about the best and safest ways to use bio-based fertilisers in agriculture prevents their widespread use.</a:t>
            </a:r>
          </a:p>
        </p:txBody>
      </p:sp>
      <p:sp>
        <p:nvSpPr>
          <p:cNvPr id="6" name="TextBox 5">
            <a:extLst>
              <a:ext uri="{FF2B5EF4-FFF2-40B4-BE49-F238E27FC236}">
                <a16:creationId xmlns:a16="http://schemas.microsoft.com/office/drawing/2014/main" id="{84BBF724-C141-4503-AEE5-7EEEAB208171}"/>
              </a:ext>
            </a:extLst>
          </p:cNvPr>
          <p:cNvSpPr txBox="1"/>
          <p:nvPr/>
        </p:nvSpPr>
        <p:spPr>
          <a:xfrm>
            <a:off x="2171699" y="4216661"/>
            <a:ext cx="6526898" cy="2725746"/>
          </a:xfrm>
          <a:prstGeom prst="rect">
            <a:avLst/>
          </a:prstGeom>
          <a:noFill/>
        </p:spPr>
        <p:txBody>
          <a:bodyPr wrap="square" rtlCol="0">
            <a:spAutoFit/>
          </a:bodyPr>
          <a:lstStyle/>
          <a:p>
            <a:pPr marL="171450" marR="0" lvl="0" indent="-1714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05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Based on proven scientific plant nutrition principles and research, customised fertilisers provide the finest nutritional bundle for premium quality plant development and productivity. They are defined as a bundle for high-yielding, high-quality plant growth. They are defined as a multi-nutrient carriers designed to contain macro and/or micronutrient forms from both inorganic and organic sources, manufactured through a systematic granulation process, satisfying the crop's nutritional needs, specific to its site, soil, and stage, validated by a scientific crop model capability developed by an accredited fertiliser manufacturing/marketing company. The software tools are expected to be used by prospective makers or marketers. Agrotechnology Transfer Decision Support System (DSSAT). Crop Model, for example, can be used to calculate the best fertiliser grades for a specific crop.</a:t>
            </a:r>
          </a:p>
        </p:txBody>
      </p:sp>
      <p:grpSp>
        <p:nvGrpSpPr>
          <p:cNvPr id="14" name="Group 13">
            <a:extLst>
              <a:ext uri="{FF2B5EF4-FFF2-40B4-BE49-F238E27FC236}">
                <a16:creationId xmlns:a16="http://schemas.microsoft.com/office/drawing/2014/main" id="{C6A7E97A-1162-4DBB-90D4-3F398245DC1D}"/>
              </a:ext>
            </a:extLst>
          </p:cNvPr>
          <p:cNvGrpSpPr/>
          <p:nvPr/>
        </p:nvGrpSpPr>
        <p:grpSpPr>
          <a:xfrm>
            <a:off x="269721" y="1617524"/>
            <a:ext cx="1701953" cy="1601926"/>
            <a:chOff x="490704" y="986393"/>
            <a:chExt cx="2214396" cy="2092882"/>
          </a:xfrm>
          <a:solidFill>
            <a:srgbClr val="92D050"/>
          </a:solidFill>
        </p:grpSpPr>
        <p:sp>
          <p:nvSpPr>
            <p:cNvPr id="15" name="Freeform 541">
              <a:extLst>
                <a:ext uri="{FF2B5EF4-FFF2-40B4-BE49-F238E27FC236}">
                  <a16:creationId xmlns:a16="http://schemas.microsoft.com/office/drawing/2014/main" id="{FC376FBC-9F16-4B30-AF45-1DA875EFEDC6}"/>
                </a:ext>
              </a:extLst>
            </p:cNvPr>
            <p:cNvSpPr>
              <a:spLocks/>
            </p:cNvSpPr>
            <p:nvPr/>
          </p:nvSpPr>
          <p:spPr bwMode="auto">
            <a:xfrm>
              <a:off x="490704" y="986393"/>
              <a:ext cx="2214396" cy="2092882"/>
            </a:xfrm>
            <a:custGeom>
              <a:avLst/>
              <a:gdLst>
                <a:gd name="T0" fmla="*/ 1494 w 4467"/>
                <a:gd name="T1" fmla="*/ 5405 h 5451"/>
                <a:gd name="T2" fmla="*/ 1292 w 4467"/>
                <a:gd name="T3" fmla="*/ 5186 h 5451"/>
                <a:gd name="T4" fmla="*/ 1283 w 4467"/>
                <a:gd name="T5" fmla="*/ 5005 h 5451"/>
                <a:gd name="T6" fmla="*/ 1392 w 4467"/>
                <a:gd name="T7" fmla="*/ 4722 h 5451"/>
                <a:gd name="T8" fmla="*/ 1385 w 4467"/>
                <a:gd name="T9" fmla="*/ 4574 h 5451"/>
                <a:gd name="T10" fmla="*/ 1256 w 4467"/>
                <a:gd name="T11" fmla="*/ 4490 h 5451"/>
                <a:gd name="T12" fmla="*/ 1195 w 4467"/>
                <a:gd name="T13" fmla="*/ 4485 h 5451"/>
                <a:gd name="T14" fmla="*/ 0 w 4467"/>
                <a:gd name="T15" fmla="*/ 3172 h 5451"/>
                <a:gd name="T16" fmla="*/ 26 w 4467"/>
                <a:gd name="T17" fmla="*/ 3063 h 5451"/>
                <a:gd name="T18" fmla="*/ 128 w 4467"/>
                <a:gd name="T19" fmla="*/ 2995 h 5451"/>
                <a:gd name="T20" fmla="*/ 229 w 4467"/>
                <a:gd name="T21" fmla="*/ 3015 h 5451"/>
                <a:gd name="T22" fmla="*/ 544 w 4467"/>
                <a:gd name="T23" fmla="*/ 3124 h 5451"/>
                <a:gd name="T24" fmla="*/ 757 w 4467"/>
                <a:gd name="T25" fmla="*/ 3072 h 5451"/>
                <a:gd name="T26" fmla="*/ 947 w 4467"/>
                <a:gd name="T27" fmla="*/ 2813 h 5451"/>
                <a:gd name="T28" fmla="*/ 947 w 4467"/>
                <a:gd name="T29" fmla="*/ 2549 h 5451"/>
                <a:gd name="T30" fmla="*/ 757 w 4467"/>
                <a:gd name="T31" fmla="*/ 2291 h 5451"/>
                <a:gd name="T32" fmla="*/ 544 w 4467"/>
                <a:gd name="T33" fmla="*/ 2238 h 5451"/>
                <a:gd name="T34" fmla="*/ 229 w 4467"/>
                <a:gd name="T35" fmla="*/ 2346 h 5451"/>
                <a:gd name="T36" fmla="*/ 128 w 4467"/>
                <a:gd name="T37" fmla="*/ 2368 h 5451"/>
                <a:gd name="T38" fmla="*/ 26 w 4467"/>
                <a:gd name="T39" fmla="*/ 2300 h 5451"/>
                <a:gd name="T40" fmla="*/ 0 w 4467"/>
                <a:gd name="T41" fmla="*/ 966 h 5451"/>
                <a:gd name="T42" fmla="*/ 1296 w 4467"/>
                <a:gd name="T43" fmla="*/ 949 h 5451"/>
                <a:gd name="T44" fmla="*/ 1396 w 4467"/>
                <a:gd name="T45" fmla="*/ 858 h 5451"/>
                <a:gd name="T46" fmla="*/ 1381 w 4467"/>
                <a:gd name="T47" fmla="*/ 706 h 5451"/>
                <a:gd name="T48" fmla="*/ 1274 w 4467"/>
                <a:gd name="T49" fmla="*/ 398 h 5451"/>
                <a:gd name="T50" fmla="*/ 1324 w 4467"/>
                <a:gd name="T51" fmla="*/ 197 h 5451"/>
                <a:gd name="T52" fmla="*/ 1571 w 4467"/>
                <a:gd name="T53" fmla="*/ 17 h 5451"/>
                <a:gd name="T54" fmla="*/ 1822 w 4467"/>
                <a:gd name="T55" fmla="*/ 17 h 5451"/>
                <a:gd name="T56" fmla="*/ 2068 w 4467"/>
                <a:gd name="T57" fmla="*/ 197 h 5451"/>
                <a:gd name="T58" fmla="*/ 2118 w 4467"/>
                <a:gd name="T59" fmla="*/ 398 h 5451"/>
                <a:gd name="T60" fmla="*/ 2011 w 4467"/>
                <a:gd name="T61" fmla="*/ 706 h 5451"/>
                <a:gd name="T62" fmla="*/ 1997 w 4467"/>
                <a:gd name="T63" fmla="*/ 858 h 5451"/>
                <a:gd name="T64" fmla="*/ 2089 w 4467"/>
                <a:gd name="T65" fmla="*/ 947 h 5451"/>
                <a:gd name="T66" fmla="*/ 2176 w 4467"/>
                <a:gd name="T67" fmla="*/ 966 h 5451"/>
                <a:gd name="T68" fmla="*/ 3503 w 4467"/>
                <a:gd name="T69" fmla="*/ 966 h 5451"/>
                <a:gd name="T70" fmla="*/ 3526 w 4467"/>
                <a:gd name="T71" fmla="*/ 2296 h 5451"/>
                <a:gd name="T72" fmla="*/ 3618 w 4467"/>
                <a:gd name="T73" fmla="*/ 2383 h 5451"/>
                <a:gd name="T74" fmla="*/ 3739 w 4467"/>
                <a:gd name="T75" fmla="*/ 2378 h 5451"/>
                <a:gd name="T76" fmla="*/ 4022 w 4467"/>
                <a:gd name="T77" fmla="*/ 2269 h 5451"/>
                <a:gd name="T78" fmla="*/ 4203 w 4467"/>
                <a:gd name="T79" fmla="*/ 2276 h 5451"/>
                <a:gd name="T80" fmla="*/ 4423 w 4467"/>
                <a:gd name="T81" fmla="*/ 2480 h 5451"/>
                <a:gd name="T82" fmla="*/ 4466 w 4467"/>
                <a:gd name="T83" fmla="*/ 2725 h 5451"/>
                <a:gd name="T84" fmla="*/ 4331 w 4467"/>
                <a:gd name="T85" fmla="*/ 3007 h 5451"/>
                <a:gd name="T86" fmla="*/ 4092 w 4467"/>
                <a:gd name="T87" fmla="*/ 3103 h 5451"/>
                <a:gd name="T88" fmla="*/ 3792 w 4467"/>
                <a:gd name="T89" fmla="*/ 3010 h 5451"/>
                <a:gd name="T90" fmla="*/ 3668 w 4467"/>
                <a:gd name="T91" fmla="*/ 2972 h 5451"/>
                <a:gd name="T92" fmla="*/ 3568 w 4467"/>
                <a:gd name="T93" fmla="*/ 3009 h 5451"/>
                <a:gd name="T94" fmla="*/ 3503 w 4467"/>
                <a:gd name="T95" fmla="*/ 3150 h 5451"/>
                <a:gd name="T96" fmla="*/ 3359 w 4467"/>
                <a:gd name="T97" fmla="*/ 4486 h 5451"/>
                <a:gd name="T98" fmla="*/ 2202 w 4467"/>
                <a:gd name="T99" fmla="*/ 4485 h 5451"/>
                <a:gd name="T100" fmla="*/ 2053 w 4467"/>
                <a:gd name="T101" fmla="*/ 4525 h 5451"/>
                <a:gd name="T102" fmla="*/ 1988 w 4467"/>
                <a:gd name="T103" fmla="*/ 4634 h 5451"/>
                <a:gd name="T104" fmla="*/ 2026 w 4467"/>
                <a:gd name="T105" fmla="*/ 4775 h 5451"/>
                <a:gd name="T106" fmla="*/ 2119 w 4467"/>
                <a:gd name="T107" fmla="*/ 5074 h 5451"/>
                <a:gd name="T108" fmla="*/ 2023 w 4467"/>
                <a:gd name="T109" fmla="*/ 5313 h 5451"/>
                <a:gd name="T110" fmla="*/ 1739 w 4467"/>
                <a:gd name="T111" fmla="*/ 5449 h 5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67" h="5451">
                  <a:moveTo>
                    <a:pt x="1696" y="5451"/>
                  </a:moveTo>
                  <a:lnTo>
                    <a:pt x="1652" y="5449"/>
                  </a:lnTo>
                  <a:lnTo>
                    <a:pt x="1571" y="5434"/>
                  </a:lnTo>
                  <a:lnTo>
                    <a:pt x="1494" y="5405"/>
                  </a:lnTo>
                  <a:lnTo>
                    <a:pt x="1427" y="5365"/>
                  </a:lnTo>
                  <a:lnTo>
                    <a:pt x="1370" y="5313"/>
                  </a:lnTo>
                  <a:lnTo>
                    <a:pt x="1324" y="5254"/>
                  </a:lnTo>
                  <a:lnTo>
                    <a:pt x="1292" y="5186"/>
                  </a:lnTo>
                  <a:lnTo>
                    <a:pt x="1275" y="5112"/>
                  </a:lnTo>
                  <a:lnTo>
                    <a:pt x="1274" y="5074"/>
                  </a:lnTo>
                  <a:lnTo>
                    <a:pt x="1274" y="5053"/>
                  </a:lnTo>
                  <a:lnTo>
                    <a:pt x="1283" y="5005"/>
                  </a:lnTo>
                  <a:lnTo>
                    <a:pt x="1306" y="4923"/>
                  </a:lnTo>
                  <a:lnTo>
                    <a:pt x="1367" y="4775"/>
                  </a:lnTo>
                  <a:lnTo>
                    <a:pt x="1381" y="4746"/>
                  </a:lnTo>
                  <a:lnTo>
                    <a:pt x="1392" y="4722"/>
                  </a:lnTo>
                  <a:lnTo>
                    <a:pt x="1403" y="4677"/>
                  </a:lnTo>
                  <a:lnTo>
                    <a:pt x="1405" y="4634"/>
                  </a:lnTo>
                  <a:lnTo>
                    <a:pt x="1394" y="4593"/>
                  </a:lnTo>
                  <a:lnTo>
                    <a:pt x="1385" y="4574"/>
                  </a:lnTo>
                  <a:lnTo>
                    <a:pt x="1374" y="4556"/>
                  </a:lnTo>
                  <a:lnTo>
                    <a:pt x="1342" y="4527"/>
                  </a:lnTo>
                  <a:lnTo>
                    <a:pt x="1304" y="4505"/>
                  </a:lnTo>
                  <a:lnTo>
                    <a:pt x="1256" y="4490"/>
                  </a:lnTo>
                  <a:lnTo>
                    <a:pt x="1228" y="4486"/>
                  </a:lnTo>
                  <a:lnTo>
                    <a:pt x="1228" y="4485"/>
                  </a:lnTo>
                  <a:lnTo>
                    <a:pt x="1217" y="4485"/>
                  </a:lnTo>
                  <a:lnTo>
                    <a:pt x="1195" y="4485"/>
                  </a:lnTo>
                  <a:lnTo>
                    <a:pt x="185" y="4486"/>
                  </a:lnTo>
                  <a:lnTo>
                    <a:pt x="0" y="4486"/>
                  </a:lnTo>
                  <a:lnTo>
                    <a:pt x="0" y="3184"/>
                  </a:lnTo>
                  <a:lnTo>
                    <a:pt x="0" y="3172"/>
                  </a:lnTo>
                  <a:lnTo>
                    <a:pt x="0" y="3164"/>
                  </a:lnTo>
                  <a:lnTo>
                    <a:pt x="0" y="3164"/>
                  </a:lnTo>
                  <a:lnTo>
                    <a:pt x="4" y="3125"/>
                  </a:lnTo>
                  <a:lnTo>
                    <a:pt x="26" y="3063"/>
                  </a:lnTo>
                  <a:lnTo>
                    <a:pt x="53" y="3028"/>
                  </a:lnTo>
                  <a:lnTo>
                    <a:pt x="75" y="3011"/>
                  </a:lnTo>
                  <a:lnTo>
                    <a:pt x="99" y="3000"/>
                  </a:lnTo>
                  <a:lnTo>
                    <a:pt x="128" y="2995"/>
                  </a:lnTo>
                  <a:lnTo>
                    <a:pt x="144" y="2993"/>
                  </a:lnTo>
                  <a:lnTo>
                    <a:pt x="164" y="2995"/>
                  </a:lnTo>
                  <a:lnTo>
                    <a:pt x="207" y="3006"/>
                  </a:lnTo>
                  <a:lnTo>
                    <a:pt x="229" y="3015"/>
                  </a:lnTo>
                  <a:lnTo>
                    <a:pt x="262" y="3032"/>
                  </a:lnTo>
                  <a:lnTo>
                    <a:pt x="413" y="3093"/>
                  </a:lnTo>
                  <a:lnTo>
                    <a:pt x="495" y="3116"/>
                  </a:lnTo>
                  <a:lnTo>
                    <a:pt x="544" y="3124"/>
                  </a:lnTo>
                  <a:lnTo>
                    <a:pt x="566" y="3125"/>
                  </a:lnTo>
                  <a:lnTo>
                    <a:pt x="608" y="3124"/>
                  </a:lnTo>
                  <a:lnTo>
                    <a:pt x="685" y="3106"/>
                  </a:lnTo>
                  <a:lnTo>
                    <a:pt x="757" y="3072"/>
                  </a:lnTo>
                  <a:lnTo>
                    <a:pt x="820" y="3024"/>
                  </a:lnTo>
                  <a:lnTo>
                    <a:pt x="875" y="2965"/>
                  </a:lnTo>
                  <a:lnTo>
                    <a:pt x="917" y="2893"/>
                  </a:lnTo>
                  <a:lnTo>
                    <a:pt x="947" y="2813"/>
                  </a:lnTo>
                  <a:lnTo>
                    <a:pt x="963" y="2728"/>
                  </a:lnTo>
                  <a:lnTo>
                    <a:pt x="965" y="2681"/>
                  </a:lnTo>
                  <a:lnTo>
                    <a:pt x="963" y="2635"/>
                  </a:lnTo>
                  <a:lnTo>
                    <a:pt x="947" y="2549"/>
                  </a:lnTo>
                  <a:lnTo>
                    <a:pt x="917" y="2470"/>
                  </a:lnTo>
                  <a:lnTo>
                    <a:pt x="875" y="2398"/>
                  </a:lnTo>
                  <a:lnTo>
                    <a:pt x="820" y="2339"/>
                  </a:lnTo>
                  <a:lnTo>
                    <a:pt x="757" y="2291"/>
                  </a:lnTo>
                  <a:lnTo>
                    <a:pt x="685" y="2256"/>
                  </a:lnTo>
                  <a:lnTo>
                    <a:pt x="608" y="2239"/>
                  </a:lnTo>
                  <a:lnTo>
                    <a:pt x="566" y="2238"/>
                  </a:lnTo>
                  <a:lnTo>
                    <a:pt x="544" y="2238"/>
                  </a:lnTo>
                  <a:lnTo>
                    <a:pt x="495" y="2247"/>
                  </a:lnTo>
                  <a:lnTo>
                    <a:pt x="413" y="2270"/>
                  </a:lnTo>
                  <a:lnTo>
                    <a:pt x="262" y="2331"/>
                  </a:lnTo>
                  <a:lnTo>
                    <a:pt x="229" y="2346"/>
                  </a:lnTo>
                  <a:lnTo>
                    <a:pt x="207" y="2357"/>
                  </a:lnTo>
                  <a:lnTo>
                    <a:pt x="164" y="2368"/>
                  </a:lnTo>
                  <a:lnTo>
                    <a:pt x="144" y="2368"/>
                  </a:lnTo>
                  <a:lnTo>
                    <a:pt x="128" y="2368"/>
                  </a:lnTo>
                  <a:lnTo>
                    <a:pt x="99" y="2362"/>
                  </a:lnTo>
                  <a:lnTo>
                    <a:pt x="75" y="2350"/>
                  </a:lnTo>
                  <a:lnTo>
                    <a:pt x="53" y="2333"/>
                  </a:lnTo>
                  <a:lnTo>
                    <a:pt x="26" y="2300"/>
                  </a:lnTo>
                  <a:lnTo>
                    <a:pt x="4" y="2238"/>
                  </a:lnTo>
                  <a:lnTo>
                    <a:pt x="0" y="2199"/>
                  </a:lnTo>
                  <a:lnTo>
                    <a:pt x="0" y="2175"/>
                  </a:lnTo>
                  <a:lnTo>
                    <a:pt x="0" y="966"/>
                  </a:lnTo>
                  <a:lnTo>
                    <a:pt x="1191" y="966"/>
                  </a:lnTo>
                  <a:lnTo>
                    <a:pt x="1214" y="966"/>
                  </a:lnTo>
                  <a:lnTo>
                    <a:pt x="1244" y="963"/>
                  </a:lnTo>
                  <a:lnTo>
                    <a:pt x="1296" y="949"/>
                  </a:lnTo>
                  <a:lnTo>
                    <a:pt x="1340" y="927"/>
                  </a:lnTo>
                  <a:lnTo>
                    <a:pt x="1374" y="896"/>
                  </a:lnTo>
                  <a:lnTo>
                    <a:pt x="1385" y="877"/>
                  </a:lnTo>
                  <a:lnTo>
                    <a:pt x="1396" y="858"/>
                  </a:lnTo>
                  <a:lnTo>
                    <a:pt x="1405" y="818"/>
                  </a:lnTo>
                  <a:lnTo>
                    <a:pt x="1403" y="774"/>
                  </a:lnTo>
                  <a:lnTo>
                    <a:pt x="1392" y="729"/>
                  </a:lnTo>
                  <a:lnTo>
                    <a:pt x="1381" y="706"/>
                  </a:lnTo>
                  <a:lnTo>
                    <a:pt x="1367" y="677"/>
                  </a:lnTo>
                  <a:lnTo>
                    <a:pt x="1306" y="528"/>
                  </a:lnTo>
                  <a:lnTo>
                    <a:pt x="1283" y="448"/>
                  </a:lnTo>
                  <a:lnTo>
                    <a:pt x="1274" y="398"/>
                  </a:lnTo>
                  <a:lnTo>
                    <a:pt x="1274" y="378"/>
                  </a:lnTo>
                  <a:lnTo>
                    <a:pt x="1275" y="339"/>
                  </a:lnTo>
                  <a:lnTo>
                    <a:pt x="1292" y="265"/>
                  </a:lnTo>
                  <a:lnTo>
                    <a:pt x="1324" y="197"/>
                  </a:lnTo>
                  <a:lnTo>
                    <a:pt x="1370" y="138"/>
                  </a:lnTo>
                  <a:lnTo>
                    <a:pt x="1427" y="86"/>
                  </a:lnTo>
                  <a:lnTo>
                    <a:pt x="1494" y="46"/>
                  </a:lnTo>
                  <a:lnTo>
                    <a:pt x="1571" y="17"/>
                  </a:lnTo>
                  <a:lnTo>
                    <a:pt x="1652" y="2"/>
                  </a:lnTo>
                  <a:lnTo>
                    <a:pt x="1696" y="0"/>
                  </a:lnTo>
                  <a:lnTo>
                    <a:pt x="1739" y="2"/>
                  </a:lnTo>
                  <a:lnTo>
                    <a:pt x="1822" y="17"/>
                  </a:lnTo>
                  <a:lnTo>
                    <a:pt x="1897" y="46"/>
                  </a:lnTo>
                  <a:lnTo>
                    <a:pt x="1965" y="86"/>
                  </a:lnTo>
                  <a:lnTo>
                    <a:pt x="2023" y="138"/>
                  </a:lnTo>
                  <a:lnTo>
                    <a:pt x="2068" y="197"/>
                  </a:lnTo>
                  <a:lnTo>
                    <a:pt x="2101" y="265"/>
                  </a:lnTo>
                  <a:lnTo>
                    <a:pt x="2118" y="339"/>
                  </a:lnTo>
                  <a:lnTo>
                    <a:pt x="2119" y="378"/>
                  </a:lnTo>
                  <a:lnTo>
                    <a:pt x="2118" y="398"/>
                  </a:lnTo>
                  <a:lnTo>
                    <a:pt x="2110" y="448"/>
                  </a:lnTo>
                  <a:lnTo>
                    <a:pt x="2085" y="528"/>
                  </a:lnTo>
                  <a:lnTo>
                    <a:pt x="2026" y="677"/>
                  </a:lnTo>
                  <a:lnTo>
                    <a:pt x="2011" y="706"/>
                  </a:lnTo>
                  <a:lnTo>
                    <a:pt x="2001" y="729"/>
                  </a:lnTo>
                  <a:lnTo>
                    <a:pt x="1988" y="774"/>
                  </a:lnTo>
                  <a:lnTo>
                    <a:pt x="1988" y="818"/>
                  </a:lnTo>
                  <a:lnTo>
                    <a:pt x="1997" y="858"/>
                  </a:lnTo>
                  <a:lnTo>
                    <a:pt x="2007" y="877"/>
                  </a:lnTo>
                  <a:lnTo>
                    <a:pt x="2018" y="895"/>
                  </a:lnTo>
                  <a:lnTo>
                    <a:pt x="2049" y="925"/>
                  </a:lnTo>
                  <a:lnTo>
                    <a:pt x="2089" y="947"/>
                  </a:lnTo>
                  <a:lnTo>
                    <a:pt x="2137" y="961"/>
                  </a:lnTo>
                  <a:lnTo>
                    <a:pt x="2164" y="965"/>
                  </a:lnTo>
                  <a:lnTo>
                    <a:pt x="2164" y="966"/>
                  </a:lnTo>
                  <a:lnTo>
                    <a:pt x="2176" y="966"/>
                  </a:lnTo>
                  <a:lnTo>
                    <a:pt x="2198" y="966"/>
                  </a:lnTo>
                  <a:lnTo>
                    <a:pt x="3270" y="966"/>
                  </a:lnTo>
                  <a:lnTo>
                    <a:pt x="3281" y="966"/>
                  </a:lnTo>
                  <a:lnTo>
                    <a:pt x="3503" y="966"/>
                  </a:lnTo>
                  <a:lnTo>
                    <a:pt x="3503" y="2175"/>
                  </a:lnTo>
                  <a:lnTo>
                    <a:pt x="3503" y="2200"/>
                  </a:lnTo>
                  <a:lnTo>
                    <a:pt x="3508" y="2241"/>
                  </a:lnTo>
                  <a:lnTo>
                    <a:pt x="3526" y="2296"/>
                  </a:lnTo>
                  <a:lnTo>
                    <a:pt x="3543" y="2326"/>
                  </a:lnTo>
                  <a:lnTo>
                    <a:pt x="3565" y="2350"/>
                  </a:lnTo>
                  <a:lnTo>
                    <a:pt x="3590" y="2370"/>
                  </a:lnTo>
                  <a:lnTo>
                    <a:pt x="3618" y="2383"/>
                  </a:lnTo>
                  <a:lnTo>
                    <a:pt x="3651" y="2389"/>
                  </a:lnTo>
                  <a:lnTo>
                    <a:pt x="3668" y="2391"/>
                  </a:lnTo>
                  <a:lnTo>
                    <a:pt x="3691" y="2389"/>
                  </a:lnTo>
                  <a:lnTo>
                    <a:pt x="3739" y="2378"/>
                  </a:lnTo>
                  <a:lnTo>
                    <a:pt x="3764" y="2366"/>
                  </a:lnTo>
                  <a:lnTo>
                    <a:pt x="3792" y="2352"/>
                  </a:lnTo>
                  <a:lnTo>
                    <a:pt x="3941" y="2292"/>
                  </a:lnTo>
                  <a:lnTo>
                    <a:pt x="4022" y="2269"/>
                  </a:lnTo>
                  <a:lnTo>
                    <a:pt x="4071" y="2260"/>
                  </a:lnTo>
                  <a:lnTo>
                    <a:pt x="4092" y="2258"/>
                  </a:lnTo>
                  <a:lnTo>
                    <a:pt x="4130" y="2260"/>
                  </a:lnTo>
                  <a:lnTo>
                    <a:pt x="4203" y="2276"/>
                  </a:lnTo>
                  <a:lnTo>
                    <a:pt x="4272" y="2309"/>
                  </a:lnTo>
                  <a:lnTo>
                    <a:pt x="4331" y="2354"/>
                  </a:lnTo>
                  <a:lnTo>
                    <a:pt x="4382" y="2413"/>
                  </a:lnTo>
                  <a:lnTo>
                    <a:pt x="4423" y="2480"/>
                  </a:lnTo>
                  <a:lnTo>
                    <a:pt x="4452" y="2555"/>
                  </a:lnTo>
                  <a:lnTo>
                    <a:pt x="4466" y="2638"/>
                  </a:lnTo>
                  <a:lnTo>
                    <a:pt x="4467" y="2681"/>
                  </a:lnTo>
                  <a:lnTo>
                    <a:pt x="4466" y="2725"/>
                  </a:lnTo>
                  <a:lnTo>
                    <a:pt x="4452" y="2807"/>
                  </a:lnTo>
                  <a:lnTo>
                    <a:pt x="4423" y="2883"/>
                  </a:lnTo>
                  <a:lnTo>
                    <a:pt x="4382" y="2950"/>
                  </a:lnTo>
                  <a:lnTo>
                    <a:pt x="4331" y="3007"/>
                  </a:lnTo>
                  <a:lnTo>
                    <a:pt x="4272" y="3053"/>
                  </a:lnTo>
                  <a:lnTo>
                    <a:pt x="4203" y="3085"/>
                  </a:lnTo>
                  <a:lnTo>
                    <a:pt x="4130" y="3102"/>
                  </a:lnTo>
                  <a:lnTo>
                    <a:pt x="4092" y="3103"/>
                  </a:lnTo>
                  <a:lnTo>
                    <a:pt x="4071" y="3103"/>
                  </a:lnTo>
                  <a:lnTo>
                    <a:pt x="4022" y="3094"/>
                  </a:lnTo>
                  <a:lnTo>
                    <a:pt x="3941" y="3071"/>
                  </a:lnTo>
                  <a:lnTo>
                    <a:pt x="3792" y="3010"/>
                  </a:lnTo>
                  <a:lnTo>
                    <a:pt x="3764" y="2996"/>
                  </a:lnTo>
                  <a:lnTo>
                    <a:pt x="3739" y="2985"/>
                  </a:lnTo>
                  <a:lnTo>
                    <a:pt x="3691" y="2972"/>
                  </a:lnTo>
                  <a:lnTo>
                    <a:pt x="3668" y="2972"/>
                  </a:lnTo>
                  <a:lnTo>
                    <a:pt x="3652" y="2972"/>
                  </a:lnTo>
                  <a:lnTo>
                    <a:pt x="3621" y="2979"/>
                  </a:lnTo>
                  <a:lnTo>
                    <a:pt x="3593" y="2991"/>
                  </a:lnTo>
                  <a:lnTo>
                    <a:pt x="3568" y="3009"/>
                  </a:lnTo>
                  <a:lnTo>
                    <a:pt x="3537" y="3045"/>
                  </a:lnTo>
                  <a:lnTo>
                    <a:pt x="3510" y="3110"/>
                  </a:lnTo>
                  <a:lnTo>
                    <a:pt x="3504" y="3150"/>
                  </a:lnTo>
                  <a:lnTo>
                    <a:pt x="3503" y="3150"/>
                  </a:lnTo>
                  <a:lnTo>
                    <a:pt x="3503" y="3162"/>
                  </a:lnTo>
                  <a:lnTo>
                    <a:pt x="3503" y="3184"/>
                  </a:lnTo>
                  <a:lnTo>
                    <a:pt x="3503" y="4488"/>
                  </a:lnTo>
                  <a:lnTo>
                    <a:pt x="3359" y="4486"/>
                  </a:lnTo>
                  <a:lnTo>
                    <a:pt x="3245" y="4486"/>
                  </a:lnTo>
                  <a:lnTo>
                    <a:pt x="2745" y="4486"/>
                  </a:lnTo>
                  <a:lnTo>
                    <a:pt x="2735" y="4486"/>
                  </a:lnTo>
                  <a:lnTo>
                    <a:pt x="2202" y="4485"/>
                  </a:lnTo>
                  <a:lnTo>
                    <a:pt x="2177" y="4486"/>
                  </a:lnTo>
                  <a:lnTo>
                    <a:pt x="2149" y="4489"/>
                  </a:lnTo>
                  <a:lnTo>
                    <a:pt x="2096" y="4502"/>
                  </a:lnTo>
                  <a:lnTo>
                    <a:pt x="2053" y="4525"/>
                  </a:lnTo>
                  <a:lnTo>
                    <a:pt x="2019" y="4556"/>
                  </a:lnTo>
                  <a:lnTo>
                    <a:pt x="2006" y="4574"/>
                  </a:lnTo>
                  <a:lnTo>
                    <a:pt x="1997" y="4593"/>
                  </a:lnTo>
                  <a:lnTo>
                    <a:pt x="1988" y="4634"/>
                  </a:lnTo>
                  <a:lnTo>
                    <a:pt x="1988" y="4677"/>
                  </a:lnTo>
                  <a:lnTo>
                    <a:pt x="2001" y="4722"/>
                  </a:lnTo>
                  <a:lnTo>
                    <a:pt x="2011" y="4746"/>
                  </a:lnTo>
                  <a:lnTo>
                    <a:pt x="2026" y="4775"/>
                  </a:lnTo>
                  <a:lnTo>
                    <a:pt x="2085" y="4923"/>
                  </a:lnTo>
                  <a:lnTo>
                    <a:pt x="2110" y="5005"/>
                  </a:lnTo>
                  <a:lnTo>
                    <a:pt x="2118" y="5053"/>
                  </a:lnTo>
                  <a:lnTo>
                    <a:pt x="2119" y="5074"/>
                  </a:lnTo>
                  <a:lnTo>
                    <a:pt x="2118" y="5112"/>
                  </a:lnTo>
                  <a:lnTo>
                    <a:pt x="2101" y="5186"/>
                  </a:lnTo>
                  <a:lnTo>
                    <a:pt x="2068" y="5254"/>
                  </a:lnTo>
                  <a:lnTo>
                    <a:pt x="2023" y="5313"/>
                  </a:lnTo>
                  <a:lnTo>
                    <a:pt x="1965" y="5365"/>
                  </a:lnTo>
                  <a:lnTo>
                    <a:pt x="1897" y="5405"/>
                  </a:lnTo>
                  <a:lnTo>
                    <a:pt x="1822" y="5434"/>
                  </a:lnTo>
                  <a:lnTo>
                    <a:pt x="1739" y="5449"/>
                  </a:lnTo>
                  <a:lnTo>
                    <a:pt x="1696" y="5451"/>
                  </a:lnTo>
                  <a:close/>
                </a:path>
              </a:pathLst>
            </a:custGeom>
            <a:grpFill/>
            <a:ln>
              <a:noFill/>
            </a:ln>
            <a:scene3d>
              <a:camera prst="orthographicFront"/>
              <a:lightRig rig="threePt" dir="t"/>
            </a:scene3d>
            <a:sp3d>
              <a:bevelT w="114300" prst="artDeco"/>
            </a:sp3d>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72E5D966-26C7-40DF-B0AA-03D9DB9A2DF3}"/>
                </a:ext>
              </a:extLst>
            </p:cNvPr>
            <p:cNvSpPr txBox="1"/>
            <p:nvPr/>
          </p:nvSpPr>
          <p:spPr>
            <a:xfrm>
              <a:off x="939385" y="1508677"/>
              <a:ext cx="982760" cy="1005258"/>
            </a:xfrm>
            <a:prstGeom prst="rect">
              <a:avLst/>
            </a:prstGeom>
            <a:grpFill/>
            <a:scene3d>
              <a:camera prst="orthographicFront"/>
              <a:lightRig rig="threePt" dir="t"/>
            </a:scene3d>
            <a:sp3d>
              <a:bevelT w="114300" prst="artDeco"/>
            </a:sp3d>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0EEEF"/>
                  </a:solidFill>
                  <a:effectLst>
                    <a:outerShdw blurRad="38100" dist="38100" dir="2700000" algn="tl">
                      <a:srgbClr val="000000">
                        <a:alpha val="43137"/>
                      </a:srgbClr>
                    </a:outerShdw>
                  </a:effectLst>
                  <a:uLnTx/>
                  <a:uFillTx/>
                  <a:latin typeface="Calibri" panose="020F0502020204030204"/>
                  <a:ea typeface="+mn-ea"/>
                  <a:cs typeface="+mn-cs"/>
                </a:rPr>
                <a:t>03</a:t>
              </a:r>
            </a:p>
          </p:txBody>
        </p:sp>
      </p:grpSp>
      <p:sp>
        <p:nvSpPr>
          <p:cNvPr id="17" name="TextBox 16">
            <a:extLst>
              <a:ext uri="{FF2B5EF4-FFF2-40B4-BE49-F238E27FC236}">
                <a16:creationId xmlns:a16="http://schemas.microsoft.com/office/drawing/2014/main" id="{71E06617-FD97-4DA2-A565-8AA90698125A}"/>
              </a:ext>
            </a:extLst>
          </p:cNvPr>
          <p:cNvSpPr txBox="1"/>
          <p:nvPr/>
        </p:nvSpPr>
        <p:spPr>
          <a:xfrm>
            <a:off x="2171699" y="775948"/>
            <a:ext cx="5231820" cy="261610"/>
          </a:xfrm>
          <a:prstGeom prst="rect">
            <a:avLst/>
          </a:prstGeom>
          <a:ln w="25400"/>
          <a:scene3d>
            <a:camera prst="orthographicFront"/>
            <a:lightRig rig="threePt" dir="t"/>
          </a:scene3d>
          <a:sp3d>
            <a:bevelT/>
          </a:sp3d>
        </p:spPr>
        <p:style>
          <a:lnRef idx="2">
            <a:schemeClr val="accent6"/>
          </a:lnRef>
          <a:fillRef idx="1">
            <a:schemeClr val="lt1"/>
          </a:fillRef>
          <a:effectRef idx="0">
            <a:schemeClr val="accent6"/>
          </a:effectRef>
          <a:fontRef idx="minor">
            <a:schemeClr val="dk1"/>
          </a:fontRef>
        </p:style>
        <p:txBody>
          <a:bodyPr wrap="square" lIns="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lumMod val="85000"/>
                    <a:lumOff val="15000"/>
                  </a:prstClr>
                </a:solidFill>
                <a:effectLst/>
                <a:uLnTx/>
                <a:uFillTx/>
                <a:latin typeface="Verdana" panose="020B0604030504040204" pitchFamily="34" charset="0"/>
                <a:ea typeface="Verdana" panose="020B0604030504040204" pitchFamily="34" charset="0"/>
                <a:cs typeface="Verdana" panose="020B0604030504040204" pitchFamily="34" charset="0"/>
              </a:rPr>
              <a:t>Increasing Usage of Bio-Based Fertilizers</a:t>
            </a:r>
            <a:endParaRPr kumimoji="0" lang="en-IN" sz="1100" b="1" i="0" u="none" strike="noStrike" kern="1200" cap="none" spc="0" normalizeH="0" baseline="0" noProof="0" dirty="0">
              <a:ln>
                <a:noFill/>
              </a:ln>
              <a:solidFill>
                <a:prstClr val="black">
                  <a:lumMod val="85000"/>
                  <a:lumOff val="1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nvGrpSpPr>
          <p:cNvPr id="18" name="Group 17">
            <a:extLst>
              <a:ext uri="{FF2B5EF4-FFF2-40B4-BE49-F238E27FC236}">
                <a16:creationId xmlns:a16="http://schemas.microsoft.com/office/drawing/2014/main" id="{CAB82086-2ACA-4697-866B-376E280642A1}"/>
              </a:ext>
            </a:extLst>
          </p:cNvPr>
          <p:cNvGrpSpPr/>
          <p:nvPr/>
        </p:nvGrpSpPr>
        <p:grpSpPr>
          <a:xfrm>
            <a:off x="305874" y="4457700"/>
            <a:ext cx="1865825" cy="1841500"/>
            <a:chOff x="490704" y="986393"/>
            <a:chExt cx="2214396" cy="2092882"/>
          </a:xfrm>
          <a:solidFill>
            <a:srgbClr val="7030A0"/>
          </a:solidFill>
        </p:grpSpPr>
        <p:sp>
          <p:nvSpPr>
            <p:cNvPr id="19" name="Freeform 541">
              <a:extLst>
                <a:ext uri="{FF2B5EF4-FFF2-40B4-BE49-F238E27FC236}">
                  <a16:creationId xmlns:a16="http://schemas.microsoft.com/office/drawing/2014/main" id="{40DC7191-D23E-450B-B105-F13482B7CD66}"/>
                </a:ext>
              </a:extLst>
            </p:cNvPr>
            <p:cNvSpPr>
              <a:spLocks/>
            </p:cNvSpPr>
            <p:nvPr/>
          </p:nvSpPr>
          <p:spPr bwMode="auto">
            <a:xfrm>
              <a:off x="490704" y="986393"/>
              <a:ext cx="2214396" cy="2092882"/>
            </a:xfrm>
            <a:custGeom>
              <a:avLst/>
              <a:gdLst>
                <a:gd name="T0" fmla="*/ 1494 w 4467"/>
                <a:gd name="T1" fmla="*/ 5405 h 5451"/>
                <a:gd name="T2" fmla="*/ 1292 w 4467"/>
                <a:gd name="T3" fmla="*/ 5186 h 5451"/>
                <a:gd name="T4" fmla="*/ 1283 w 4467"/>
                <a:gd name="T5" fmla="*/ 5005 h 5451"/>
                <a:gd name="T6" fmla="*/ 1392 w 4467"/>
                <a:gd name="T7" fmla="*/ 4722 h 5451"/>
                <a:gd name="T8" fmla="*/ 1385 w 4467"/>
                <a:gd name="T9" fmla="*/ 4574 h 5451"/>
                <a:gd name="T10" fmla="*/ 1256 w 4467"/>
                <a:gd name="T11" fmla="*/ 4490 h 5451"/>
                <a:gd name="T12" fmla="*/ 1195 w 4467"/>
                <a:gd name="T13" fmla="*/ 4485 h 5451"/>
                <a:gd name="T14" fmla="*/ 0 w 4467"/>
                <a:gd name="T15" fmla="*/ 3172 h 5451"/>
                <a:gd name="T16" fmla="*/ 26 w 4467"/>
                <a:gd name="T17" fmla="*/ 3063 h 5451"/>
                <a:gd name="T18" fmla="*/ 128 w 4467"/>
                <a:gd name="T19" fmla="*/ 2995 h 5451"/>
                <a:gd name="T20" fmla="*/ 229 w 4467"/>
                <a:gd name="T21" fmla="*/ 3015 h 5451"/>
                <a:gd name="T22" fmla="*/ 544 w 4467"/>
                <a:gd name="T23" fmla="*/ 3124 h 5451"/>
                <a:gd name="T24" fmla="*/ 757 w 4467"/>
                <a:gd name="T25" fmla="*/ 3072 h 5451"/>
                <a:gd name="T26" fmla="*/ 947 w 4467"/>
                <a:gd name="T27" fmla="*/ 2813 h 5451"/>
                <a:gd name="T28" fmla="*/ 947 w 4467"/>
                <a:gd name="T29" fmla="*/ 2549 h 5451"/>
                <a:gd name="T30" fmla="*/ 757 w 4467"/>
                <a:gd name="T31" fmla="*/ 2291 h 5451"/>
                <a:gd name="T32" fmla="*/ 544 w 4467"/>
                <a:gd name="T33" fmla="*/ 2238 h 5451"/>
                <a:gd name="T34" fmla="*/ 229 w 4467"/>
                <a:gd name="T35" fmla="*/ 2346 h 5451"/>
                <a:gd name="T36" fmla="*/ 128 w 4467"/>
                <a:gd name="T37" fmla="*/ 2368 h 5451"/>
                <a:gd name="T38" fmla="*/ 26 w 4467"/>
                <a:gd name="T39" fmla="*/ 2300 h 5451"/>
                <a:gd name="T40" fmla="*/ 0 w 4467"/>
                <a:gd name="T41" fmla="*/ 966 h 5451"/>
                <a:gd name="T42" fmla="*/ 1296 w 4467"/>
                <a:gd name="T43" fmla="*/ 949 h 5451"/>
                <a:gd name="T44" fmla="*/ 1396 w 4467"/>
                <a:gd name="T45" fmla="*/ 858 h 5451"/>
                <a:gd name="T46" fmla="*/ 1381 w 4467"/>
                <a:gd name="T47" fmla="*/ 706 h 5451"/>
                <a:gd name="T48" fmla="*/ 1274 w 4467"/>
                <a:gd name="T49" fmla="*/ 398 h 5451"/>
                <a:gd name="T50" fmla="*/ 1324 w 4467"/>
                <a:gd name="T51" fmla="*/ 197 h 5451"/>
                <a:gd name="T52" fmla="*/ 1571 w 4467"/>
                <a:gd name="T53" fmla="*/ 17 h 5451"/>
                <a:gd name="T54" fmla="*/ 1822 w 4467"/>
                <a:gd name="T55" fmla="*/ 17 h 5451"/>
                <a:gd name="T56" fmla="*/ 2068 w 4467"/>
                <a:gd name="T57" fmla="*/ 197 h 5451"/>
                <a:gd name="T58" fmla="*/ 2118 w 4467"/>
                <a:gd name="T59" fmla="*/ 398 h 5451"/>
                <a:gd name="T60" fmla="*/ 2011 w 4467"/>
                <a:gd name="T61" fmla="*/ 706 h 5451"/>
                <a:gd name="T62" fmla="*/ 1997 w 4467"/>
                <a:gd name="T63" fmla="*/ 858 h 5451"/>
                <a:gd name="T64" fmla="*/ 2089 w 4467"/>
                <a:gd name="T65" fmla="*/ 947 h 5451"/>
                <a:gd name="T66" fmla="*/ 2176 w 4467"/>
                <a:gd name="T67" fmla="*/ 966 h 5451"/>
                <a:gd name="T68" fmla="*/ 3503 w 4467"/>
                <a:gd name="T69" fmla="*/ 966 h 5451"/>
                <a:gd name="T70" fmla="*/ 3526 w 4467"/>
                <a:gd name="T71" fmla="*/ 2296 h 5451"/>
                <a:gd name="T72" fmla="*/ 3618 w 4467"/>
                <a:gd name="T73" fmla="*/ 2383 h 5451"/>
                <a:gd name="T74" fmla="*/ 3739 w 4467"/>
                <a:gd name="T75" fmla="*/ 2378 h 5451"/>
                <a:gd name="T76" fmla="*/ 4022 w 4467"/>
                <a:gd name="T77" fmla="*/ 2269 h 5451"/>
                <a:gd name="T78" fmla="*/ 4203 w 4467"/>
                <a:gd name="T79" fmla="*/ 2276 h 5451"/>
                <a:gd name="T80" fmla="*/ 4423 w 4467"/>
                <a:gd name="T81" fmla="*/ 2480 h 5451"/>
                <a:gd name="T82" fmla="*/ 4466 w 4467"/>
                <a:gd name="T83" fmla="*/ 2725 h 5451"/>
                <a:gd name="T84" fmla="*/ 4331 w 4467"/>
                <a:gd name="T85" fmla="*/ 3007 h 5451"/>
                <a:gd name="T86" fmla="*/ 4092 w 4467"/>
                <a:gd name="T87" fmla="*/ 3103 h 5451"/>
                <a:gd name="T88" fmla="*/ 3792 w 4467"/>
                <a:gd name="T89" fmla="*/ 3010 h 5451"/>
                <a:gd name="T90" fmla="*/ 3668 w 4467"/>
                <a:gd name="T91" fmla="*/ 2972 h 5451"/>
                <a:gd name="T92" fmla="*/ 3568 w 4467"/>
                <a:gd name="T93" fmla="*/ 3009 h 5451"/>
                <a:gd name="T94" fmla="*/ 3503 w 4467"/>
                <a:gd name="T95" fmla="*/ 3150 h 5451"/>
                <a:gd name="T96" fmla="*/ 3359 w 4467"/>
                <a:gd name="T97" fmla="*/ 4486 h 5451"/>
                <a:gd name="T98" fmla="*/ 2202 w 4467"/>
                <a:gd name="T99" fmla="*/ 4485 h 5451"/>
                <a:gd name="T100" fmla="*/ 2053 w 4467"/>
                <a:gd name="T101" fmla="*/ 4525 h 5451"/>
                <a:gd name="T102" fmla="*/ 1988 w 4467"/>
                <a:gd name="T103" fmla="*/ 4634 h 5451"/>
                <a:gd name="T104" fmla="*/ 2026 w 4467"/>
                <a:gd name="T105" fmla="*/ 4775 h 5451"/>
                <a:gd name="T106" fmla="*/ 2119 w 4467"/>
                <a:gd name="T107" fmla="*/ 5074 h 5451"/>
                <a:gd name="T108" fmla="*/ 2023 w 4467"/>
                <a:gd name="T109" fmla="*/ 5313 h 5451"/>
                <a:gd name="T110" fmla="*/ 1739 w 4467"/>
                <a:gd name="T111" fmla="*/ 5449 h 5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67" h="5451">
                  <a:moveTo>
                    <a:pt x="1696" y="5451"/>
                  </a:moveTo>
                  <a:lnTo>
                    <a:pt x="1652" y="5449"/>
                  </a:lnTo>
                  <a:lnTo>
                    <a:pt x="1571" y="5434"/>
                  </a:lnTo>
                  <a:lnTo>
                    <a:pt x="1494" y="5405"/>
                  </a:lnTo>
                  <a:lnTo>
                    <a:pt x="1427" y="5365"/>
                  </a:lnTo>
                  <a:lnTo>
                    <a:pt x="1370" y="5313"/>
                  </a:lnTo>
                  <a:lnTo>
                    <a:pt x="1324" y="5254"/>
                  </a:lnTo>
                  <a:lnTo>
                    <a:pt x="1292" y="5186"/>
                  </a:lnTo>
                  <a:lnTo>
                    <a:pt x="1275" y="5112"/>
                  </a:lnTo>
                  <a:lnTo>
                    <a:pt x="1274" y="5074"/>
                  </a:lnTo>
                  <a:lnTo>
                    <a:pt x="1274" y="5053"/>
                  </a:lnTo>
                  <a:lnTo>
                    <a:pt x="1283" y="5005"/>
                  </a:lnTo>
                  <a:lnTo>
                    <a:pt x="1306" y="4923"/>
                  </a:lnTo>
                  <a:lnTo>
                    <a:pt x="1367" y="4775"/>
                  </a:lnTo>
                  <a:lnTo>
                    <a:pt x="1381" y="4746"/>
                  </a:lnTo>
                  <a:lnTo>
                    <a:pt x="1392" y="4722"/>
                  </a:lnTo>
                  <a:lnTo>
                    <a:pt x="1403" y="4677"/>
                  </a:lnTo>
                  <a:lnTo>
                    <a:pt x="1405" y="4634"/>
                  </a:lnTo>
                  <a:lnTo>
                    <a:pt x="1394" y="4593"/>
                  </a:lnTo>
                  <a:lnTo>
                    <a:pt x="1385" y="4574"/>
                  </a:lnTo>
                  <a:lnTo>
                    <a:pt x="1374" y="4556"/>
                  </a:lnTo>
                  <a:lnTo>
                    <a:pt x="1342" y="4527"/>
                  </a:lnTo>
                  <a:lnTo>
                    <a:pt x="1304" y="4505"/>
                  </a:lnTo>
                  <a:lnTo>
                    <a:pt x="1256" y="4490"/>
                  </a:lnTo>
                  <a:lnTo>
                    <a:pt x="1228" y="4486"/>
                  </a:lnTo>
                  <a:lnTo>
                    <a:pt x="1228" y="4485"/>
                  </a:lnTo>
                  <a:lnTo>
                    <a:pt x="1217" y="4485"/>
                  </a:lnTo>
                  <a:lnTo>
                    <a:pt x="1195" y="4485"/>
                  </a:lnTo>
                  <a:lnTo>
                    <a:pt x="185" y="4486"/>
                  </a:lnTo>
                  <a:lnTo>
                    <a:pt x="0" y="4486"/>
                  </a:lnTo>
                  <a:lnTo>
                    <a:pt x="0" y="3184"/>
                  </a:lnTo>
                  <a:lnTo>
                    <a:pt x="0" y="3172"/>
                  </a:lnTo>
                  <a:lnTo>
                    <a:pt x="0" y="3164"/>
                  </a:lnTo>
                  <a:lnTo>
                    <a:pt x="0" y="3164"/>
                  </a:lnTo>
                  <a:lnTo>
                    <a:pt x="4" y="3125"/>
                  </a:lnTo>
                  <a:lnTo>
                    <a:pt x="26" y="3063"/>
                  </a:lnTo>
                  <a:lnTo>
                    <a:pt x="53" y="3028"/>
                  </a:lnTo>
                  <a:lnTo>
                    <a:pt x="75" y="3011"/>
                  </a:lnTo>
                  <a:lnTo>
                    <a:pt x="99" y="3000"/>
                  </a:lnTo>
                  <a:lnTo>
                    <a:pt x="128" y="2995"/>
                  </a:lnTo>
                  <a:lnTo>
                    <a:pt x="144" y="2993"/>
                  </a:lnTo>
                  <a:lnTo>
                    <a:pt x="164" y="2995"/>
                  </a:lnTo>
                  <a:lnTo>
                    <a:pt x="207" y="3006"/>
                  </a:lnTo>
                  <a:lnTo>
                    <a:pt x="229" y="3015"/>
                  </a:lnTo>
                  <a:lnTo>
                    <a:pt x="262" y="3032"/>
                  </a:lnTo>
                  <a:lnTo>
                    <a:pt x="413" y="3093"/>
                  </a:lnTo>
                  <a:lnTo>
                    <a:pt x="495" y="3116"/>
                  </a:lnTo>
                  <a:lnTo>
                    <a:pt x="544" y="3124"/>
                  </a:lnTo>
                  <a:lnTo>
                    <a:pt x="566" y="3125"/>
                  </a:lnTo>
                  <a:lnTo>
                    <a:pt x="608" y="3124"/>
                  </a:lnTo>
                  <a:lnTo>
                    <a:pt x="685" y="3106"/>
                  </a:lnTo>
                  <a:lnTo>
                    <a:pt x="757" y="3072"/>
                  </a:lnTo>
                  <a:lnTo>
                    <a:pt x="820" y="3024"/>
                  </a:lnTo>
                  <a:lnTo>
                    <a:pt x="875" y="2965"/>
                  </a:lnTo>
                  <a:lnTo>
                    <a:pt x="917" y="2893"/>
                  </a:lnTo>
                  <a:lnTo>
                    <a:pt x="947" y="2813"/>
                  </a:lnTo>
                  <a:lnTo>
                    <a:pt x="963" y="2728"/>
                  </a:lnTo>
                  <a:lnTo>
                    <a:pt x="965" y="2681"/>
                  </a:lnTo>
                  <a:lnTo>
                    <a:pt x="963" y="2635"/>
                  </a:lnTo>
                  <a:lnTo>
                    <a:pt x="947" y="2549"/>
                  </a:lnTo>
                  <a:lnTo>
                    <a:pt x="917" y="2470"/>
                  </a:lnTo>
                  <a:lnTo>
                    <a:pt x="875" y="2398"/>
                  </a:lnTo>
                  <a:lnTo>
                    <a:pt x="820" y="2339"/>
                  </a:lnTo>
                  <a:lnTo>
                    <a:pt x="757" y="2291"/>
                  </a:lnTo>
                  <a:lnTo>
                    <a:pt x="685" y="2256"/>
                  </a:lnTo>
                  <a:lnTo>
                    <a:pt x="608" y="2239"/>
                  </a:lnTo>
                  <a:lnTo>
                    <a:pt x="566" y="2238"/>
                  </a:lnTo>
                  <a:lnTo>
                    <a:pt x="544" y="2238"/>
                  </a:lnTo>
                  <a:lnTo>
                    <a:pt x="495" y="2247"/>
                  </a:lnTo>
                  <a:lnTo>
                    <a:pt x="413" y="2270"/>
                  </a:lnTo>
                  <a:lnTo>
                    <a:pt x="262" y="2331"/>
                  </a:lnTo>
                  <a:lnTo>
                    <a:pt x="229" y="2346"/>
                  </a:lnTo>
                  <a:lnTo>
                    <a:pt x="207" y="2357"/>
                  </a:lnTo>
                  <a:lnTo>
                    <a:pt x="164" y="2368"/>
                  </a:lnTo>
                  <a:lnTo>
                    <a:pt x="144" y="2368"/>
                  </a:lnTo>
                  <a:lnTo>
                    <a:pt x="128" y="2368"/>
                  </a:lnTo>
                  <a:lnTo>
                    <a:pt x="99" y="2362"/>
                  </a:lnTo>
                  <a:lnTo>
                    <a:pt x="75" y="2350"/>
                  </a:lnTo>
                  <a:lnTo>
                    <a:pt x="53" y="2333"/>
                  </a:lnTo>
                  <a:lnTo>
                    <a:pt x="26" y="2300"/>
                  </a:lnTo>
                  <a:lnTo>
                    <a:pt x="4" y="2238"/>
                  </a:lnTo>
                  <a:lnTo>
                    <a:pt x="0" y="2199"/>
                  </a:lnTo>
                  <a:lnTo>
                    <a:pt x="0" y="2175"/>
                  </a:lnTo>
                  <a:lnTo>
                    <a:pt x="0" y="966"/>
                  </a:lnTo>
                  <a:lnTo>
                    <a:pt x="1191" y="966"/>
                  </a:lnTo>
                  <a:lnTo>
                    <a:pt x="1214" y="966"/>
                  </a:lnTo>
                  <a:lnTo>
                    <a:pt x="1244" y="963"/>
                  </a:lnTo>
                  <a:lnTo>
                    <a:pt x="1296" y="949"/>
                  </a:lnTo>
                  <a:lnTo>
                    <a:pt x="1340" y="927"/>
                  </a:lnTo>
                  <a:lnTo>
                    <a:pt x="1374" y="896"/>
                  </a:lnTo>
                  <a:lnTo>
                    <a:pt x="1385" y="877"/>
                  </a:lnTo>
                  <a:lnTo>
                    <a:pt x="1396" y="858"/>
                  </a:lnTo>
                  <a:lnTo>
                    <a:pt x="1405" y="818"/>
                  </a:lnTo>
                  <a:lnTo>
                    <a:pt x="1403" y="774"/>
                  </a:lnTo>
                  <a:lnTo>
                    <a:pt x="1392" y="729"/>
                  </a:lnTo>
                  <a:lnTo>
                    <a:pt x="1381" y="706"/>
                  </a:lnTo>
                  <a:lnTo>
                    <a:pt x="1367" y="677"/>
                  </a:lnTo>
                  <a:lnTo>
                    <a:pt x="1306" y="528"/>
                  </a:lnTo>
                  <a:lnTo>
                    <a:pt x="1283" y="448"/>
                  </a:lnTo>
                  <a:lnTo>
                    <a:pt x="1274" y="398"/>
                  </a:lnTo>
                  <a:lnTo>
                    <a:pt x="1274" y="378"/>
                  </a:lnTo>
                  <a:lnTo>
                    <a:pt x="1275" y="339"/>
                  </a:lnTo>
                  <a:lnTo>
                    <a:pt x="1292" y="265"/>
                  </a:lnTo>
                  <a:lnTo>
                    <a:pt x="1324" y="197"/>
                  </a:lnTo>
                  <a:lnTo>
                    <a:pt x="1370" y="138"/>
                  </a:lnTo>
                  <a:lnTo>
                    <a:pt x="1427" y="86"/>
                  </a:lnTo>
                  <a:lnTo>
                    <a:pt x="1494" y="46"/>
                  </a:lnTo>
                  <a:lnTo>
                    <a:pt x="1571" y="17"/>
                  </a:lnTo>
                  <a:lnTo>
                    <a:pt x="1652" y="2"/>
                  </a:lnTo>
                  <a:lnTo>
                    <a:pt x="1696" y="0"/>
                  </a:lnTo>
                  <a:lnTo>
                    <a:pt x="1739" y="2"/>
                  </a:lnTo>
                  <a:lnTo>
                    <a:pt x="1822" y="17"/>
                  </a:lnTo>
                  <a:lnTo>
                    <a:pt x="1897" y="46"/>
                  </a:lnTo>
                  <a:lnTo>
                    <a:pt x="1965" y="86"/>
                  </a:lnTo>
                  <a:lnTo>
                    <a:pt x="2023" y="138"/>
                  </a:lnTo>
                  <a:lnTo>
                    <a:pt x="2068" y="197"/>
                  </a:lnTo>
                  <a:lnTo>
                    <a:pt x="2101" y="265"/>
                  </a:lnTo>
                  <a:lnTo>
                    <a:pt x="2118" y="339"/>
                  </a:lnTo>
                  <a:lnTo>
                    <a:pt x="2119" y="378"/>
                  </a:lnTo>
                  <a:lnTo>
                    <a:pt x="2118" y="398"/>
                  </a:lnTo>
                  <a:lnTo>
                    <a:pt x="2110" y="448"/>
                  </a:lnTo>
                  <a:lnTo>
                    <a:pt x="2085" y="528"/>
                  </a:lnTo>
                  <a:lnTo>
                    <a:pt x="2026" y="677"/>
                  </a:lnTo>
                  <a:lnTo>
                    <a:pt x="2011" y="706"/>
                  </a:lnTo>
                  <a:lnTo>
                    <a:pt x="2001" y="729"/>
                  </a:lnTo>
                  <a:lnTo>
                    <a:pt x="1988" y="774"/>
                  </a:lnTo>
                  <a:lnTo>
                    <a:pt x="1988" y="818"/>
                  </a:lnTo>
                  <a:lnTo>
                    <a:pt x="1997" y="858"/>
                  </a:lnTo>
                  <a:lnTo>
                    <a:pt x="2007" y="877"/>
                  </a:lnTo>
                  <a:lnTo>
                    <a:pt x="2018" y="895"/>
                  </a:lnTo>
                  <a:lnTo>
                    <a:pt x="2049" y="925"/>
                  </a:lnTo>
                  <a:lnTo>
                    <a:pt x="2089" y="947"/>
                  </a:lnTo>
                  <a:lnTo>
                    <a:pt x="2137" y="961"/>
                  </a:lnTo>
                  <a:lnTo>
                    <a:pt x="2164" y="965"/>
                  </a:lnTo>
                  <a:lnTo>
                    <a:pt x="2164" y="966"/>
                  </a:lnTo>
                  <a:lnTo>
                    <a:pt x="2176" y="966"/>
                  </a:lnTo>
                  <a:lnTo>
                    <a:pt x="2198" y="966"/>
                  </a:lnTo>
                  <a:lnTo>
                    <a:pt x="3270" y="966"/>
                  </a:lnTo>
                  <a:lnTo>
                    <a:pt x="3281" y="966"/>
                  </a:lnTo>
                  <a:lnTo>
                    <a:pt x="3503" y="966"/>
                  </a:lnTo>
                  <a:lnTo>
                    <a:pt x="3503" y="2175"/>
                  </a:lnTo>
                  <a:lnTo>
                    <a:pt x="3503" y="2200"/>
                  </a:lnTo>
                  <a:lnTo>
                    <a:pt x="3508" y="2241"/>
                  </a:lnTo>
                  <a:lnTo>
                    <a:pt x="3526" y="2296"/>
                  </a:lnTo>
                  <a:lnTo>
                    <a:pt x="3543" y="2326"/>
                  </a:lnTo>
                  <a:lnTo>
                    <a:pt x="3565" y="2350"/>
                  </a:lnTo>
                  <a:lnTo>
                    <a:pt x="3590" y="2370"/>
                  </a:lnTo>
                  <a:lnTo>
                    <a:pt x="3618" y="2383"/>
                  </a:lnTo>
                  <a:lnTo>
                    <a:pt x="3651" y="2389"/>
                  </a:lnTo>
                  <a:lnTo>
                    <a:pt x="3668" y="2391"/>
                  </a:lnTo>
                  <a:lnTo>
                    <a:pt x="3691" y="2389"/>
                  </a:lnTo>
                  <a:lnTo>
                    <a:pt x="3739" y="2378"/>
                  </a:lnTo>
                  <a:lnTo>
                    <a:pt x="3764" y="2366"/>
                  </a:lnTo>
                  <a:lnTo>
                    <a:pt x="3792" y="2352"/>
                  </a:lnTo>
                  <a:lnTo>
                    <a:pt x="3941" y="2292"/>
                  </a:lnTo>
                  <a:lnTo>
                    <a:pt x="4022" y="2269"/>
                  </a:lnTo>
                  <a:lnTo>
                    <a:pt x="4071" y="2260"/>
                  </a:lnTo>
                  <a:lnTo>
                    <a:pt x="4092" y="2258"/>
                  </a:lnTo>
                  <a:lnTo>
                    <a:pt x="4130" y="2260"/>
                  </a:lnTo>
                  <a:lnTo>
                    <a:pt x="4203" y="2276"/>
                  </a:lnTo>
                  <a:lnTo>
                    <a:pt x="4272" y="2309"/>
                  </a:lnTo>
                  <a:lnTo>
                    <a:pt x="4331" y="2354"/>
                  </a:lnTo>
                  <a:lnTo>
                    <a:pt x="4382" y="2413"/>
                  </a:lnTo>
                  <a:lnTo>
                    <a:pt x="4423" y="2480"/>
                  </a:lnTo>
                  <a:lnTo>
                    <a:pt x="4452" y="2555"/>
                  </a:lnTo>
                  <a:lnTo>
                    <a:pt x="4466" y="2638"/>
                  </a:lnTo>
                  <a:lnTo>
                    <a:pt x="4467" y="2681"/>
                  </a:lnTo>
                  <a:lnTo>
                    <a:pt x="4466" y="2725"/>
                  </a:lnTo>
                  <a:lnTo>
                    <a:pt x="4452" y="2807"/>
                  </a:lnTo>
                  <a:lnTo>
                    <a:pt x="4423" y="2883"/>
                  </a:lnTo>
                  <a:lnTo>
                    <a:pt x="4382" y="2950"/>
                  </a:lnTo>
                  <a:lnTo>
                    <a:pt x="4331" y="3007"/>
                  </a:lnTo>
                  <a:lnTo>
                    <a:pt x="4272" y="3053"/>
                  </a:lnTo>
                  <a:lnTo>
                    <a:pt x="4203" y="3085"/>
                  </a:lnTo>
                  <a:lnTo>
                    <a:pt x="4130" y="3102"/>
                  </a:lnTo>
                  <a:lnTo>
                    <a:pt x="4092" y="3103"/>
                  </a:lnTo>
                  <a:lnTo>
                    <a:pt x="4071" y="3103"/>
                  </a:lnTo>
                  <a:lnTo>
                    <a:pt x="4022" y="3094"/>
                  </a:lnTo>
                  <a:lnTo>
                    <a:pt x="3941" y="3071"/>
                  </a:lnTo>
                  <a:lnTo>
                    <a:pt x="3792" y="3010"/>
                  </a:lnTo>
                  <a:lnTo>
                    <a:pt x="3764" y="2996"/>
                  </a:lnTo>
                  <a:lnTo>
                    <a:pt x="3739" y="2985"/>
                  </a:lnTo>
                  <a:lnTo>
                    <a:pt x="3691" y="2972"/>
                  </a:lnTo>
                  <a:lnTo>
                    <a:pt x="3668" y="2972"/>
                  </a:lnTo>
                  <a:lnTo>
                    <a:pt x="3652" y="2972"/>
                  </a:lnTo>
                  <a:lnTo>
                    <a:pt x="3621" y="2979"/>
                  </a:lnTo>
                  <a:lnTo>
                    <a:pt x="3593" y="2991"/>
                  </a:lnTo>
                  <a:lnTo>
                    <a:pt x="3568" y="3009"/>
                  </a:lnTo>
                  <a:lnTo>
                    <a:pt x="3537" y="3045"/>
                  </a:lnTo>
                  <a:lnTo>
                    <a:pt x="3510" y="3110"/>
                  </a:lnTo>
                  <a:lnTo>
                    <a:pt x="3504" y="3150"/>
                  </a:lnTo>
                  <a:lnTo>
                    <a:pt x="3503" y="3150"/>
                  </a:lnTo>
                  <a:lnTo>
                    <a:pt x="3503" y="3162"/>
                  </a:lnTo>
                  <a:lnTo>
                    <a:pt x="3503" y="3184"/>
                  </a:lnTo>
                  <a:lnTo>
                    <a:pt x="3503" y="4488"/>
                  </a:lnTo>
                  <a:lnTo>
                    <a:pt x="3359" y="4486"/>
                  </a:lnTo>
                  <a:lnTo>
                    <a:pt x="3245" y="4486"/>
                  </a:lnTo>
                  <a:lnTo>
                    <a:pt x="2745" y="4486"/>
                  </a:lnTo>
                  <a:lnTo>
                    <a:pt x="2735" y="4486"/>
                  </a:lnTo>
                  <a:lnTo>
                    <a:pt x="2202" y="4485"/>
                  </a:lnTo>
                  <a:lnTo>
                    <a:pt x="2177" y="4486"/>
                  </a:lnTo>
                  <a:lnTo>
                    <a:pt x="2149" y="4489"/>
                  </a:lnTo>
                  <a:lnTo>
                    <a:pt x="2096" y="4502"/>
                  </a:lnTo>
                  <a:lnTo>
                    <a:pt x="2053" y="4525"/>
                  </a:lnTo>
                  <a:lnTo>
                    <a:pt x="2019" y="4556"/>
                  </a:lnTo>
                  <a:lnTo>
                    <a:pt x="2006" y="4574"/>
                  </a:lnTo>
                  <a:lnTo>
                    <a:pt x="1997" y="4593"/>
                  </a:lnTo>
                  <a:lnTo>
                    <a:pt x="1988" y="4634"/>
                  </a:lnTo>
                  <a:lnTo>
                    <a:pt x="1988" y="4677"/>
                  </a:lnTo>
                  <a:lnTo>
                    <a:pt x="2001" y="4722"/>
                  </a:lnTo>
                  <a:lnTo>
                    <a:pt x="2011" y="4746"/>
                  </a:lnTo>
                  <a:lnTo>
                    <a:pt x="2026" y="4775"/>
                  </a:lnTo>
                  <a:lnTo>
                    <a:pt x="2085" y="4923"/>
                  </a:lnTo>
                  <a:lnTo>
                    <a:pt x="2110" y="5005"/>
                  </a:lnTo>
                  <a:lnTo>
                    <a:pt x="2118" y="5053"/>
                  </a:lnTo>
                  <a:lnTo>
                    <a:pt x="2119" y="5074"/>
                  </a:lnTo>
                  <a:lnTo>
                    <a:pt x="2118" y="5112"/>
                  </a:lnTo>
                  <a:lnTo>
                    <a:pt x="2101" y="5186"/>
                  </a:lnTo>
                  <a:lnTo>
                    <a:pt x="2068" y="5254"/>
                  </a:lnTo>
                  <a:lnTo>
                    <a:pt x="2023" y="5313"/>
                  </a:lnTo>
                  <a:lnTo>
                    <a:pt x="1965" y="5365"/>
                  </a:lnTo>
                  <a:lnTo>
                    <a:pt x="1897" y="5405"/>
                  </a:lnTo>
                  <a:lnTo>
                    <a:pt x="1822" y="5434"/>
                  </a:lnTo>
                  <a:lnTo>
                    <a:pt x="1739" y="5449"/>
                  </a:lnTo>
                  <a:lnTo>
                    <a:pt x="1696" y="5451"/>
                  </a:lnTo>
                  <a:close/>
                </a:path>
              </a:pathLst>
            </a:custGeom>
            <a:grpFill/>
            <a:ln>
              <a:noFill/>
            </a:ln>
            <a:scene3d>
              <a:camera prst="orthographicFront"/>
              <a:lightRig rig="threePt" dir="t"/>
            </a:scene3d>
            <a:sp3d>
              <a:bevelT w="114300" prst="artDeco"/>
            </a:sp3d>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D7B6B0C2-DECB-48DB-A29B-E24DBAA6B50A}"/>
                </a:ext>
              </a:extLst>
            </p:cNvPr>
            <p:cNvSpPr txBox="1"/>
            <p:nvPr/>
          </p:nvSpPr>
          <p:spPr>
            <a:xfrm>
              <a:off x="917582" y="1459604"/>
              <a:ext cx="1026366" cy="1007866"/>
            </a:xfrm>
            <a:prstGeom prst="rect">
              <a:avLst/>
            </a:prstGeom>
            <a:grpFill/>
            <a:scene3d>
              <a:camera prst="orthographicFront"/>
              <a:lightRig rig="threePt" dir="t"/>
            </a:scene3d>
            <a:sp3d>
              <a:bevelT w="114300" prst="artDeco"/>
            </a:sp3d>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0EEEF"/>
                  </a:solidFill>
                  <a:effectLst>
                    <a:outerShdw blurRad="38100" dist="38100" dir="2700000" algn="tl">
                      <a:srgbClr val="000000">
                        <a:alpha val="43137"/>
                      </a:srgbClr>
                    </a:outerShdw>
                  </a:effectLst>
                  <a:uLnTx/>
                  <a:uFillTx/>
                  <a:latin typeface="Calibri" panose="020F0502020204030204"/>
                  <a:ea typeface="+mn-ea"/>
                  <a:cs typeface="+mn-cs"/>
                </a:rPr>
                <a:t>04</a:t>
              </a:r>
            </a:p>
          </p:txBody>
        </p:sp>
      </p:grpSp>
      <p:sp>
        <p:nvSpPr>
          <p:cNvPr id="22" name="TextBox 21">
            <a:extLst>
              <a:ext uri="{FF2B5EF4-FFF2-40B4-BE49-F238E27FC236}">
                <a16:creationId xmlns:a16="http://schemas.microsoft.com/office/drawing/2014/main" id="{5580F484-8706-4AD1-85C0-996014B5ED8F}"/>
              </a:ext>
            </a:extLst>
          </p:cNvPr>
          <p:cNvSpPr txBox="1"/>
          <p:nvPr/>
        </p:nvSpPr>
        <p:spPr>
          <a:xfrm>
            <a:off x="2177875" y="3924770"/>
            <a:ext cx="5225644" cy="253916"/>
          </a:xfrm>
          <a:prstGeom prst="rect">
            <a:avLst/>
          </a:prstGeom>
          <a:solidFill>
            <a:schemeClr val="bg1"/>
          </a:solidFill>
          <a:ln w="25400">
            <a:solidFill>
              <a:srgbClr val="7030A0"/>
            </a:solidFill>
          </a:ln>
          <a:scene3d>
            <a:camera prst="orthographicFront"/>
            <a:lightRig rig="threePt" dir="t"/>
          </a:scene3d>
          <a:sp3d>
            <a:bevelT/>
          </a:sp3d>
        </p:spPr>
        <p:style>
          <a:lnRef idx="2">
            <a:schemeClr val="accent2"/>
          </a:lnRef>
          <a:fillRef idx="1">
            <a:schemeClr val="lt1"/>
          </a:fillRef>
          <a:effectRef idx="0">
            <a:schemeClr val="accent2"/>
          </a:effectRef>
          <a:fontRef idx="minor">
            <a:schemeClr val="dk1"/>
          </a:fontRef>
        </p:style>
        <p:txBody>
          <a:bodyPr wrap="square" lIns="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7030A0"/>
                </a:solidFill>
                <a:effectLst/>
                <a:uLnTx/>
                <a:uFillTx/>
                <a:latin typeface="Verdana" panose="020B0604030504040204" pitchFamily="34" charset="0"/>
                <a:ea typeface="Verdana" panose="020B0604030504040204" pitchFamily="34" charset="0"/>
                <a:cs typeface="Verdana" panose="020B0604030504040204" pitchFamily="34" charset="0"/>
              </a:rPr>
              <a:t>Trend of Customized Fertilizers</a:t>
            </a:r>
          </a:p>
        </p:txBody>
      </p:sp>
      <p:sp>
        <p:nvSpPr>
          <p:cNvPr id="21" name="Slide Number Placeholder 7">
            <a:extLst>
              <a:ext uri="{FF2B5EF4-FFF2-40B4-BE49-F238E27FC236}">
                <a16:creationId xmlns:a16="http://schemas.microsoft.com/office/drawing/2014/main" id="{9A4C3498-E355-48B0-A385-20A51014B4D6}"/>
              </a:ext>
            </a:extLst>
          </p:cNvPr>
          <p:cNvSpPr txBox="1">
            <a:spLocks/>
          </p:cNvSpPr>
          <p:nvPr/>
        </p:nvSpPr>
        <p:spPr>
          <a:xfrm>
            <a:off x="8698597" y="6565538"/>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73</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CA858503-9AF2-4D83-A6F6-9B7888821701}"/>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5" name="Slide Number Placeholder 4">
            <a:extLst>
              <a:ext uri="{FF2B5EF4-FFF2-40B4-BE49-F238E27FC236}">
                <a16:creationId xmlns:a16="http://schemas.microsoft.com/office/drawing/2014/main" id="{6F77C001-F61E-4B7D-A688-9BD72ED543C0}"/>
              </a:ext>
            </a:extLst>
          </p:cNvPr>
          <p:cNvSpPr>
            <a:spLocks noGrp="1"/>
          </p:cNvSpPr>
          <p:nvPr>
            <p:ph type="sldNum" sz="quarter" idx="7"/>
          </p:nvPr>
        </p:nvSpPr>
        <p:spPr/>
        <p:txBody>
          <a:bodyPr/>
          <a:lstStyle/>
          <a:p>
            <a:pPr marL="38100">
              <a:lnSpc>
                <a:spcPts val="1150"/>
              </a:lnSpc>
            </a:pPr>
            <a:r>
              <a:rPr lang="en-IN" dirty="0"/>
              <a:t>79</a:t>
            </a:r>
          </a:p>
        </p:txBody>
      </p:sp>
    </p:spTree>
    <p:extLst>
      <p:ext uri="{BB962C8B-B14F-4D97-AF65-F5344CB8AC3E}">
        <p14:creationId xmlns:p14="http://schemas.microsoft.com/office/powerpoint/2010/main" val="14093715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electronics&#10;&#10;Description automatically generated">
            <a:extLst>
              <a:ext uri="{FF2B5EF4-FFF2-40B4-BE49-F238E27FC236}">
                <a16:creationId xmlns:a16="http://schemas.microsoft.com/office/drawing/2014/main" id="{13E98575-940F-4B38-B4C5-6F4626D708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08" y="701503"/>
            <a:ext cx="9030715" cy="5078052"/>
          </a:xfrm>
          <a:prstGeom prst="rect">
            <a:avLst/>
          </a:prstGeom>
        </p:spPr>
      </p:pic>
      <p:sp>
        <p:nvSpPr>
          <p:cNvPr id="8" name="TextBox 7">
            <a:extLst>
              <a:ext uri="{FF2B5EF4-FFF2-40B4-BE49-F238E27FC236}">
                <a16:creationId xmlns:a16="http://schemas.microsoft.com/office/drawing/2014/main" id="{B9013405-2F7B-4CB5-A0C9-1A2D5D68B35A}"/>
              </a:ext>
            </a:extLst>
          </p:cNvPr>
          <p:cNvSpPr txBox="1"/>
          <p:nvPr/>
        </p:nvSpPr>
        <p:spPr>
          <a:xfrm>
            <a:off x="0" y="5755730"/>
            <a:ext cx="6348995" cy="910699"/>
          </a:xfrm>
          <a:prstGeom prst="rect">
            <a:avLst/>
          </a:prstGeom>
          <a:noFill/>
        </p:spPr>
        <p:txBody>
          <a:bodyPr wrap="square" rtlCol="0">
            <a:spAutoFit/>
          </a:bodyPr>
          <a:lstStyle/>
          <a:p>
            <a:r>
              <a:rPr lang="en-IN" sz="3500" dirty="0">
                <a:solidFill>
                  <a:schemeClr val="tx2">
                    <a:lumMod val="50000"/>
                  </a:schemeClr>
                </a:solidFill>
                <a:latin typeface="Montserrat"/>
                <a:ea typeface="Verdana" panose="020B0604030504040204" pitchFamily="34" charset="0"/>
                <a:cs typeface="Arial" panose="020B0604020202020204" pitchFamily="34" charset="0"/>
              </a:rPr>
              <a:t>Thank you!! </a:t>
            </a:r>
          </a:p>
          <a:p>
            <a:r>
              <a:rPr lang="en-IN" sz="1818" i="1" dirty="0">
                <a:solidFill>
                  <a:schemeClr val="tx2">
                    <a:lumMod val="50000"/>
                  </a:schemeClr>
                </a:solidFill>
                <a:latin typeface="Calibri" panose="020F0502020204030204" pitchFamily="34" charset="0"/>
                <a:ea typeface="Verdana" panose="020B0604030504040204" pitchFamily="34" charset="0"/>
                <a:cs typeface="Arial" panose="020B0604020202020204" pitchFamily="34" charset="0"/>
              </a:rPr>
              <a:t>We look forward to serving your research needs!! </a:t>
            </a:r>
          </a:p>
        </p:txBody>
      </p:sp>
      <p:sp>
        <p:nvSpPr>
          <p:cNvPr id="9" name="Rectangle 8">
            <a:extLst>
              <a:ext uri="{FF2B5EF4-FFF2-40B4-BE49-F238E27FC236}">
                <a16:creationId xmlns:a16="http://schemas.microsoft.com/office/drawing/2014/main" id="{DA12E790-7301-473F-AD18-EB2C41E25F6A}"/>
              </a:ext>
            </a:extLst>
          </p:cNvPr>
          <p:cNvSpPr/>
          <p:nvPr/>
        </p:nvSpPr>
        <p:spPr>
          <a:xfrm>
            <a:off x="5984126" y="770253"/>
            <a:ext cx="2873777" cy="1649430"/>
          </a:xfrm>
          <a:prstGeom prst="rect">
            <a:avLst/>
          </a:prstGeom>
          <a:solidFill>
            <a:srgbClr val="168C86"/>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CF6859E8-114C-42CC-AD29-2E33D7BF706D}"/>
              </a:ext>
            </a:extLst>
          </p:cNvPr>
          <p:cNvSpPr txBox="1"/>
          <p:nvPr/>
        </p:nvSpPr>
        <p:spPr>
          <a:xfrm>
            <a:off x="6212611" y="1097438"/>
            <a:ext cx="2383712" cy="1015663"/>
          </a:xfrm>
          <a:prstGeom prst="rect">
            <a:avLst/>
          </a:prstGeom>
          <a:noFill/>
          <a:ln>
            <a:noFill/>
          </a:ln>
        </p:spPr>
        <p:txBody>
          <a:bodyPr wrap="square" rtlCol="0">
            <a:spAutoFit/>
          </a:bodyPr>
          <a:lstStyle/>
          <a:p>
            <a:pPr algn="ctr">
              <a:defRPr/>
            </a:pPr>
            <a:r>
              <a:rPr lang="en-US" sz="1000" b="1" kern="0" dirty="0">
                <a:solidFill>
                  <a:schemeClr val="bg1"/>
                </a:solidFill>
                <a:latin typeface="Arial" pitchFamily="34" charset="0"/>
                <a:cs typeface="Arial" pitchFamily="34" charset="0"/>
              </a:rPr>
              <a:t>ChemAnalyst– North America</a:t>
            </a:r>
          </a:p>
          <a:p>
            <a:pPr algn="ctr">
              <a:defRPr/>
            </a:pPr>
            <a:r>
              <a:rPr lang="en-US" sz="1000" b="1" kern="0" dirty="0">
                <a:solidFill>
                  <a:schemeClr val="bg1"/>
                </a:solidFill>
                <a:latin typeface="Arial" pitchFamily="34" charset="0"/>
                <a:cs typeface="Arial" pitchFamily="34" charset="0"/>
              </a:rPr>
              <a:t>708 Third Avenue, Manhattan,  </a:t>
            </a:r>
          </a:p>
          <a:p>
            <a:pPr algn="ctr">
              <a:defRPr/>
            </a:pPr>
            <a:r>
              <a:rPr lang="en-US" sz="1000" b="1" kern="0" dirty="0">
                <a:solidFill>
                  <a:schemeClr val="bg1"/>
                </a:solidFill>
                <a:latin typeface="Arial" pitchFamily="34" charset="0"/>
                <a:cs typeface="Arial" pitchFamily="34" charset="0"/>
              </a:rPr>
              <a:t>New York, United States</a:t>
            </a:r>
          </a:p>
          <a:p>
            <a:pPr algn="ctr">
              <a:defRPr/>
            </a:pPr>
            <a:r>
              <a:rPr lang="en-US" sz="1000" b="1" kern="0" dirty="0">
                <a:solidFill>
                  <a:schemeClr val="bg1"/>
                </a:solidFill>
                <a:latin typeface="Arial" pitchFamily="34" charset="0"/>
                <a:cs typeface="Arial" pitchFamily="34" charset="0"/>
              </a:rPr>
              <a:t>Tel: +1- 646- 360- 1656</a:t>
            </a:r>
          </a:p>
          <a:p>
            <a:pPr algn="ctr">
              <a:defRPr/>
            </a:pPr>
            <a:r>
              <a:rPr lang="en-US" sz="1000" b="1" kern="0" dirty="0">
                <a:solidFill>
                  <a:schemeClr val="bg1"/>
                </a:solidFill>
                <a:latin typeface="Arial" pitchFamily="34" charset="0"/>
                <a:cs typeface="Arial" pitchFamily="34" charset="0"/>
              </a:rPr>
              <a:t>Email: sales@ChemAnalyst.com  www.ChemAnalyst.com</a:t>
            </a:r>
          </a:p>
        </p:txBody>
      </p:sp>
      <p:sp>
        <p:nvSpPr>
          <p:cNvPr id="11" name="Rectangle 10">
            <a:extLst>
              <a:ext uri="{FF2B5EF4-FFF2-40B4-BE49-F238E27FC236}">
                <a16:creationId xmlns:a16="http://schemas.microsoft.com/office/drawing/2014/main" id="{269D8310-0776-4A58-AD7B-552EB6D70BE4}"/>
              </a:ext>
            </a:extLst>
          </p:cNvPr>
          <p:cNvSpPr/>
          <p:nvPr/>
        </p:nvSpPr>
        <p:spPr>
          <a:xfrm>
            <a:off x="5984002" y="2509035"/>
            <a:ext cx="2840930" cy="1649430"/>
          </a:xfrm>
          <a:prstGeom prst="rect">
            <a:avLst/>
          </a:prstGeom>
          <a:solidFill>
            <a:srgbClr val="168C86"/>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A9466AC6-9EAA-43D2-A656-DF9BC2F32DCF}"/>
              </a:ext>
            </a:extLst>
          </p:cNvPr>
          <p:cNvSpPr txBox="1"/>
          <p:nvPr/>
        </p:nvSpPr>
        <p:spPr>
          <a:xfrm>
            <a:off x="6212611" y="2746868"/>
            <a:ext cx="2588489" cy="1015663"/>
          </a:xfrm>
          <a:prstGeom prst="rect">
            <a:avLst/>
          </a:prstGeom>
          <a:noFill/>
          <a:ln>
            <a:noFill/>
          </a:ln>
        </p:spPr>
        <p:txBody>
          <a:bodyPr wrap="square" rtlCol="0">
            <a:spAutoFit/>
          </a:bodyPr>
          <a:lstStyle/>
          <a:p>
            <a:pPr algn="ctr">
              <a:defRPr/>
            </a:pPr>
            <a:r>
              <a:rPr lang="en-US" sz="1000" b="1" kern="0" dirty="0">
                <a:solidFill>
                  <a:schemeClr val="bg1"/>
                </a:solidFill>
                <a:latin typeface="Arial" pitchFamily="34" charset="0"/>
                <a:cs typeface="Arial" pitchFamily="34" charset="0"/>
              </a:rPr>
              <a:t>ChemAnalyst – Europe</a:t>
            </a:r>
          </a:p>
          <a:p>
            <a:pPr algn="ctr">
              <a:defRPr/>
            </a:pPr>
            <a:r>
              <a:rPr lang="en-US" sz="1000" b="1" kern="0" dirty="0">
                <a:solidFill>
                  <a:schemeClr val="bg1"/>
                </a:solidFill>
                <a:latin typeface="Arial" pitchFamily="34" charset="0"/>
                <a:cs typeface="Arial" pitchFamily="34" charset="0"/>
              </a:rPr>
              <a:t>54, Oldbrook,  Bretton, </a:t>
            </a:r>
          </a:p>
          <a:p>
            <a:pPr algn="ctr">
              <a:defRPr/>
            </a:pPr>
            <a:r>
              <a:rPr lang="en-US" sz="1000" b="1" kern="0" dirty="0">
                <a:solidFill>
                  <a:schemeClr val="bg1"/>
                </a:solidFill>
                <a:latin typeface="Arial" pitchFamily="34" charset="0"/>
                <a:cs typeface="Arial" pitchFamily="34" charset="0"/>
              </a:rPr>
              <a:t>Peterborough, </a:t>
            </a:r>
          </a:p>
          <a:p>
            <a:pPr algn="ctr">
              <a:defRPr/>
            </a:pPr>
            <a:r>
              <a:rPr lang="en-US" sz="1000" b="1" kern="0" dirty="0">
                <a:solidFill>
                  <a:schemeClr val="bg1"/>
                </a:solidFill>
                <a:latin typeface="Arial" pitchFamily="34" charset="0"/>
                <a:cs typeface="Arial" pitchFamily="34" charset="0"/>
              </a:rPr>
              <a:t>United Kingdom</a:t>
            </a:r>
          </a:p>
          <a:p>
            <a:pPr algn="ctr">
              <a:defRPr/>
            </a:pPr>
            <a:r>
              <a:rPr lang="en-US" sz="1000" b="1" kern="0" dirty="0">
                <a:solidFill>
                  <a:schemeClr val="bg1"/>
                </a:solidFill>
                <a:latin typeface="Arial" pitchFamily="34" charset="0"/>
                <a:cs typeface="Arial" pitchFamily="34" charset="0"/>
              </a:rPr>
              <a:t>Email: Email: sales@ChemAnalyst.com  www.ChemAnalyst.com</a:t>
            </a:r>
          </a:p>
        </p:txBody>
      </p:sp>
      <p:sp>
        <p:nvSpPr>
          <p:cNvPr id="13" name="Rectangle 12">
            <a:extLst>
              <a:ext uri="{FF2B5EF4-FFF2-40B4-BE49-F238E27FC236}">
                <a16:creationId xmlns:a16="http://schemas.microsoft.com/office/drawing/2014/main" id="{FAF560E8-480C-43B6-B306-402EAB433FE7}"/>
              </a:ext>
            </a:extLst>
          </p:cNvPr>
          <p:cNvSpPr/>
          <p:nvPr/>
        </p:nvSpPr>
        <p:spPr>
          <a:xfrm>
            <a:off x="5984002" y="4204360"/>
            <a:ext cx="2840930" cy="1601859"/>
          </a:xfrm>
          <a:prstGeom prst="rect">
            <a:avLst/>
          </a:prstGeom>
          <a:solidFill>
            <a:srgbClr val="168C86"/>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47BE9CBA-0F72-4341-A98B-DEE3901E2AF2}"/>
              </a:ext>
            </a:extLst>
          </p:cNvPr>
          <p:cNvSpPr txBox="1"/>
          <p:nvPr/>
        </p:nvSpPr>
        <p:spPr>
          <a:xfrm>
            <a:off x="6212611" y="4487267"/>
            <a:ext cx="2348020" cy="1169551"/>
          </a:xfrm>
          <a:prstGeom prst="rect">
            <a:avLst/>
          </a:prstGeom>
          <a:noFill/>
          <a:ln>
            <a:noFill/>
          </a:ln>
        </p:spPr>
        <p:txBody>
          <a:bodyPr wrap="square" rtlCol="0">
            <a:spAutoFit/>
          </a:bodyPr>
          <a:lstStyle/>
          <a:p>
            <a:pPr algn="ctr">
              <a:defRPr/>
            </a:pPr>
            <a:r>
              <a:rPr lang="en-US" sz="1000" b="1" kern="0" dirty="0">
                <a:solidFill>
                  <a:schemeClr val="bg1"/>
                </a:solidFill>
                <a:latin typeface="Arial" pitchFamily="34" charset="0"/>
                <a:cs typeface="Arial" pitchFamily="34" charset="0"/>
              </a:rPr>
              <a:t>ChemAnalyst – Asia-Pacific</a:t>
            </a:r>
          </a:p>
          <a:p>
            <a:pPr algn="ctr">
              <a:defRPr/>
            </a:pPr>
            <a:r>
              <a:rPr lang="en-US" sz="1000" b="1" kern="0" dirty="0">
                <a:solidFill>
                  <a:schemeClr val="bg1"/>
                </a:solidFill>
                <a:latin typeface="Arial" pitchFamily="34" charset="0"/>
                <a:cs typeface="Arial" pitchFamily="34" charset="0"/>
              </a:rPr>
              <a:t>B – 44, Sector – 57, Noida, National Capital Region, U.P. - India</a:t>
            </a:r>
          </a:p>
          <a:p>
            <a:pPr algn="ctr">
              <a:defRPr/>
            </a:pPr>
            <a:r>
              <a:rPr lang="en-US" sz="1000" b="1" kern="0" dirty="0">
                <a:solidFill>
                  <a:schemeClr val="bg1"/>
                </a:solidFill>
                <a:latin typeface="Arial" pitchFamily="34" charset="0"/>
                <a:cs typeface="Arial" pitchFamily="34" charset="0"/>
              </a:rPr>
              <a:t>Tel: +91-120-4523900  </a:t>
            </a:r>
          </a:p>
          <a:p>
            <a:pPr algn="ctr">
              <a:defRPr/>
            </a:pPr>
            <a:r>
              <a:rPr lang="en-US" sz="1000" b="1" kern="0" dirty="0">
                <a:solidFill>
                  <a:schemeClr val="bg1"/>
                </a:solidFill>
                <a:latin typeface="Arial" pitchFamily="34" charset="0"/>
                <a:cs typeface="Arial" pitchFamily="34" charset="0"/>
              </a:rPr>
              <a:t>Email: Email: sales@ChemAnalyst.com  www.ChemAnalyst.com</a:t>
            </a:r>
          </a:p>
        </p:txBody>
      </p:sp>
      <p:sp>
        <p:nvSpPr>
          <p:cNvPr id="15" name="Slide Number Placeholder 7">
            <a:extLst>
              <a:ext uri="{FF2B5EF4-FFF2-40B4-BE49-F238E27FC236}">
                <a16:creationId xmlns:a16="http://schemas.microsoft.com/office/drawing/2014/main" id="{C7F751EB-D178-4FAB-94AD-06A0514F8A0E}"/>
              </a:ext>
            </a:extLst>
          </p:cNvPr>
          <p:cNvSpPr txBox="1">
            <a:spLocks/>
          </p:cNvSpPr>
          <p:nvPr/>
        </p:nvSpPr>
        <p:spPr>
          <a:xfrm>
            <a:off x="8698597" y="6565538"/>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74</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6" name="Picture 15" descr="Text&#10;&#10;Description automatically generated">
            <a:extLst>
              <a:ext uri="{FF2B5EF4-FFF2-40B4-BE49-F238E27FC236}">
                <a16:creationId xmlns:a16="http://schemas.microsoft.com/office/drawing/2014/main" id="{ED4FCB3D-AC2A-4E4D-AD96-CE0FDA0E4C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3742" y="36174"/>
            <a:ext cx="2028825" cy="523875"/>
          </a:xfrm>
          <a:prstGeom prst="rect">
            <a:avLst/>
          </a:prstGeom>
        </p:spPr>
      </p:pic>
      <p:sp>
        <p:nvSpPr>
          <p:cNvPr id="4" name="Footer Placeholder 3">
            <a:extLst>
              <a:ext uri="{FF2B5EF4-FFF2-40B4-BE49-F238E27FC236}">
                <a16:creationId xmlns:a16="http://schemas.microsoft.com/office/drawing/2014/main" id="{AA201E95-5DC3-4330-89C9-DBDA9A5652A8}"/>
              </a:ext>
            </a:extLst>
          </p:cNvPr>
          <p:cNvSpPr>
            <a:spLocks noGrp="1"/>
          </p:cNvSpPr>
          <p:nvPr>
            <p:ph type="ftr" sz="quarter" idx="5"/>
          </p:nvPr>
        </p:nvSpPr>
        <p:spPr/>
        <p:txBody>
          <a:bodyPr/>
          <a:lstStyle/>
          <a:p>
            <a:pPr algn="ctr">
              <a:lnSpc>
                <a:spcPct val="100000"/>
              </a:lnSpc>
              <a:spcBef>
                <a:spcPts val="100"/>
              </a:spcBef>
            </a:pPr>
            <a:r>
              <a:rPr lang="en-IN"/>
              <a:t>© ChemAnalyst</a:t>
            </a:r>
            <a:endParaRPr lang="en-IN" spc="-5" dirty="0"/>
          </a:p>
        </p:txBody>
      </p:sp>
      <p:sp>
        <p:nvSpPr>
          <p:cNvPr id="5" name="Slide Number Placeholder 4">
            <a:extLst>
              <a:ext uri="{FF2B5EF4-FFF2-40B4-BE49-F238E27FC236}">
                <a16:creationId xmlns:a16="http://schemas.microsoft.com/office/drawing/2014/main" id="{C77FCB03-A703-4FCF-8708-DBFE9F296ADD}"/>
              </a:ext>
            </a:extLst>
          </p:cNvPr>
          <p:cNvSpPr>
            <a:spLocks noGrp="1"/>
          </p:cNvSpPr>
          <p:nvPr>
            <p:ph type="sldNum" sz="quarter" idx="7"/>
          </p:nvPr>
        </p:nvSpPr>
        <p:spPr/>
        <p:txBody>
          <a:bodyPr/>
          <a:lstStyle/>
          <a:p>
            <a:pPr marL="38100">
              <a:lnSpc>
                <a:spcPts val="1150"/>
              </a:lnSpc>
            </a:pPr>
            <a:fld id="{81D60167-4931-47E6-BA6A-407CBD079E47}" type="slidenum">
              <a:rPr lang="en-IN" smtClean="0"/>
              <a:t>74</a:t>
            </a:fld>
            <a:endParaRPr lang="en-IN" dirty="0"/>
          </a:p>
        </p:txBody>
      </p:sp>
    </p:spTree>
    <p:extLst>
      <p:ext uri="{BB962C8B-B14F-4D97-AF65-F5344CB8AC3E}">
        <p14:creationId xmlns:p14="http://schemas.microsoft.com/office/powerpoint/2010/main" val="3589797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9918A8F-2461-4F8F-B13C-9D1F92ECB90D}"/>
              </a:ext>
            </a:extLst>
          </p:cNvPr>
          <p:cNvSpPr/>
          <p:nvPr/>
        </p:nvSpPr>
        <p:spPr>
          <a:xfrm>
            <a:off x="1" y="609600"/>
            <a:ext cx="9144000" cy="609598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63977FA2-2584-483B-BEA5-C4C09F2B1DB2}"/>
              </a:ext>
            </a:extLst>
          </p:cNvPr>
          <p:cNvSpPr/>
          <p:nvPr/>
        </p:nvSpPr>
        <p:spPr>
          <a:xfrm>
            <a:off x="457200" y="129197"/>
            <a:ext cx="6007101"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Production Technology Overview</a:t>
            </a:r>
          </a:p>
        </p:txBody>
      </p:sp>
      <p:cxnSp>
        <p:nvCxnSpPr>
          <p:cNvPr id="11" name="Straight Connector 10">
            <a:extLst>
              <a:ext uri="{FF2B5EF4-FFF2-40B4-BE49-F238E27FC236}">
                <a16:creationId xmlns:a16="http://schemas.microsoft.com/office/drawing/2014/main" id="{E46E7EE7-1768-4614-9001-7E82684FA105}"/>
              </a:ext>
            </a:extLst>
          </p:cNvPr>
          <p:cNvCxnSpPr/>
          <p:nvPr/>
        </p:nvCxnSpPr>
        <p:spPr>
          <a:xfrm>
            <a:off x="0" y="4191000"/>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6A7AA16-C025-4673-A9A9-D4A803D907FA}"/>
              </a:ext>
            </a:extLst>
          </p:cNvPr>
          <p:cNvCxnSpPr/>
          <p:nvPr/>
        </p:nvCxnSpPr>
        <p:spPr>
          <a:xfrm>
            <a:off x="0" y="439597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1E3F824-2743-43B8-AB46-776988FBFED4}"/>
              </a:ext>
            </a:extLst>
          </p:cNvPr>
          <p:cNvCxnSpPr/>
          <p:nvPr/>
        </p:nvCxnSpPr>
        <p:spPr>
          <a:xfrm>
            <a:off x="0" y="460933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pea, vegetable&#10;&#10;Description automatically generated">
            <a:extLst>
              <a:ext uri="{FF2B5EF4-FFF2-40B4-BE49-F238E27FC236}">
                <a16:creationId xmlns:a16="http://schemas.microsoft.com/office/drawing/2014/main" id="{06202AF6-9962-4701-A954-7AB4CC0568A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078354" y="1390338"/>
            <a:ext cx="5760845" cy="4876800"/>
          </a:xfrm>
          <a:prstGeom prst="rect">
            <a:avLst/>
          </a:prstGeom>
        </p:spPr>
      </p:pic>
      <p:sp>
        <p:nvSpPr>
          <p:cNvPr id="2" name="Footer Placeholder 1">
            <a:extLst>
              <a:ext uri="{FF2B5EF4-FFF2-40B4-BE49-F238E27FC236}">
                <a16:creationId xmlns:a16="http://schemas.microsoft.com/office/drawing/2014/main" id="{22464BB1-77CA-46FD-B73D-8602AFC4A2B2}"/>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4" name="Slide Number Placeholder 3">
            <a:extLst>
              <a:ext uri="{FF2B5EF4-FFF2-40B4-BE49-F238E27FC236}">
                <a16:creationId xmlns:a16="http://schemas.microsoft.com/office/drawing/2014/main" id="{2182FD1F-C71E-4FBF-ADAB-5B846F880418}"/>
              </a:ext>
            </a:extLst>
          </p:cNvPr>
          <p:cNvSpPr>
            <a:spLocks noGrp="1"/>
          </p:cNvSpPr>
          <p:nvPr>
            <p:ph type="sldNum" sz="quarter" idx="7"/>
          </p:nvPr>
        </p:nvSpPr>
        <p:spPr/>
        <p:txBody>
          <a:bodyPr/>
          <a:lstStyle/>
          <a:p>
            <a:pPr marL="38100">
              <a:lnSpc>
                <a:spcPts val="1150"/>
              </a:lnSpc>
            </a:pPr>
            <a:r>
              <a:rPr lang="en-US" dirty="0"/>
              <a:t>14</a:t>
            </a:r>
            <a:endParaRPr lang="en-IN" dirty="0"/>
          </a:p>
        </p:txBody>
      </p:sp>
    </p:spTree>
    <p:extLst>
      <p:ext uri="{BB962C8B-B14F-4D97-AF65-F5344CB8AC3E}">
        <p14:creationId xmlns:p14="http://schemas.microsoft.com/office/powerpoint/2010/main" val="2054761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 Placeholder 1">
            <a:extLst>
              <a:ext uri="{FF2B5EF4-FFF2-40B4-BE49-F238E27FC236}">
                <a16:creationId xmlns:a16="http://schemas.microsoft.com/office/drawing/2014/main" id="{DB954A6F-E2A2-4A88-A590-11628A41AB7F}"/>
              </a:ext>
            </a:extLst>
          </p:cNvPr>
          <p:cNvSpPr txBox="1">
            <a:spLocks/>
          </p:cNvSpPr>
          <p:nvPr/>
        </p:nvSpPr>
        <p:spPr>
          <a:xfrm>
            <a:off x="200309" y="24026"/>
            <a:ext cx="7863840" cy="457200"/>
          </a:xfrm>
          <a:prstGeom prst="rect">
            <a:avLst/>
          </a:prstGeom>
        </p:spPr>
        <p:txBody>
          <a:bodyPr>
            <a:no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IN" sz="1600" b="1" kern="0" dirty="0">
                <a:solidFill>
                  <a:sysClr val="windowText" lastClr="000000"/>
                </a:solidFill>
                <a:latin typeface="Arial" panose="020B0604020202020204" pitchFamily="34" charset="0"/>
                <a:cs typeface="Arial" panose="020B0604020202020204" pitchFamily="34" charset="0"/>
              </a:rPr>
              <a:t>Overview of Production Technologies: </a:t>
            </a:r>
          </a:p>
          <a:p>
            <a:r>
              <a:rPr lang="en-IN" sz="1600" b="1" kern="0" dirty="0">
                <a:solidFill>
                  <a:sysClr val="windowText" lastClr="000000"/>
                </a:solidFill>
                <a:latin typeface="Arial" panose="020B0604020202020204" pitchFamily="34" charset="0"/>
                <a:cs typeface="Arial" panose="020B0604020202020204" pitchFamily="34" charset="0"/>
              </a:rPr>
              <a:t>Water soluble Mono Ammonium Phosphate (12-61-0)</a:t>
            </a:r>
          </a:p>
        </p:txBody>
      </p:sp>
      <p:sp>
        <p:nvSpPr>
          <p:cNvPr id="53" name="Rectangle: Rounded Corners 52">
            <a:extLst>
              <a:ext uri="{FF2B5EF4-FFF2-40B4-BE49-F238E27FC236}">
                <a16:creationId xmlns:a16="http://schemas.microsoft.com/office/drawing/2014/main" id="{671CF3B6-9FB3-44DE-A4F0-7AFC4D9C7825}"/>
              </a:ext>
            </a:extLst>
          </p:cNvPr>
          <p:cNvSpPr/>
          <p:nvPr/>
        </p:nvSpPr>
        <p:spPr>
          <a:xfrm>
            <a:off x="382012" y="1741580"/>
            <a:ext cx="1308100" cy="50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Dilute Phosphoric Acid</a:t>
            </a:r>
            <a:endParaRPr lang="en-IN" sz="1200" dirty="0"/>
          </a:p>
        </p:txBody>
      </p:sp>
      <p:sp>
        <p:nvSpPr>
          <p:cNvPr id="54" name="Rectangle: Rounded Corners 53">
            <a:extLst>
              <a:ext uri="{FF2B5EF4-FFF2-40B4-BE49-F238E27FC236}">
                <a16:creationId xmlns:a16="http://schemas.microsoft.com/office/drawing/2014/main" id="{E95042A6-12DB-4544-9A46-C5B92F8ADC66}"/>
              </a:ext>
            </a:extLst>
          </p:cNvPr>
          <p:cNvSpPr/>
          <p:nvPr/>
        </p:nvSpPr>
        <p:spPr>
          <a:xfrm>
            <a:off x="2172206" y="2776871"/>
            <a:ext cx="1308100" cy="50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Ammonia</a:t>
            </a:r>
            <a:endParaRPr lang="en-IN" sz="1200" dirty="0"/>
          </a:p>
        </p:txBody>
      </p:sp>
      <p:sp>
        <p:nvSpPr>
          <p:cNvPr id="55" name="Rectangle: Rounded Corners 54">
            <a:extLst>
              <a:ext uri="{FF2B5EF4-FFF2-40B4-BE49-F238E27FC236}">
                <a16:creationId xmlns:a16="http://schemas.microsoft.com/office/drawing/2014/main" id="{BDA41330-5F4B-4AD9-88C0-5370F201F30D}"/>
              </a:ext>
            </a:extLst>
          </p:cNvPr>
          <p:cNvSpPr/>
          <p:nvPr/>
        </p:nvSpPr>
        <p:spPr>
          <a:xfrm>
            <a:off x="7439407" y="1721805"/>
            <a:ext cx="1308100" cy="50800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Evaporation Concentration</a:t>
            </a:r>
            <a:endParaRPr lang="en-IN" sz="1200" dirty="0"/>
          </a:p>
        </p:txBody>
      </p:sp>
      <p:sp>
        <p:nvSpPr>
          <p:cNvPr id="56" name="Rectangle: Rounded Corners 55">
            <a:extLst>
              <a:ext uri="{FF2B5EF4-FFF2-40B4-BE49-F238E27FC236}">
                <a16:creationId xmlns:a16="http://schemas.microsoft.com/office/drawing/2014/main" id="{6F1DD65F-8EBA-4773-B82A-EF87F344F00F}"/>
              </a:ext>
            </a:extLst>
          </p:cNvPr>
          <p:cNvSpPr/>
          <p:nvPr/>
        </p:nvSpPr>
        <p:spPr>
          <a:xfrm>
            <a:off x="5752594" y="1741580"/>
            <a:ext cx="1308100" cy="508000"/>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Chelation Reaction</a:t>
            </a:r>
            <a:endParaRPr lang="en-IN" sz="1200" dirty="0"/>
          </a:p>
        </p:txBody>
      </p:sp>
      <p:sp>
        <p:nvSpPr>
          <p:cNvPr id="57" name="Rectangle: Rounded Corners 56">
            <a:extLst>
              <a:ext uri="{FF2B5EF4-FFF2-40B4-BE49-F238E27FC236}">
                <a16:creationId xmlns:a16="http://schemas.microsoft.com/office/drawing/2014/main" id="{D2886599-2908-472F-ADEF-415298F4BD08}"/>
              </a:ext>
            </a:extLst>
          </p:cNvPr>
          <p:cNvSpPr/>
          <p:nvPr/>
        </p:nvSpPr>
        <p:spPr>
          <a:xfrm>
            <a:off x="2172206" y="1725584"/>
            <a:ext cx="1308100" cy="508000"/>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Neutralization</a:t>
            </a:r>
            <a:endParaRPr lang="en-IN" sz="1200" dirty="0"/>
          </a:p>
        </p:txBody>
      </p:sp>
      <p:sp>
        <p:nvSpPr>
          <p:cNvPr id="58" name="Rectangle: Rounded Corners 57">
            <a:extLst>
              <a:ext uri="{FF2B5EF4-FFF2-40B4-BE49-F238E27FC236}">
                <a16:creationId xmlns:a16="http://schemas.microsoft.com/office/drawing/2014/main" id="{3E170CF7-7E74-45AB-9429-4A03A717A773}"/>
              </a:ext>
            </a:extLst>
          </p:cNvPr>
          <p:cNvSpPr/>
          <p:nvPr/>
        </p:nvSpPr>
        <p:spPr>
          <a:xfrm>
            <a:off x="3962400" y="1725584"/>
            <a:ext cx="1308100" cy="508000"/>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Filtration</a:t>
            </a:r>
            <a:endParaRPr lang="en-IN" sz="1200" dirty="0"/>
          </a:p>
        </p:txBody>
      </p:sp>
      <p:cxnSp>
        <p:nvCxnSpPr>
          <p:cNvPr id="59" name="Straight Arrow Connector 58">
            <a:extLst>
              <a:ext uri="{FF2B5EF4-FFF2-40B4-BE49-F238E27FC236}">
                <a16:creationId xmlns:a16="http://schemas.microsoft.com/office/drawing/2014/main" id="{542E41B3-F196-49DE-86E1-86B68734BC35}"/>
              </a:ext>
            </a:extLst>
          </p:cNvPr>
          <p:cNvCxnSpPr>
            <a:stCxn id="54" idx="0"/>
            <a:endCxn id="57" idx="2"/>
          </p:cNvCxnSpPr>
          <p:nvPr/>
        </p:nvCxnSpPr>
        <p:spPr>
          <a:xfrm flipV="1">
            <a:off x="2826256" y="2233584"/>
            <a:ext cx="0" cy="543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77564915-EDA8-43B0-B79A-8C436FA65FEC}"/>
              </a:ext>
            </a:extLst>
          </p:cNvPr>
          <p:cNvCxnSpPr>
            <a:cxnSpLocks/>
          </p:cNvCxnSpPr>
          <p:nvPr/>
        </p:nvCxnSpPr>
        <p:spPr>
          <a:xfrm>
            <a:off x="1708656" y="2019815"/>
            <a:ext cx="368300" cy="3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BE06BF2-52E7-4A8E-B708-5A1021889892}"/>
              </a:ext>
            </a:extLst>
          </p:cNvPr>
          <p:cNvCxnSpPr>
            <a:cxnSpLocks/>
          </p:cNvCxnSpPr>
          <p:nvPr/>
        </p:nvCxnSpPr>
        <p:spPr>
          <a:xfrm>
            <a:off x="3537203" y="1979584"/>
            <a:ext cx="368300" cy="3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B6E3821-C3F1-4789-8D76-7A7B6F9FB16C}"/>
              </a:ext>
            </a:extLst>
          </p:cNvPr>
          <p:cNvCxnSpPr>
            <a:cxnSpLocks/>
          </p:cNvCxnSpPr>
          <p:nvPr/>
        </p:nvCxnSpPr>
        <p:spPr>
          <a:xfrm>
            <a:off x="5334000" y="1975805"/>
            <a:ext cx="368300" cy="3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2BACB0E6-6828-4838-918B-B2B8CD2CAE8A}"/>
              </a:ext>
            </a:extLst>
          </p:cNvPr>
          <p:cNvCxnSpPr>
            <a:cxnSpLocks/>
          </p:cNvCxnSpPr>
          <p:nvPr/>
        </p:nvCxnSpPr>
        <p:spPr>
          <a:xfrm>
            <a:off x="7060694" y="1972026"/>
            <a:ext cx="368300" cy="3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E3DB4239-A623-482C-BC25-6EDBEA665B9D}"/>
              </a:ext>
            </a:extLst>
          </p:cNvPr>
          <p:cNvSpPr/>
          <p:nvPr/>
        </p:nvSpPr>
        <p:spPr>
          <a:xfrm>
            <a:off x="5671056" y="963826"/>
            <a:ext cx="1308100" cy="50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Zn/B</a:t>
            </a:r>
            <a:endParaRPr lang="en-IN" sz="1200" dirty="0"/>
          </a:p>
        </p:txBody>
      </p:sp>
      <p:sp>
        <p:nvSpPr>
          <p:cNvPr id="65" name="Rectangle: Rounded Corners 64">
            <a:extLst>
              <a:ext uri="{FF2B5EF4-FFF2-40B4-BE49-F238E27FC236}">
                <a16:creationId xmlns:a16="http://schemas.microsoft.com/office/drawing/2014/main" id="{6C2E5358-79CF-4A36-89BE-3AC076792160}"/>
              </a:ext>
            </a:extLst>
          </p:cNvPr>
          <p:cNvSpPr/>
          <p:nvPr/>
        </p:nvSpPr>
        <p:spPr>
          <a:xfrm>
            <a:off x="5752594" y="2446671"/>
            <a:ext cx="1308100" cy="50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Chelating Agent </a:t>
            </a:r>
            <a:endParaRPr lang="en-IN" sz="1200" dirty="0"/>
          </a:p>
        </p:txBody>
      </p:sp>
      <p:cxnSp>
        <p:nvCxnSpPr>
          <p:cNvPr id="66" name="Straight Arrow Connector 65">
            <a:extLst>
              <a:ext uri="{FF2B5EF4-FFF2-40B4-BE49-F238E27FC236}">
                <a16:creationId xmlns:a16="http://schemas.microsoft.com/office/drawing/2014/main" id="{26CE652F-1411-4071-9488-E5E4CF42EEDC}"/>
              </a:ext>
            </a:extLst>
          </p:cNvPr>
          <p:cNvCxnSpPr>
            <a:cxnSpLocks/>
          </p:cNvCxnSpPr>
          <p:nvPr/>
        </p:nvCxnSpPr>
        <p:spPr>
          <a:xfrm flipV="1">
            <a:off x="6388100" y="2249580"/>
            <a:ext cx="0" cy="314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F789BA42-59B5-480A-A00A-2128BBE11389}"/>
              </a:ext>
            </a:extLst>
          </p:cNvPr>
          <p:cNvCxnSpPr>
            <a:cxnSpLocks/>
          </p:cNvCxnSpPr>
          <p:nvPr/>
        </p:nvCxnSpPr>
        <p:spPr>
          <a:xfrm>
            <a:off x="6388100" y="1471826"/>
            <a:ext cx="0" cy="279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707AB06-7461-4166-B2B4-1E2947F28376}"/>
              </a:ext>
            </a:extLst>
          </p:cNvPr>
          <p:cNvCxnSpPr>
            <a:cxnSpLocks/>
          </p:cNvCxnSpPr>
          <p:nvPr/>
        </p:nvCxnSpPr>
        <p:spPr>
          <a:xfrm>
            <a:off x="8106157" y="2225827"/>
            <a:ext cx="0" cy="279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ABE1CB8C-73D4-45E3-B49F-0517FAD908AD}"/>
              </a:ext>
            </a:extLst>
          </p:cNvPr>
          <p:cNvSpPr/>
          <p:nvPr/>
        </p:nvSpPr>
        <p:spPr>
          <a:xfrm>
            <a:off x="7452107" y="2564267"/>
            <a:ext cx="1308100" cy="508000"/>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Drying</a:t>
            </a:r>
            <a:endParaRPr lang="en-IN" sz="1200" dirty="0"/>
          </a:p>
        </p:txBody>
      </p:sp>
      <p:cxnSp>
        <p:nvCxnSpPr>
          <p:cNvPr id="70" name="Straight Arrow Connector 69">
            <a:extLst>
              <a:ext uri="{FF2B5EF4-FFF2-40B4-BE49-F238E27FC236}">
                <a16:creationId xmlns:a16="http://schemas.microsoft.com/office/drawing/2014/main" id="{0EE45B97-236A-40C4-A903-E412A4714508}"/>
              </a:ext>
            </a:extLst>
          </p:cNvPr>
          <p:cNvCxnSpPr>
            <a:cxnSpLocks/>
          </p:cNvCxnSpPr>
          <p:nvPr/>
        </p:nvCxnSpPr>
        <p:spPr>
          <a:xfrm>
            <a:off x="8106157" y="3144006"/>
            <a:ext cx="0" cy="279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Rectangle: Rounded Corners 70">
            <a:extLst>
              <a:ext uri="{FF2B5EF4-FFF2-40B4-BE49-F238E27FC236}">
                <a16:creationId xmlns:a16="http://schemas.microsoft.com/office/drawing/2014/main" id="{CEF38047-4536-4754-930C-85850EDCD2DA}"/>
              </a:ext>
            </a:extLst>
          </p:cNvPr>
          <p:cNvSpPr/>
          <p:nvPr/>
        </p:nvSpPr>
        <p:spPr>
          <a:xfrm>
            <a:off x="7452107" y="3523159"/>
            <a:ext cx="1308100" cy="508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Water Soluble MAP fertilizers</a:t>
            </a:r>
            <a:endParaRPr lang="en-IN" sz="1200" dirty="0"/>
          </a:p>
        </p:txBody>
      </p:sp>
      <p:sp>
        <p:nvSpPr>
          <p:cNvPr id="72" name="Rectangle: Folded Corner 71">
            <a:extLst>
              <a:ext uri="{FF2B5EF4-FFF2-40B4-BE49-F238E27FC236}">
                <a16:creationId xmlns:a16="http://schemas.microsoft.com/office/drawing/2014/main" id="{38FE4EED-1B95-462C-B490-82F3DF60EE13}"/>
              </a:ext>
            </a:extLst>
          </p:cNvPr>
          <p:cNvSpPr/>
          <p:nvPr/>
        </p:nvSpPr>
        <p:spPr>
          <a:xfrm>
            <a:off x="318054" y="4130912"/>
            <a:ext cx="8507892" cy="2463057"/>
          </a:xfrm>
          <a:prstGeom prst="foldedCorner">
            <a:avLst>
              <a:gd name="adj" fmla="val 4516"/>
            </a:avLst>
          </a:prstGeom>
          <a:solidFill>
            <a:schemeClr val="accent1">
              <a:lumMod val="40000"/>
              <a:lumOff val="60000"/>
            </a:schemeClr>
          </a:solidFill>
          <a:ln>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lgn="just">
              <a:lnSpc>
                <a:spcPct val="150000"/>
              </a:lnSpc>
              <a:buFont typeface="Arial" panose="020B0604020202020204" pitchFamily="34" charset="0"/>
              <a:buChar char="•"/>
              <a:defRPr/>
            </a:pPr>
            <a:r>
              <a:rPr lang="en-IN" sz="1050" dirty="0">
                <a:solidFill>
                  <a:prstClr val="black"/>
                </a:solidFill>
                <a:latin typeface="Verdana" panose="020B0604030504040204" pitchFamily="34" charset="0"/>
                <a:ea typeface="Verdana" panose="020B0604030504040204" pitchFamily="34" charset="0"/>
                <a:cs typeface="Verdana" panose="020B0604030504040204" pitchFamily="34" charset="0"/>
              </a:rPr>
              <a:t>The process for manufacturing MAP involves one-to-one ratio of ammonia (NH₃) and phosphoric acid (H₃PO₄) input feed which is then reacted and the resulting slurry of MAP is solidified in a granulator. </a:t>
            </a:r>
          </a:p>
          <a:p>
            <a:pPr marL="228600" indent="-228600" algn="just">
              <a:lnSpc>
                <a:spcPct val="150000"/>
              </a:lnSpc>
              <a:buFont typeface="Arial" panose="020B0604020202020204" pitchFamily="34" charset="0"/>
              <a:buChar char="•"/>
              <a:defRPr/>
            </a:pPr>
            <a:r>
              <a:rPr lang="en-IN" sz="1050" dirty="0">
                <a:solidFill>
                  <a:prstClr val="black"/>
                </a:solidFill>
                <a:latin typeface="Verdana" panose="020B0604030504040204" pitchFamily="34" charset="0"/>
                <a:ea typeface="Verdana" panose="020B0604030504040204" pitchFamily="34" charset="0"/>
                <a:cs typeface="Verdana" panose="020B0604030504040204" pitchFamily="34" charset="0"/>
              </a:rPr>
              <a:t>The second method introduces the two starting materials in a pipe-cross reactor, where the reaction generates heat to evaporate water and solidify MAP. Other methods exist as well. </a:t>
            </a:r>
          </a:p>
          <a:p>
            <a:pPr marL="228600" indent="-228600" algn="just">
              <a:lnSpc>
                <a:spcPct val="150000"/>
              </a:lnSpc>
              <a:buFont typeface="Arial" panose="020B0604020202020204" pitchFamily="34" charset="0"/>
              <a:buChar char="•"/>
              <a:defRPr/>
            </a:pPr>
            <a:r>
              <a:rPr lang="en-IN" sz="1050" dirty="0">
                <a:solidFill>
                  <a:prstClr val="black"/>
                </a:solidFill>
                <a:latin typeface="Verdana" panose="020B0604030504040204" pitchFamily="34" charset="0"/>
                <a:ea typeface="Verdana" panose="020B0604030504040204" pitchFamily="34" charset="0"/>
                <a:cs typeface="Verdana" panose="020B0604030504040204" pitchFamily="34" charset="0"/>
              </a:rPr>
              <a:t>An advantage of manufactured MAP is that lower-quality H₃PO₄ can be used compared with other P fertilizers often requiring a more pure grade of acid. The phosphorus pentoxide (P₂O₅) equivalent content of MAP varies from 48 to 61 percent, depending on the amount of impurity in the acid. The most common fertilizer composition is 12-61-0. </a:t>
            </a:r>
          </a:p>
          <a:p>
            <a:pPr marL="228600" indent="-228600" algn="just">
              <a:lnSpc>
                <a:spcPct val="150000"/>
              </a:lnSpc>
              <a:buFont typeface="Arial" panose="020B0604020202020204" pitchFamily="34" charset="0"/>
              <a:buChar char="•"/>
              <a:defRPr/>
            </a:pPr>
            <a:r>
              <a:rPr lang="en-IN" sz="1050" dirty="0">
                <a:solidFill>
                  <a:prstClr val="black"/>
                </a:solidFill>
                <a:latin typeface="Verdana" panose="020B0604030504040204" pitchFamily="34" charset="0"/>
                <a:ea typeface="Verdana" panose="020B0604030504040204" pitchFamily="34" charset="0"/>
                <a:cs typeface="Verdana" panose="020B0604030504040204" pitchFamily="34" charset="0"/>
              </a:rPr>
              <a:t>Although there is an additional step with production of phosphoric acid in which Sulfuric acid is used as a key first step in the production of both MAP and DAP, after which it is mixed with phosphate rock to produce phosphoric acid. For which companies like Elessent offer technologies such as MECS.</a:t>
            </a:r>
          </a:p>
        </p:txBody>
      </p:sp>
      <p:sp>
        <p:nvSpPr>
          <p:cNvPr id="2" name="Footer Placeholder 1">
            <a:extLst>
              <a:ext uri="{FF2B5EF4-FFF2-40B4-BE49-F238E27FC236}">
                <a16:creationId xmlns:a16="http://schemas.microsoft.com/office/drawing/2014/main" id="{453195EB-05EE-4F6C-97D5-16C930B8F08D}"/>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3" name="Slide Number Placeholder 2">
            <a:extLst>
              <a:ext uri="{FF2B5EF4-FFF2-40B4-BE49-F238E27FC236}">
                <a16:creationId xmlns:a16="http://schemas.microsoft.com/office/drawing/2014/main" id="{558E0EDC-669A-45E5-A1B3-6151232FDAB7}"/>
              </a:ext>
            </a:extLst>
          </p:cNvPr>
          <p:cNvSpPr>
            <a:spLocks noGrp="1"/>
          </p:cNvSpPr>
          <p:nvPr>
            <p:ph type="sldNum" sz="quarter" idx="7"/>
          </p:nvPr>
        </p:nvSpPr>
        <p:spPr/>
        <p:txBody>
          <a:bodyPr/>
          <a:lstStyle/>
          <a:p>
            <a:pPr marL="38100">
              <a:lnSpc>
                <a:spcPts val="1150"/>
              </a:lnSpc>
            </a:pPr>
            <a:r>
              <a:rPr lang="en-US" dirty="0"/>
              <a:t>15</a:t>
            </a:r>
            <a:endParaRPr lang="en-IN" dirty="0"/>
          </a:p>
        </p:txBody>
      </p:sp>
    </p:spTree>
    <p:extLst>
      <p:ext uri="{BB962C8B-B14F-4D97-AF65-F5344CB8AC3E}">
        <p14:creationId xmlns:p14="http://schemas.microsoft.com/office/powerpoint/2010/main" val="8631544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1785</TotalTime>
  <Words>11037</Words>
  <Application>Microsoft Office PowerPoint</Application>
  <PresentationFormat>On-screen Show (4:3)</PresentationFormat>
  <Paragraphs>3522</Paragraphs>
  <Slides>74</Slides>
  <Notes>29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74</vt:i4>
      </vt:variant>
    </vt:vector>
  </HeadingPairs>
  <TitlesOfParts>
    <vt:vector size="85" baseType="lpstr">
      <vt:lpstr>Arial</vt:lpstr>
      <vt:lpstr>Arial MT</vt:lpstr>
      <vt:lpstr>Calibri</vt:lpstr>
      <vt:lpstr>Courier New</vt:lpstr>
      <vt:lpstr>Montserrat</vt:lpstr>
      <vt:lpstr>Segoe UI</vt:lpstr>
      <vt:lpstr>Times New Roman</vt:lpstr>
      <vt:lpstr>Verdana</vt:lpstr>
      <vt:lpstr>Verdhana</vt:lpstr>
      <vt:lpstr>Wingdings</vt:lpstr>
      <vt:lpstr>Office Theme</vt:lpstr>
      <vt:lpstr>Custom Research Study on Global &amp;India WSF (Water Soluble Fertilizers) Market Demand Assessment, 2017-2035 &amp; Production Overview- Interim Report</vt:lpstr>
      <vt:lpstr>Target Market: WSF</vt:lpstr>
      <vt:lpstr>PowerPoint Presentation</vt:lpstr>
      <vt:lpstr>PowerPoint Presentation</vt:lpstr>
      <vt:lpstr>PowerPoint Presentation</vt:lpstr>
      <vt:lpstr>Research Methodology</vt:lpstr>
      <vt:lpstr>Research Methodology</vt:lpstr>
      <vt:lpstr>PowerPoint Presentation</vt:lpstr>
      <vt:lpstr>PowerPoint Presentation</vt:lpstr>
      <vt:lpstr>PowerPoint Presentation</vt:lpstr>
      <vt:lpstr>PowerPoint Presentation</vt:lpstr>
      <vt:lpstr>PowerPoint Presentation</vt:lpstr>
      <vt:lpstr>India WSF Market Outlook (2022-2035)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India WSF Market Outlook by Type (2022-2035)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West India WSF Market Outlook (2022-2035)</vt:lpstr>
      <vt:lpstr>PowerPoint Presentation</vt:lpstr>
      <vt:lpstr>PowerPoint Presentation</vt:lpstr>
      <vt:lpstr>PowerPoint Presentation</vt:lpstr>
      <vt:lpstr>PowerPoint Presentation</vt:lpstr>
      <vt:lpstr>PowerPoint Presentation</vt:lpstr>
      <vt:lpstr>South India WSF Market Outlook (2022-2035)</vt:lpstr>
      <vt:lpstr>PowerPoint Presentation</vt:lpstr>
      <vt:lpstr>PowerPoint Presentation</vt:lpstr>
      <vt:lpstr>PowerPoint Presentation</vt:lpstr>
      <vt:lpstr>PowerPoint Presentation</vt:lpstr>
      <vt:lpstr>PowerPoint Presentation</vt:lpstr>
      <vt:lpstr>North India WSF Market Outlook (2022-2035)</vt:lpstr>
      <vt:lpstr>PowerPoint Presentation</vt:lpstr>
      <vt:lpstr>PowerPoint Presentation</vt:lpstr>
      <vt:lpstr>PowerPoint Presentation</vt:lpstr>
      <vt:lpstr>PowerPoint Presentation</vt:lpstr>
      <vt:lpstr>PowerPoint Presentation</vt:lpstr>
      <vt:lpstr>East India WSF Market Outlook (2022-2035)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Arpit</dc:creator>
  <cp:lastModifiedBy>Arijit Chakraborty</cp:lastModifiedBy>
  <cp:revision>172</cp:revision>
  <dcterms:created xsi:type="dcterms:W3CDTF">2021-11-30T07:18:55Z</dcterms:created>
  <dcterms:modified xsi:type="dcterms:W3CDTF">2022-04-19T09:28:01Z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2020-09-08T00:00:00Z</vt:filetime>
  </property>
  <property fmtid="{D5CDD505-2E9C-101B-9397-08002B2CF9AE}" pid="3" name="Creator">
    <vt:lpwstr>Microsoft® PowerPoint® for Office 365</vt:lpwstr>
  </property>
  <property fmtid="{D5CDD505-2E9C-101B-9397-08002B2CF9AE}" pid="4" name="LastSaved">
    <vt:filetime>2021-11-30T00:00:00Z</vt:filetime>
  </property>
</Properties>
</file>